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ink/ink1.xml" ContentType="application/inkml+xml"/>
  <Override PartName="/ppt/ink/ink2.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1089" r:id="rId3"/>
    <p:sldId id="1090" r:id="rId4"/>
    <p:sldId id="1091" r:id="rId5"/>
    <p:sldId id="1092" r:id="rId6"/>
    <p:sldId id="1093" r:id="rId7"/>
    <p:sldId id="1094" r:id="rId8"/>
    <p:sldId id="1095" r:id="rId9"/>
    <p:sldId id="1096" r:id="rId10"/>
    <p:sldId id="1103" r:id="rId11"/>
    <p:sldId id="1097" r:id="rId12"/>
    <p:sldId id="1098" r:id="rId13"/>
    <p:sldId id="1099" r:id="rId14"/>
    <p:sldId id="1100" r:id="rId15"/>
    <p:sldId id="1065" r:id="rId16"/>
    <p:sldId id="1066" r:id="rId17"/>
    <p:sldId id="1067" r:id="rId18"/>
    <p:sldId id="1068" r:id="rId19"/>
    <p:sldId id="1069" r:id="rId20"/>
    <p:sldId id="1070" r:id="rId21"/>
    <p:sldId id="1071" r:id="rId22"/>
    <p:sldId id="1072" r:id="rId23"/>
    <p:sldId id="540" r:id="rId24"/>
    <p:sldId id="541" r:id="rId25"/>
    <p:sldId id="1074" r:id="rId26"/>
    <p:sldId id="1075" r:id="rId27"/>
    <p:sldId id="1076" r:id="rId28"/>
    <p:sldId id="1077" r:id="rId29"/>
    <p:sldId id="1078" r:id="rId31"/>
    <p:sldId id="1079" r:id="rId32"/>
    <p:sldId id="1080" r:id="rId33"/>
    <p:sldId id="1081" r:id="rId34"/>
    <p:sldId id="1082" r:id="rId35"/>
    <p:sldId id="1083" r:id="rId36"/>
    <p:sldId id="1084" r:id="rId37"/>
    <p:sldId id="1085" r:id="rId38"/>
    <p:sldId id="1086" r:id="rId39"/>
    <p:sldId id="1087" r:id="rId40"/>
    <p:sldId id="1088" r:id="rId41"/>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正版用户" initials="微" lastIdx="0" clrIdx="0"/>
  <p:cmAuthor id="2" name="唐海波" initials="唐" lastIdx="11" clrIdx="0"/>
  <p:cmAuthor id="3" name="Administrat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660066"/>
    <a:srgbClr val="000066"/>
    <a:srgbClr val="A50021"/>
    <a:srgbClr val="FF5050"/>
    <a:srgbClr val="FFCC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8545"/>
  </p:normalViewPr>
  <p:slideViewPr>
    <p:cSldViewPr showGuides="1">
      <p:cViewPr varScale="1">
        <p:scale>
          <a:sx n="69" d="100"/>
          <a:sy n="69" d="100"/>
        </p:scale>
        <p:origin x="-1404" y="-96"/>
      </p:cViewPr>
      <p:guideLst>
        <p:guide orient="horz" pos="2181"/>
        <p:guide pos="2988"/>
      </p:guideLst>
    </p:cSldViewPr>
  </p:slideViewPr>
  <p:notesTextViewPr>
    <p:cViewPr>
      <p:scale>
        <a:sx n="100" d="100"/>
        <a:sy n="100" d="100"/>
      </p:scale>
      <p:origin x="0" y="0"/>
    </p:cViewPr>
  </p:notesTextViewPr>
  <p:gridSpacing cx="45004" cy="45004"/>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commentAuthors" Target="commentAuthors.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8.wmf"/><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9" Type="http://schemas.openxmlformats.org/officeDocument/2006/relationships/image" Target="../media/image48.wmf"/><Relationship Id="rId8" Type="http://schemas.openxmlformats.org/officeDocument/2006/relationships/image" Target="../media/image47.wmf"/><Relationship Id="rId7" Type="http://schemas.openxmlformats.org/officeDocument/2006/relationships/image" Target="../media/image53.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52.wmf"/><Relationship Id="rId3" Type="http://schemas.openxmlformats.org/officeDocument/2006/relationships/image" Target="../media/image51.wmf"/><Relationship Id="rId2" Type="http://schemas.openxmlformats.org/officeDocument/2006/relationships/image" Target="../media/image50.wmf"/><Relationship Id="rId13" Type="http://schemas.openxmlformats.org/officeDocument/2006/relationships/image" Target="../media/image57.wmf"/><Relationship Id="rId12" Type="http://schemas.openxmlformats.org/officeDocument/2006/relationships/image" Target="../media/image56.wmf"/><Relationship Id="rId11" Type="http://schemas.openxmlformats.org/officeDocument/2006/relationships/image" Target="../media/image55.wmf"/><Relationship Id="rId10" Type="http://schemas.openxmlformats.org/officeDocument/2006/relationships/image" Target="../media/image54.wmf"/><Relationship Id="rId1"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9" Type="http://schemas.openxmlformats.org/officeDocument/2006/relationships/image" Target="../media/image47.wmf"/><Relationship Id="rId8" Type="http://schemas.openxmlformats.org/officeDocument/2006/relationships/image" Target="../media/image53.wmf"/><Relationship Id="rId7" Type="http://schemas.openxmlformats.org/officeDocument/2006/relationships/image" Target="../media/image46.wmf"/><Relationship Id="rId6" Type="http://schemas.openxmlformats.org/officeDocument/2006/relationships/image" Target="../media/image45.wmf"/><Relationship Id="rId5" Type="http://schemas.openxmlformats.org/officeDocument/2006/relationships/image" Target="../media/image52.wmf"/><Relationship Id="rId4" Type="http://schemas.openxmlformats.org/officeDocument/2006/relationships/image" Target="../media/image60.wmf"/><Relationship Id="rId3" Type="http://schemas.openxmlformats.org/officeDocument/2006/relationships/image" Target="../media/image59.wmf"/><Relationship Id="rId2" Type="http://schemas.openxmlformats.org/officeDocument/2006/relationships/image" Target="../media/image58.wmf"/><Relationship Id="rId12" Type="http://schemas.openxmlformats.org/officeDocument/2006/relationships/image" Target="../media/image62.wmf"/><Relationship Id="rId11" Type="http://schemas.openxmlformats.org/officeDocument/2006/relationships/image" Target="../media/image61.wmf"/><Relationship Id="rId10" Type="http://schemas.openxmlformats.org/officeDocument/2006/relationships/image" Target="../media/image48.wmf"/><Relationship Id="rId1" Type="http://schemas.openxmlformats.org/officeDocument/2006/relationships/image" Target="../media/image51.wmf"/></Relationships>
</file>

<file path=ppt/drawings/_rels/vmlDrawing12.vml.rels><?xml version="1.0" encoding="UTF-8" standalone="yes"?>
<Relationships xmlns="http://schemas.openxmlformats.org/package/2006/relationships"><Relationship Id="rId4" Type="http://schemas.openxmlformats.org/officeDocument/2006/relationships/image" Target="../media/image64.wmf"/><Relationship Id="rId3" Type="http://schemas.openxmlformats.org/officeDocument/2006/relationships/image" Target="../media/image63.wmf"/><Relationship Id="rId2" Type="http://schemas.openxmlformats.org/officeDocument/2006/relationships/image" Target="../media/image59.wmf"/><Relationship Id="rId1" Type="http://schemas.openxmlformats.org/officeDocument/2006/relationships/image" Target="../media/image5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4.vml.rels><?xml version="1.0" encoding="UTF-8" standalone="yes"?>
<Relationships xmlns="http://schemas.openxmlformats.org/package/2006/relationships"><Relationship Id="rId7" Type="http://schemas.openxmlformats.org/officeDocument/2006/relationships/image" Target="../media/image73.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15.vml.rels><?xml version="1.0" encoding="UTF-8" standalone="yes"?>
<Relationships xmlns="http://schemas.openxmlformats.org/package/2006/relationships"><Relationship Id="rId5" Type="http://schemas.openxmlformats.org/officeDocument/2006/relationships/image" Target="../media/image77.wmf"/><Relationship Id="rId4" Type="http://schemas.openxmlformats.org/officeDocument/2006/relationships/image" Target="../media/image76.wmf"/><Relationship Id="rId3" Type="http://schemas.openxmlformats.org/officeDocument/2006/relationships/image" Target="../media/image66.wmf"/><Relationship Id="rId2" Type="http://schemas.openxmlformats.org/officeDocument/2006/relationships/image" Target="../media/image75.wmf"/><Relationship Id="rId1" Type="http://schemas.openxmlformats.org/officeDocument/2006/relationships/image" Target="../media/image74.wmf"/></Relationships>
</file>

<file path=ppt/drawings/_rels/vmlDrawing16.vml.rels><?xml version="1.0" encoding="UTF-8" standalone="yes"?>
<Relationships xmlns="http://schemas.openxmlformats.org/package/2006/relationships"><Relationship Id="rId4" Type="http://schemas.openxmlformats.org/officeDocument/2006/relationships/image" Target="../media/image81.wmf"/><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drawings/_rels/vmlDrawing17.vml.rels><?xml version="1.0" encoding="UTF-8" standalone="yes"?>
<Relationships xmlns="http://schemas.openxmlformats.org/package/2006/relationships"><Relationship Id="rId5" Type="http://schemas.openxmlformats.org/officeDocument/2006/relationships/image" Target="../media/image86.wmf"/><Relationship Id="rId4" Type="http://schemas.openxmlformats.org/officeDocument/2006/relationships/image" Target="../media/image85.wmf"/><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14.wmf"/><Relationship Id="rId4" Type="http://schemas.openxmlformats.org/officeDocument/2006/relationships/image" Target="../media/image13.wmf"/><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5" Type="http://schemas.openxmlformats.org/officeDocument/2006/relationships/image" Target="../media/image23.wmf"/><Relationship Id="rId4" Type="http://schemas.openxmlformats.org/officeDocument/2006/relationships/image" Target="../media/image22.wmf"/><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19.wmf"/><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9.vml.rels><?xml version="1.0" encoding="UTF-8" standalone="yes"?>
<Relationships xmlns="http://schemas.openxmlformats.org/package/2006/relationships"><Relationship Id="rId5" Type="http://schemas.openxmlformats.org/officeDocument/2006/relationships/image" Target="../media/image48.wmf"/><Relationship Id="rId4" Type="http://schemas.openxmlformats.org/officeDocument/2006/relationships/image" Target="../media/image47.wmf"/><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9-04T21:44:19"/>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820 232,'2'0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9-04T21:44:19"/>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510 438,'2'0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42" name="页眉占位符 10241"/>
          <p:cNvSpPr>
            <a:spLocks noGrp="1"/>
          </p:cNvSpPr>
          <p:nvPr>
            <p:ph type="hdr" sz="quarter"/>
          </p:nvPr>
        </p:nvSpPr>
        <p:spPr>
          <a:xfrm>
            <a:off x="0" y="0"/>
            <a:ext cx="2971800" cy="457200"/>
          </a:xfrm>
          <a:prstGeom prst="rect">
            <a:avLst/>
          </a:prstGeom>
          <a:noFill/>
          <a:ln w="9525">
            <a:noFill/>
            <a:miter/>
          </a:ln>
        </p:spPr>
        <p:txBody>
          <a:bodyPr/>
          <a:p>
            <a:pPr lvl="0" fontAlgn="base"/>
            <a:endParaRPr lang="zh-CN" sz="1200" b="0" strike="noStrike" noProof="1" dirty="0"/>
          </a:p>
        </p:txBody>
      </p:sp>
      <p:sp>
        <p:nvSpPr>
          <p:cNvPr id="10243" name="日期占位符 10242"/>
          <p:cNvSpPr>
            <a:spLocks noGrp="1"/>
          </p:cNvSpPr>
          <p:nvPr>
            <p:ph type="dt" idx="1"/>
          </p:nvPr>
        </p:nvSpPr>
        <p:spPr>
          <a:xfrm>
            <a:off x="3884613" y="0"/>
            <a:ext cx="2971800" cy="457200"/>
          </a:xfrm>
          <a:prstGeom prst="rect">
            <a:avLst/>
          </a:prstGeom>
          <a:noFill/>
          <a:ln w="9525">
            <a:noFill/>
            <a:miter/>
          </a:ln>
        </p:spPr>
        <p:txBody>
          <a:bodyPr/>
          <a:p>
            <a:pPr lvl="0" algn="r" fontAlgn="base"/>
            <a:endParaRPr lang="zh-CN" altLang="en-US" sz="1200" b="0" strike="noStrike" noProof="1" dirty="0"/>
          </a:p>
        </p:txBody>
      </p:sp>
      <p:sp>
        <p:nvSpPr>
          <p:cNvPr id="5124" name="幻灯片图像占位符 10243"/>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125" name="文本占位符 10244"/>
          <p:cNvSpPr>
            <a:spLocks noGrp="1"/>
          </p:cNvSpPr>
          <p:nvPr>
            <p:ph type="body" sz="quarter"/>
          </p:nvPr>
        </p:nvSpPr>
        <p:spPr>
          <a:xfrm>
            <a:off x="685800" y="4343400"/>
            <a:ext cx="5486400" cy="4114800"/>
          </a:xfrm>
          <a:prstGeom prst="rect">
            <a:avLst/>
          </a:prstGeom>
          <a:noFill/>
          <a:ln w="9525">
            <a:noFill/>
          </a:ln>
        </p:spPr>
        <p:txBody>
          <a:bodyPr anchor="t"/>
          <a:p>
            <a:pPr lvl="0" indent="0"/>
            <a:r>
              <a:rPr lang="zh-CN" altLang="en-US" dirty="0"/>
              <a:t>单击此处编辑母版文本样式</a:t>
            </a:r>
            <a:endParaRPr lang="zh-CN" altLang="en-US" dirty="0"/>
          </a:p>
          <a:p>
            <a:pPr lvl="1" indent="0"/>
            <a:r>
              <a:rPr lang="zh-CN" altLang="en-US" dirty="0"/>
              <a:t>第二级</a:t>
            </a:r>
            <a:endParaRPr lang="zh-CN" altLang="en-US" dirty="0"/>
          </a:p>
          <a:p>
            <a:pPr lvl="2" indent="0"/>
            <a:r>
              <a:rPr lang="zh-CN" altLang="en-US" dirty="0"/>
              <a:t>第三级</a:t>
            </a:r>
            <a:endParaRPr lang="zh-CN" altLang="en-US" dirty="0"/>
          </a:p>
          <a:p>
            <a:pPr lvl="3" indent="0"/>
            <a:r>
              <a:rPr lang="zh-CN" altLang="en-US" dirty="0"/>
              <a:t>第四级</a:t>
            </a:r>
            <a:endParaRPr lang="zh-CN" altLang="en-US" dirty="0"/>
          </a:p>
          <a:p>
            <a:pPr lvl="4" indent="0"/>
            <a:r>
              <a:rPr lang="zh-CN" altLang="en-US" dirty="0"/>
              <a:t>第五级</a:t>
            </a:r>
            <a:endParaRPr lang="zh-CN" altLang="en-US" dirty="0"/>
          </a:p>
        </p:txBody>
      </p:sp>
      <p:sp>
        <p:nvSpPr>
          <p:cNvPr id="10246" name="页脚占位符 10245"/>
          <p:cNvSpPr>
            <a:spLocks noGrp="1"/>
          </p:cNvSpPr>
          <p:nvPr>
            <p:ph type="ftr" sz="quarter" idx="4"/>
          </p:nvPr>
        </p:nvSpPr>
        <p:spPr>
          <a:xfrm>
            <a:off x="0" y="8685213"/>
            <a:ext cx="2971800" cy="457200"/>
          </a:xfrm>
          <a:prstGeom prst="rect">
            <a:avLst/>
          </a:prstGeom>
          <a:noFill/>
          <a:ln w="9525">
            <a:noFill/>
            <a:miter/>
          </a:ln>
        </p:spPr>
        <p:txBody>
          <a:bodyPr anchor="b"/>
          <a:p>
            <a:pPr lvl="0" fontAlgn="base"/>
            <a:endParaRPr lang="zh-CN" sz="1200" b="0" strike="noStrike" noProof="1" dirty="0"/>
          </a:p>
        </p:txBody>
      </p:sp>
      <p:sp>
        <p:nvSpPr>
          <p:cNvPr id="10247" name="灯片编号占位符 10246"/>
          <p:cNvSpPr>
            <a:spLocks noGrp="1"/>
          </p:cNvSpPr>
          <p:nvPr>
            <p:ph type="sldNum" sz="quarter" idx="5"/>
          </p:nvPr>
        </p:nvSpPr>
        <p:spPr>
          <a:xfrm>
            <a:off x="3884613" y="8685213"/>
            <a:ext cx="2971800" cy="457200"/>
          </a:xfrm>
          <a:prstGeom prst="rect">
            <a:avLst/>
          </a:prstGeom>
          <a:noFill/>
          <a:ln w="9525">
            <a:noFill/>
            <a:miter/>
          </a:ln>
        </p:spPr>
        <p:txBody>
          <a:bodyPr anchor="b"/>
          <a:p>
            <a:pPr lvl="0" algn="r" fontAlgn="base"/>
            <a:fld id="{9A0DB2DC-4C9A-4742-B13C-FB6460FD3503}" type="slidenum">
              <a:rPr lang="zh-CN" sz="1200" b="0" strike="noStrike" noProof="1" dirty="0">
                <a:latin typeface="Arial" panose="020B0604020202020204" pitchFamily="34" charset="0"/>
                <a:ea typeface="宋体" panose="02010600030101010101" pitchFamily="2" charset="-122"/>
                <a:cs typeface="+mn-ea"/>
              </a:rPr>
            </a:fld>
            <a:endParaRPr lang="zh-CN" sz="1200" b="0" strike="noStrike" noProof="1" dirty="0"/>
          </a:p>
        </p:txBody>
      </p:sp>
    </p:spTree>
  </p:cSld>
  <p:clrMap bg1="lt1" tx1="dk1" bg2="lt2" tx2="dk2" accent1="accent1" accent2="accent2" accent3="accent3" accent4="accent4" accent5="accent5" accent6="accent6" hlink="hlink" folHlink="folHlink"/>
  <p:hf sldNum="0" hdr="0" ftr="0" dt="0"/>
  <p:notesStyle>
    <a:lvl1pPr marL="0" lvl="0"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1pPr>
    <a:lvl2pPr marL="457200" lvl="1"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2pPr>
    <a:lvl3pPr marL="914400" lvl="2"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3pPr>
    <a:lvl4pPr marL="1371600" lvl="3"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4pPr>
    <a:lvl5pPr marL="1828800" lvl="4"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5pPr>
    <a:lvl6pPr marL="2286000" lvl="5"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幻灯片图像占位符 1"/>
          <p:cNvSpPr>
            <a:spLocks noRot="1" noTextEdit="1"/>
          </p:cNvSpPr>
          <p:nvPr>
            <p:ph type="sldImg"/>
          </p:nvPr>
        </p:nvSpPr>
        <p:spPr/>
      </p:sp>
      <p:sp>
        <p:nvSpPr>
          <p:cNvPr id="30722" name="文本占位符 2"/>
          <p:cNvSpPr>
            <a:spLocks noGrp="1"/>
          </p:cNvSpPr>
          <p:nvPr>
            <p:ph type="body"/>
          </p:nvPr>
        </p:nvSpPr>
        <p:spPr/>
        <p:txBody>
          <a:bodyPr anchor="t"/>
          <a:p>
            <a:pPr lvl="0" indent="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strike="noStrike" noProof="1" dirty="0">
                <a:latin typeface="Arial" panose="020B0604020202020204" pitchFamily="34" charset="0"/>
                <a:ea typeface="宋体" panose="02010600030101010101" pitchFamily="2" charset="-122"/>
                <a:cs typeface="+mn-ea"/>
              </a:rPr>
            </a:fld>
            <a:endParaRPr lang="zh-CN" strike="noStrike" noProof="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strike="noStrike" noProof="1" dirty="0">
                <a:latin typeface="Arial" panose="020B0604020202020204" pitchFamily="34" charset="0"/>
                <a:ea typeface="宋体" panose="02010600030101010101" pitchFamily="2" charset="-122"/>
                <a:cs typeface="+mn-ea"/>
              </a:rPr>
            </a:fld>
            <a:endParaRPr lang="zh-CN" strike="noStrike" noProof="1"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strike="noStrike" noProof="1" dirty="0">
                <a:latin typeface="Arial" panose="020B0604020202020204" pitchFamily="34" charset="0"/>
                <a:ea typeface="宋体" panose="02010600030101010101" pitchFamily="2" charset="-122"/>
                <a:cs typeface="+mn-ea"/>
              </a:rPr>
            </a:fld>
            <a:endParaRPr lang="zh-CN" strike="noStrike" noProof="1"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p>
        </p:txBody>
      </p:sp>
      <p:sp>
        <p:nvSpPr>
          <p:cNvPr id="4" name="页脚占位符 3"/>
          <p:cNvSpPr>
            <a:spLocks noGrp="1"/>
          </p:cNvSpPr>
          <p:nvPr>
            <p:ph type="ftr" sz="quarter" idx="11"/>
          </p:nvPr>
        </p:nvSpPr>
        <p:spPr/>
        <p:txBody>
          <a:bodyPr/>
          <a:p>
            <a:pPr lvl="0" fontAlgn="base"/>
            <a:endParaRPr lang="zh-CN"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strike="noStrike" noProof="1" dirty="0">
                <a:latin typeface="Arial" panose="020B0604020202020204" pitchFamily="34" charset="0"/>
                <a:ea typeface="宋体" panose="02010600030101010101" pitchFamily="2" charset="-122"/>
                <a:cs typeface="+mn-ea"/>
              </a:rPr>
            </a:fld>
            <a:endParaRPr lang="zh-CN" strike="noStrike" noProof="1"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29150" y="4076700"/>
            <a:ext cx="38862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lvl="0" fontAlgn="base"/>
            <a:endParaRPr lang="zh-CN" altLang="en-US" strike="noStrike" noProof="1" dirty="0"/>
          </a:p>
        </p:txBody>
      </p:sp>
      <p:sp>
        <p:nvSpPr>
          <p:cNvPr id="7" name="页脚占位符 6"/>
          <p:cNvSpPr>
            <a:spLocks noGrp="1"/>
          </p:cNvSpPr>
          <p:nvPr>
            <p:ph type="ftr" sz="quarter" idx="11"/>
          </p:nvPr>
        </p:nvSpPr>
        <p:spPr/>
        <p:txBody>
          <a:bodyPr/>
          <a:p>
            <a:pPr lvl="0" fontAlgn="base"/>
            <a:endParaRPr lang="zh-CN" strike="noStrike" noProof="1" dirty="0"/>
          </a:p>
        </p:txBody>
      </p:sp>
      <p:sp>
        <p:nvSpPr>
          <p:cNvPr id="8" name="灯片编号占位符 7"/>
          <p:cNvSpPr>
            <a:spLocks noGrp="1"/>
          </p:cNvSpPr>
          <p:nvPr>
            <p:ph type="sldNum" sz="quarter" idx="12"/>
          </p:nvPr>
        </p:nvSpPr>
        <p:spPr/>
        <p:txBody>
          <a:bodyPr/>
          <a:p>
            <a:pPr lvl="0" fontAlgn="base"/>
            <a:fld id="{9A0DB2DC-4C9A-4742-B13C-FB6460FD3503}" type="slidenum">
              <a:rPr lang="zh-CN" strike="noStrike" noProof="1" dirty="0">
                <a:latin typeface="Arial" panose="020B0604020202020204" pitchFamily="34" charset="0"/>
                <a:ea typeface="宋体" panose="02010600030101010101" pitchFamily="2" charset="-122"/>
                <a:cs typeface="+mn-ea"/>
              </a:rPr>
            </a:fld>
            <a:endParaRPr lang="zh-CN" strike="noStrike" noProof="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strike="noStrike" noProof="1" dirty="0">
                <a:latin typeface="Arial" panose="020B0604020202020204" pitchFamily="34" charset="0"/>
                <a:ea typeface="宋体" panose="02010600030101010101" pitchFamily="2" charset="-122"/>
                <a:cs typeface="+mn-ea"/>
              </a:rPr>
            </a:fld>
            <a:endParaRPr lang="zh-CN" strike="noStrike" noProof="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strike="noStrike" noProof="1" dirty="0">
                <a:latin typeface="Arial" panose="020B0604020202020204" pitchFamily="34" charset="0"/>
                <a:ea typeface="宋体" panose="02010600030101010101" pitchFamily="2" charset="-122"/>
                <a:cs typeface="+mn-ea"/>
              </a:rPr>
            </a:fld>
            <a:endParaRPr lang="zh-CN" strike="noStrike" noProof="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strike="noStrike" noProof="1" dirty="0">
                <a:latin typeface="Arial" panose="020B0604020202020204" pitchFamily="34" charset="0"/>
                <a:ea typeface="宋体" panose="02010600030101010101" pitchFamily="2" charset="-122"/>
                <a:cs typeface="+mn-ea"/>
              </a:rPr>
            </a:fld>
            <a:endParaRPr lang="zh-CN" strike="noStrike" noProof="1"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p>
        </p:txBody>
      </p:sp>
      <p:sp>
        <p:nvSpPr>
          <p:cNvPr id="8" name="页脚占位符 7"/>
          <p:cNvSpPr>
            <a:spLocks noGrp="1"/>
          </p:cNvSpPr>
          <p:nvPr>
            <p:ph type="ftr" sz="quarter" idx="11"/>
          </p:nvPr>
        </p:nvSpPr>
        <p:spPr/>
        <p:txBody>
          <a:bodyPr/>
          <a:p>
            <a:pPr lvl="0" fontAlgn="base"/>
            <a:endParaRPr lang="zh-CN"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strike="noStrike" noProof="1" dirty="0">
                <a:latin typeface="Arial" panose="020B0604020202020204" pitchFamily="34" charset="0"/>
                <a:ea typeface="宋体" panose="02010600030101010101" pitchFamily="2" charset="-122"/>
                <a:cs typeface="+mn-ea"/>
              </a:rPr>
            </a:fld>
            <a:endParaRPr lang="zh-CN" strike="noStrike" noProof="1"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p>
        </p:txBody>
      </p:sp>
      <p:sp>
        <p:nvSpPr>
          <p:cNvPr id="4" name="页脚占位符 3"/>
          <p:cNvSpPr>
            <a:spLocks noGrp="1"/>
          </p:cNvSpPr>
          <p:nvPr>
            <p:ph type="ftr" sz="quarter" idx="11"/>
          </p:nvPr>
        </p:nvSpPr>
        <p:spPr/>
        <p:txBody>
          <a:bodyPr/>
          <a:p>
            <a:pPr lvl="0" fontAlgn="base"/>
            <a:endParaRPr lang="zh-CN"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strike="noStrike" noProof="1" dirty="0">
                <a:latin typeface="Arial" panose="020B0604020202020204" pitchFamily="34" charset="0"/>
                <a:ea typeface="宋体" panose="02010600030101010101" pitchFamily="2" charset="-122"/>
                <a:cs typeface="+mn-ea"/>
              </a:rPr>
            </a:fld>
            <a:endParaRPr lang="zh-CN" strike="noStrike" noProof="1"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p>
        </p:txBody>
      </p:sp>
      <p:sp>
        <p:nvSpPr>
          <p:cNvPr id="3" name="页脚占位符 2"/>
          <p:cNvSpPr>
            <a:spLocks noGrp="1"/>
          </p:cNvSpPr>
          <p:nvPr>
            <p:ph type="ftr" sz="quarter" idx="11"/>
          </p:nvPr>
        </p:nvSpPr>
        <p:spPr/>
        <p:txBody>
          <a:bodyPr/>
          <a:p>
            <a:pPr lvl="0" fontAlgn="base"/>
            <a:endParaRPr lang="zh-CN"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strike="noStrike" noProof="1" dirty="0">
                <a:latin typeface="Arial" panose="020B0604020202020204" pitchFamily="34" charset="0"/>
                <a:ea typeface="宋体" panose="02010600030101010101" pitchFamily="2" charset="-122"/>
                <a:cs typeface="+mn-ea"/>
              </a:rPr>
            </a:fld>
            <a:endParaRPr lang="zh-CN" strike="noStrike" noProof="1"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strike="noStrike" noProof="1" dirty="0">
                <a:latin typeface="Arial" panose="020B0604020202020204" pitchFamily="34" charset="0"/>
                <a:ea typeface="宋体" panose="02010600030101010101" pitchFamily="2" charset="-122"/>
                <a:cs typeface="+mn-ea"/>
              </a:rPr>
            </a:fld>
            <a:endParaRPr lang="zh-CN" strike="noStrike" noProof="1"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strike="noStrike" noProof="1" dirty="0">
                <a:latin typeface="Arial" panose="020B0604020202020204" pitchFamily="34" charset="0"/>
                <a:ea typeface="宋体" panose="02010600030101010101" pitchFamily="2" charset="-122"/>
                <a:cs typeface="+mn-ea"/>
              </a:rPr>
            </a:fld>
            <a:endParaRPr lang="zh-CN" strike="noStrike" noProof="1"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audio" Target="../media/audio2.wav"/><Relationship Id="rId14" Type="http://schemas.openxmlformats.org/officeDocument/2006/relationships/audio" Target="../media/audio1.wav"/><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p>
            <a:pPr lvl="0" indent="0"/>
            <a:r>
              <a:rPr lang="zh-CN" altLang="en-US" dirty="0"/>
              <a:t>单击此处编辑母版标题样式</a:t>
            </a:r>
            <a:endParaRPr lang="zh-CN" altLang="en-US" dirty="0"/>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a:defRPr sz="1400" b="0"/>
            </a:lvl1pPr>
          </a:lstStyle>
          <a:p>
            <a:pPr lvl="0" fontAlgn="base"/>
            <a:endParaRPr lang="zh-CN" altLang="en-US" strike="noStrike" noProof="1" dirty="0"/>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a:defRPr sz="1400" b="0"/>
            </a:lvl1pPr>
          </a:lstStyle>
          <a:p>
            <a:pPr lvl="0" fontAlgn="base"/>
            <a:endParaRPr lang="zh-CN" strike="noStrike" noProof="1" dirty="0"/>
          </a:p>
        </p:txBody>
      </p:sp>
      <p:sp>
        <p:nvSpPr>
          <p:cNvPr id="1030" name="灯片编号占位符 1029"/>
          <p:cNvSpPr>
            <a:spLocks noGrp="1"/>
          </p:cNvSpPr>
          <p:nvPr>
            <p:ph type="sldNum" sz="quarter" idx="4"/>
          </p:nvPr>
        </p:nvSpPr>
        <p:spPr>
          <a:xfrm>
            <a:off x="7010400" y="6381750"/>
            <a:ext cx="2133600" cy="476250"/>
          </a:xfrm>
          <a:prstGeom prst="rect">
            <a:avLst/>
          </a:prstGeom>
          <a:noFill/>
          <a:ln w="9525">
            <a:noFill/>
            <a:miter/>
          </a:ln>
        </p:spPr>
        <p:txBody>
          <a:bodyPr/>
          <a:lstStyle>
            <a:lvl1pPr algn="r">
              <a:defRPr sz="1400" b="0"/>
            </a:lvl1pPr>
          </a:lstStyle>
          <a:p>
            <a:pPr lvl="0" fontAlgn="base"/>
            <a:fld id="{9A0DB2DC-4C9A-4742-B13C-FB6460FD3503}" type="slidenum">
              <a:rPr lang="zh-CN" strike="noStrike" noProof="1" dirty="0">
                <a:latin typeface="Arial" panose="020B0604020202020204" pitchFamily="34" charset="0"/>
                <a:ea typeface="宋体" panose="02010600030101010101" pitchFamily="2" charset="-122"/>
                <a:cs typeface="+mn-ea"/>
              </a:rPr>
            </a:fld>
            <a:endParaRPr lang="zh-CN" strike="noStrike" noProof="1" dirty="0"/>
          </a:p>
        </p:txBody>
      </p:sp>
      <p:sp>
        <p:nvSpPr>
          <p:cNvPr id="1031" name="动作按钮: 开始 1041">
            <a:hlinkClick r:id="" action="ppaction://hlinkshowjump?jump=firstslide">
              <a:snd r:embed="rId14" name="click.wav"/>
            </a:hlinkClick>
          </p:cNvPr>
          <p:cNvSpPr/>
          <p:nvPr userDrawn="1"/>
        </p:nvSpPr>
        <p:spPr>
          <a:xfrm>
            <a:off x="7453313" y="6580188"/>
            <a:ext cx="315912" cy="227012"/>
          </a:xfrm>
          <a:prstGeom prst="actionButtonBeginning">
            <a:avLst/>
          </a:prstGeom>
          <a:gradFill rotWithShape="1">
            <a:gsLst>
              <a:gs pos="0">
                <a:srgbClr val="5E5E76"/>
              </a:gs>
              <a:gs pos="50000">
                <a:srgbClr val="CCCCFF"/>
              </a:gs>
              <a:gs pos="100000">
                <a:srgbClr val="5E5E76"/>
              </a:gs>
            </a:gsLst>
            <a:lin ang="5400000" scaled="1"/>
            <a:tileRect/>
          </a:gradFill>
          <a:ln w="9525" cap="flat" cmpd="sng">
            <a:solidFill>
              <a:srgbClr val="9900FF"/>
            </a:solidFill>
            <a:prstDash val="solid"/>
            <a:miter/>
            <a:headEnd type="none" w="med" len="med"/>
            <a:tailEnd type="none" w="med" len="med"/>
          </a:ln>
        </p:spPr>
        <p:txBody>
          <a:bodyPr anchor="t"/>
          <a:p>
            <a:pPr lvl="0" indent="0"/>
            <a:endParaRPr lang="zh-CN" altLang="en-US" dirty="0">
              <a:latin typeface="Arial" panose="020B0604020202020204" pitchFamily="34" charset="0"/>
              <a:ea typeface="宋体" panose="02010600030101010101" pitchFamily="2" charset="-122"/>
            </a:endParaRPr>
          </a:p>
        </p:txBody>
      </p:sp>
      <p:sp>
        <p:nvSpPr>
          <p:cNvPr id="1032" name="动作按钮: 后退或前一项 1042">
            <a:hlinkClick r:id="" action="ppaction://hlinkshowjump?jump=previousslide">
              <a:snd r:embed="rId14" name="click.wav"/>
            </a:hlinkClick>
          </p:cNvPr>
          <p:cNvSpPr/>
          <p:nvPr userDrawn="1"/>
        </p:nvSpPr>
        <p:spPr>
          <a:xfrm>
            <a:off x="7812088" y="6578600"/>
            <a:ext cx="315912" cy="225425"/>
          </a:xfrm>
          <a:prstGeom prst="actionButtonBackPrevious">
            <a:avLst/>
          </a:prstGeom>
          <a:gradFill rotWithShape="1">
            <a:gsLst>
              <a:gs pos="0">
                <a:srgbClr val="5E5E76"/>
              </a:gs>
              <a:gs pos="50000">
                <a:srgbClr val="CCCCFF"/>
              </a:gs>
              <a:gs pos="100000">
                <a:srgbClr val="5E5E76"/>
              </a:gs>
            </a:gsLst>
            <a:lin ang="5400000" scaled="1"/>
            <a:tileRect/>
          </a:gradFill>
          <a:ln w="9525" cap="flat" cmpd="sng">
            <a:solidFill>
              <a:srgbClr val="9900FF"/>
            </a:solidFill>
            <a:prstDash val="solid"/>
            <a:miter/>
            <a:headEnd type="none" w="med" len="med"/>
            <a:tailEnd type="none" w="med" len="med"/>
          </a:ln>
        </p:spPr>
        <p:txBody>
          <a:bodyPr anchor="t"/>
          <a:p>
            <a:pPr lvl="0" indent="0"/>
            <a:endParaRPr lang="zh-CN" altLang="en-US" dirty="0">
              <a:latin typeface="Arial" panose="020B0604020202020204" pitchFamily="34" charset="0"/>
              <a:ea typeface="宋体" panose="02010600030101010101" pitchFamily="2" charset="-122"/>
            </a:endParaRPr>
          </a:p>
        </p:txBody>
      </p:sp>
      <p:sp>
        <p:nvSpPr>
          <p:cNvPr id="1033" name="动作按钮: 前进或下一项 1043">
            <a:hlinkClick r:id="" action="ppaction://hlinkshowjump?jump=nextslide">
              <a:snd r:embed="rId14" name="click.wav"/>
            </a:hlinkClick>
          </p:cNvPr>
          <p:cNvSpPr/>
          <p:nvPr userDrawn="1"/>
        </p:nvSpPr>
        <p:spPr>
          <a:xfrm>
            <a:off x="8172450" y="6580188"/>
            <a:ext cx="315913" cy="225425"/>
          </a:xfrm>
          <a:prstGeom prst="actionButtonForwardNext">
            <a:avLst/>
          </a:prstGeom>
          <a:gradFill rotWithShape="1">
            <a:gsLst>
              <a:gs pos="0">
                <a:srgbClr val="5E5E76"/>
              </a:gs>
              <a:gs pos="50000">
                <a:srgbClr val="CCCCFF"/>
              </a:gs>
              <a:gs pos="100000">
                <a:srgbClr val="5E5E76"/>
              </a:gs>
            </a:gsLst>
            <a:lin ang="5400000" scaled="1"/>
            <a:tileRect/>
          </a:gradFill>
          <a:ln w="9525" cap="flat" cmpd="sng">
            <a:solidFill>
              <a:srgbClr val="9900FF"/>
            </a:solidFill>
            <a:prstDash val="solid"/>
            <a:miter/>
            <a:headEnd type="none" w="med" len="med"/>
            <a:tailEnd type="none" w="med" len="med"/>
          </a:ln>
        </p:spPr>
        <p:txBody>
          <a:bodyPr anchor="t"/>
          <a:p>
            <a:pPr lvl="0" indent="0"/>
            <a:endParaRPr lang="zh-CN" altLang="en-US" dirty="0">
              <a:latin typeface="Arial" panose="020B0604020202020204" pitchFamily="34" charset="0"/>
              <a:ea typeface="宋体" panose="02010600030101010101" pitchFamily="2" charset="-122"/>
            </a:endParaRPr>
          </a:p>
        </p:txBody>
      </p:sp>
      <p:sp>
        <p:nvSpPr>
          <p:cNvPr id="1034" name="动作按钮: 结束 1044">
            <a:hlinkClick r:id="" action="ppaction://hlinkshowjump?jump=endshow">
              <a:snd r:embed="rId15" name="push.wav"/>
            </a:hlinkClick>
          </p:cNvPr>
          <p:cNvSpPr/>
          <p:nvPr userDrawn="1"/>
        </p:nvSpPr>
        <p:spPr>
          <a:xfrm>
            <a:off x="8532813" y="6580188"/>
            <a:ext cx="315912" cy="225425"/>
          </a:xfrm>
          <a:prstGeom prst="actionButtonEnd">
            <a:avLst/>
          </a:prstGeom>
          <a:gradFill rotWithShape="1">
            <a:gsLst>
              <a:gs pos="0">
                <a:srgbClr val="5E5E76"/>
              </a:gs>
              <a:gs pos="50000">
                <a:srgbClr val="CCCCFF"/>
              </a:gs>
              <a:gs pos="100000">
                <a:srgbClr val="5E5E76"/>
              </a:gs>
            </a:gsLst>
            <a:lin ang="5400000" scaled="1"/>
            <a:tileRect/>
          </a:gradFill>
          <a:ln w="9525" cap="flat" cmpd="sng">
            <a:solidFill>
              <a:srgbClr val="9900FF"/>
            </a:solidFill>
            <a:prstDash val="solid"/>
            <a:miter/>
            <a:headEnd type="none" w="med" len="med"/>
            <a:tailEnd type="none" w="med" len="med"/>
          </a:ln>
        </p:spPr>
        <p:txBody>
          <a:bodyPr anchor="t"/>
          <a:p>
            <a:pPr lvl="0" indent="0"/>
            <a:endParaRPr lang="zh-CN" altLang="en-US"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marL="0" lvl="0" indent="0" algn="ctr"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9.bin"/><Relationship Id="rId8" Type="http://schemas.openxmlformats.org/officeDocument/2006/relationships/image" Target="../media/image13.wmf"/><Relationship Id="rId7" Type="http://schemas.openxmlformats.org/officeDocument/2006/relationships/oleObject" Target="../embeddings/oleObject8.bin"/><Relationship Id="rId6" Type="http://schemas.openxmlformats.org/officeDocument/2006/relationships/image" Target="../media/image12.wmf"/><Relationship Id="rId5" Type="http://schemas.openxmlformats.org/officeDocument/2006/relationships/oleObject" Target="../embeddings/oleObject7.bin"/><Relationship Id="rId4" Type="http://schemas.openxmlformats.org/officeDocument/2006/relationships/image" Target="../media/image11.wmf"/><Relationship Id="rId3" Type="http://schemas.openxmlformats.org/officeDocument/2006/relationships/oleObject" Target="../embeddings/oleObject6.bin"/><Relationship Id="rId2" Type="http://schemas.openxmlformats.org/officeDocument/2006/relationships/image" Target="../media/image10.wmf"/><Relationship Id="rId12" Type="http://schemas.openxmlformats.org/officeDocument/2006/relationships/vmlDrawing" Target="../drawings/vmlDrawing2.vml"/><Relationship Id="rId11" Type="http://schemas.openxmlformats.org/officeDocument/2006/relationships/slideLayout" Target="../slideLayouts/slideLayout7.xml"/><Relationship Id="rId10" Type="http://schemas.openxmlformats.org/officeDocument/2006/relationships/image" Target="../media/image14.wmf"/><Relationship Id="rId1"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15.wmf"/><Relationship Id="rId1" Type="http://schemas.openxmlformats.org/officeDocument/2006/relationships/oleObject" Target="../embeddings/oleObject10.bin"/></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2.xml"/><Relationship Id="rId2" Type="http://schemas.openxmlformats.org/officeDocument/2006/relationships/image" Target="../media/image16.wmf"/><Relationship Id="rId1"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9" Type="http://schemas.openxmlformats.org/officeDocument/2006/relationships/image" Target="../media/image22.wmf"/><Relationship Id="rId8" Type="http://schemas.openxmlformats.org/officeDocument/2006/relationships/oleObject" Target="../embeddings/oleObject15.bin"/><Relationship Id="rId7" Type="http://schemas.openxmlformats.org/officeDocument/2006/relationships/image" Target="../media/image21.jpeg"/><Relationship Id="rId6" Type="http://schemas.openxmlformats.org/officeDocument/2006/relationships/image" Target="../media/image20.wmf"/><Relationship Id="rId5" Type="http://schemas.openxmlformats.org/officeDocument/2006/relationships/oleObject" Target="../embeddings/oleObject14.bin"/><Relationship Id="rId4" Type="http://schemas.openxmlformats.org/officeDocument/2006/relationships/image" Target="../media/image19.wmf"/><Relationship Id="rId3" Type="http://schemas.openxmlformats.org/officeDocument/2006/relationships/oleObject" Target="../embeddings/oleObject13.bin"/><Relationship Id="rId2" Type="http://schemas.openxmlformats.org/officeDocument/2006/relationships/image" Target="../media/image18.wmf"/><Relationship Id="rId13" Type="http://schemas.openxmlformats.org/officeDocument/2006/relationships/vmlDrawing" Target="../drawings/vmlDrawing5.vml"/><Relationship Id="rId12" Type="http://schemas.openxmlformats.org/officeDocument/2006/relationships/slideLayout" Target="../slideLayouts/slideLayout7.xml"/><Relationship Id="rId11" Type="http://schemas.openxmlformats.org/officeDocument/2006/relationships/image" Target="../media/image23.wmf"/><Relationship Id="rId10" Type="http://schemas.openxmlformats.org/officeDocument/2006/relationships/oleObject" Target="../embeddings/oleObject16.bin"/><Relationship Id="rId1" Type="http://schemas.openxmlformats.org/officeDocument/2006/relationships/oleObject" Target="../embeddings/oleObject12.bin"/></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7.png"/><Relationship Id="rId7" Type="http://schemas.openxmlformats.org/officeDocument/2006/relationships/image" Target="../media/image26.wmf"/><Relationship Id="rId6" Type="http://schemas.openxmlformats.org/officeDocument/2006/relationships/oleObject" Target="../embeddings/oleObject19.bin"/><Relationship Id="rId5" Type="http://schemas.openxmlformats.org/officeDocument/2006/relationships/image" Target="../media/image19.wmf"/><Relationship Id="rId4" Type="http://schemas.openxmlformats.org/officeDocument/2006/relationships/oleObject" Target="../embeddings/oleObject18.bin"/><Relationship Id="rId3" Type="http://schemas.openxmlformats.org/officeDocument/2006/relationships/image" Target="../media/image18.wmf"/><Relationship Id="rId2" Type="http://schemas.openxmlformats.org/officeDocument/2006/relationships/oleObject" Target="../embeddings/oleObject17.bin"/><Relationship Id="rId10" Type="http://schemas.openxmlformats.org/officeDocument/2006/relationships/vmlDrawing" Target="../drawings/vmlDrawing6.vml"/><Relationship Id="rId1" Type="http://schemas.openxmlformats.org/officeDocument/2006/relationships/image" Target="../media/image25.GI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customXml" Target="../ink/ink2.xml"/><Relationship Id="rId4" Type="http://schemas.openxmlformats.org/officeDocument/2006/relationships/image" Target="../media/image34.png"/><Relationship Id="rId3" Type="http://schemas.openxmlformats.org/officeDocument/2006/relationships/customXml" Target="../ink/ink1.xml"/><Relationship Id="rId2" Type="http://schemas.openxmlformats.org/officeDocument/2006/relationships/image" Target="../media/image33.png"/><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7.xml"/><Relationship Id="rId2" Type="http://schemas.openxmlformats.org/officeDocument/2006/relationships/image" Target="../media/image38.wmf"/><Relationship Id="rId1" Type="http://schemas.openxmlformats.org/officeDocument/2006/relationships/oleObject" Target="../embeddings/oleObject20.bin"/></Relationships>
</file>

<file path=ppt/slides/_rels/slide23.xml.rels><?xml version="1.0" encoding="UTF-8" standalone="yes"?>
<Relationships xmlns="http://schemas.openxmlformats.org/package/2006/relationships"><Relationship Id="rId8" Type="http://schemas.openxmlformats.org/officeDocument/2006/relationships/vmlDrawing" Target="../drawings/vmlDrawing8.vml"/><Relationship Id="rId7" Type="http://schemas.openxmlformats.org/officeDocument/2006/relationships/slideLayout" Target="../slideLayouts/slideLayout7.xml"/><Relationship Id="rId6" Type="http://schemas.openxmlformats.org/officeDocument/2006/relationships/image" Target="../media/image41.wmf"/><Relationship Id="rId5" Type="http://schemas.openxmlformats.org/officeDocument/2006/relationships/oleObject" Target="../embeddings/oleObject23.bin"/><Relationship Id="rId4" Type="http://schemas.openxmlformats.org/officeDocument/2006/relationships/image" Target="../media/image40.wmf"/><Relationship Id="rId3" Type="http://schemas.openxmlformats.org/officeDocument/2006/relationships/oleObject" Target="../embeddings/oleObject22.bin"/><Relationship Id="rId2" Type="http://schemas.openxmlformats.org/officeDocument/2006/relationships/image" Target="../media/image39.wmf"/><Relationship Id="rId1" Type="http://schemas.openxmlformats.org/officeDocument/2006/relationships/oleObject" Target="../embeddings/oleObject21.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27.bin"/><Relationship Id="rId8" Type="http://schemas.openxmlformats.org/officeDocument/2006/relationships/image" Target="../media/image46.wmf"/><Relationship Id="rId7" Type="http://schemas.openxmlformats.org/officeDocument/2006/relationships/oleObject" Target="../embeddings/oleObject26.bin"/><Relationship Id="rId6" Type="http://schemas.openxmlformats.org/officeDocument/2006/relationships/image" Target="../media/image45.wmf"/><Relationship Id="rId5" Type="http://schemas.openxmlformats.org/officeDocument/2006/relationships/oleObject" Target="../embeddings/oleObject25.bin"/><Relationship Id="rId4" Type="http://schemas.openxmlformats.org/officeDocument/2006/relationships/image" Target="../media/image44.wmf"/><Relationship Id="rId3" Type="http://schemas.openxmlformats.org/officeDocument/2006/relationships/oleObject" Target="../embeddings/oleObject24.bin"/><Relationship Id="rId2" Type="http://schemas.openxmlformats.org/officeDocument/2006/relationships/image" Target="../media/image43.jpeg"/><Relationship Id="rId15" Type="http://schemas.openxmlformats.org/officeDocument/2006/relationships/vmlDrawing" Target="../drawings/vmlDrawing9.vml"/><Relationship Id="rId14" Type="http://schemas.openxmlformats.org/officeDocument/2006/relationships/slideLayout" Target="../slideLayouts/slideLayout2.xml"/><Relationship Id="rId13" Type="http://schemas.openxmlformats.org/officeDocument/2006/relationships/image" Target="../media/image48.wmf"/><Relationship Id="rId12" Type="http://schemas.openxmlformats.org/officeDocument/2006/relationships/oleObject" Target="../embeddings/oleObject29.bin"/><Relationship Id="rId11" Type="http://schemas.openxmlformats.org/officeDocument/2006/relationships/image" Target="../media/image47.wmf"/><Relationship Id="rId10" Type="http://schemas.openxmlformats.org/officeDocument/2006/relationships/oleObject" Target="../embeddings/oleObject28.bin"/><Relationship Id="rId1" Type="http://schemas.openxmlformats.org/officeDocument/2006/relationships/image" Target="../media/image42.jpeg"/></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33.bin"/><Relationship Id="rId8" Type="http://schemas.openxmlformats.org/officeDocument/2006/relationships/image" Target="../media/image51.wmf"/><Relationship Id="rId7" Type="http://schemas.openxmlformats.org/officeDocument/2006/relationships/oleObject" Target="../embeddings/oleObject32.bin"/><Relationship Id="rId6" Type="http://schemas.openxmlformats.org/officeDocument/2006/relationships/image" Target="../media/image42.jpeg"/><Relationship Id="rId5" Type="http://schemas.openxmlformats.org/officeDocument/2006/relationships/image" Target="../media/image43.jpeg"/><Relationship Id="rId4" Type="http://schemas.openxmlformats.org/officeDocument/2006/relationships/image" Target="../media/image50.wmf"/><Relationship Id="rId32" Type="http://schemas.openxmlformats.org/officeDocument/2006/relationships/notesSlide" Target="../notesSlides/notesSlide1.xml"/><Relationship Id="rId31" Type="http://schemas.openxmlformats.org/officeDocument/2006/relationships/vmlDrawing" Target="../drawings/vmlDrawing10.vml"/><Relationship Id="rId30" Type="http://schemas.openxmlformats.org/officeDocument/2006/relationships/slideLayout" Target="../slideLayouts/slideLayout2.xml"/><Relationship Id="rId3" Type="http://schemas.openxmlformats.org/officeDocument/2006/relationships/oleObject" Target="../embeddings/oleObject31.bin"/><Relationship Id="rId29" Type="http://schemas.openxmlformats.org/officeDocument/2006/relationships/image" Target="../media/image57.wmf"/><Relationship Id="rId28" Type="http://schemas.openxmlformats.org/officeDocument/2006/relationships/oleObject" Target="../embeddings/oleObject43.bin"/><Relationship Id="rId27" Type="http://schemas.openxmlformats.org/officeDocument/2006/relationships/image" Target="../media/image56.wmf"/><Relationship Id="rId26" Type="http://schemas.openxmlformats.org/officeDocument/2006/relationships/oleObject" Target="../embeddings/oleObject42.bin"/><Relationship Id="rId25" Type="http://schemas.openxmlformats.org/officeDocument/2006/relationships/image" Target="../media/image55.wmf"/><Relationship Id="rId24" Type="http://schemas.openxmlformats.org/officeDocument/2006/relationships/oleObject" Target="../embeddings/oleObject41.bin"/><Relationship Id="rId23" Type="http://schemas.openxmlformats.org/officeDocument/2006/relationships/image" Target="../media/image54.wmf"/><Relationship Id="rId22" Type="http://schemas.openxmlformats.org/officeDocument/2006/relationships/oleObject" Target="../embeddings/oleObject40.bin"/><Relationship Id="rId21" Type="http://schemas.openxmlformats.org/officeDocument/2006/relationships/image" Target="../media/image48.wmf"/><Relationship Id="rId20" Type="http://schemas.openxmlformats.org/officeDocument/2006/relationships/oleObject" Target="../embeddings/oleObject39.bin"/><Relationship Id="rId2" Type="http://schemas.openxmlformats.org/officeDocument/2006/relationships/image" Target="../media/image49.wmf"/><Relationship Id="rId19" Type="http://schemas.openxmlformats.org/officeDocument/2006/relationships/image" Target="../media/image47.wmf"/><Relationship Id="rId18" Type="http://schemas.openxmlformats.org/officeDocument/2006/relationships/oleObject" Target="../embeddings/oleObject38.bin"/><Relationship Id="rId17" Type="http://schemas.openxmlformats.org/officeDocument/2006/relationships/image" Target="../media/image53.wmf"/><Relationship Id="rId16" Type="http://schemas.openxmlformats.org/officeDocument/2006/relationships/oleObject" Target="../embeddings/oleObject37.bin"/><Relationship Id="rId15" Type="http://schemas.openxmlformats.org/officeDocument/2006/relationships/image" Target="../media/image46.wmf"/><Relationship Id="rId14" Type="http://schemas.openxmlformats.org/officeDocument/2006/relationships/oleObject" Target="../embeddings/oleObject36.bin"/><Relationship Id="rId13" Type="http://schemas.openxmlformats.org/officeDocument/2006/relationships/image" Target="../media/image45.wmf"/><Relationship Id="rId12" Type="http://schemas.openxmlformats.org/officeDocument/2006/relationships/oleObject" Target="../embeddings/oleObject35.bin"/><Relationship Id="rId11" Type="http://schemas.openxmlformats.org/officeDocument/2006/relationships/image" Target="../media/image52.wmf"/><Relationship Id="rId10" Type="http://schemas.openxmlformats.org/officeDocument/2006/relationships/oleObject" Target="../embeddings/oleObject34.bin"/><Relationship Id="rId1" Type="http://schemas.openxmlformats.org/officeDocument/2006/relationships/oleObject" Target="../embeddings/oleObject30.bin"/></Relationships>
</file>

<file path=ppt/slides/_rels/slide28.xml.rels><?xml version="1.0" encoding="UTF-8" standalone="yes"?>
<Relationships xmlns="http://schemas.openxmlformats.org/package/2006/relationships"><Relationship Id="rId9" Type="http://schemas.openxmlformats.org/officeDocument/2006/relationships/image" Target="../media/image59.wmf"/><Relationship Id="rId8" Type="http://schemas.openxmlformats.org/officeDocument/2006/relationships/oleObject" Target="../embeddings/oleObject47.bin"/><Relationship Id="rId7" Type="http://schemas.openxmlformats.org/officeDocument/2006/relationships/image" Target="../media/image58.wmf"/><Relationship Id="rId6" Type="http://schemas.openxmlformats.org/officeDocument/2006/relationships/oleObject" Target="../embeddings/oleObject46.bin"/><Relationship Id="rId5" Type="http://schemas.openxmlformats.org/officeDocument/2006/relationships/oleObject" Target="../embeddings/oleObject45.bin"/><Relationship Id="rId4" Type="http://schemas.openxmlformats.org/officeDocument/2006/relationships/image" Target="../media/image51.wmf"/><Relationship Id="rId3" Type="http://schemas.openxmlformats.org/officeDocument/2006/relationships/oleObject" Target="../embeddings/oleObject44.bin"/><Relationship Id="rId29" Type="http://schemas.openxmlformats.org/officeDocument/2006/relationships/vmlDrawing" Target="../drawings/vmlDrawing11.vml"/><Relationship Id="rId28" Type="http://schemas.openxmlformats.org/officeDocument/2006/relationships/slideLayout" Target="../slideLayouts/slideLayout13.xml"/><Relationship Id="rId27" Type="http://schemas.openxmlformats.org/officeDocument/2006/relationships/image" Target="../media/image62.wmf"/><Relationship Id="rId26" Type="http://schemas.openxmlformats.org/officeDocument/2006/relationships/oleObject" Target="../embeddings/oleObject56.bin"/><Relationship Id="rId25" Type="http://schemas.openxmlformats.org/officeDocument/2006/relationships/image" Target="../media/image61.wmf"/><Relationship Id="rId24" Type="http://schemas.openxmlformats.org/officeDocument/2006/relationships/oleObject" Target="../embeddings/oleObject55.bin"/><Relationship Id="rId23" Type="http://schemas.openxmlformats.org/officeDocument/2006/relationships/image" Target="../media/image48.wmf"/><Relationship Id="rId22" Type="http://schemas.openxmlformats.org/officeDocument/2006/relationships/oleObject" Target="../embeddings/oleObject54.bin"/><Relationship Id="rId21" Type="http://schemas.openxmlformats.org/officeDocument/2006/relationships/image" Target="../media/image47.wmf"/><Relationship Id="rId20" Type="http://schemas.openxmlformats.org/officeDocument/2006/relationships/oleObject" Target="../embeddings/oleObject53.bin"/><Relationship Id="rId2" Type="http://schemas.openxmlformats.org/officeDocument/2006/relationships/image" Target="../media/image42.jpeg"/><Relationship Id="rId19" Type="http://schemas.openxmlformats.org/officeDocument/2006/relationships/image" Target="../media/image53.wmf"/><Relationship Id="rId18" Type="http://schemas.openxmlformats.org/officeDocument/2006/relationships/oleObject" Target="../embeddings/oleObject52.bin"/><Relationship Id="rId17" Type="http://schemas.openxmlformats.org/officeDocument/2006/relationships/image" Target="../media/image46.wmf"/><Relationship Id="rId16" Type="http://schemas.openxmlformats.org/officeDocument/2006/relationships/oleObject" Target="../embeddings/oleObject51.bin"/><Relationship Id="rId15" Type="http://schemas.openxmlformats.org/officeDocument/2006/relationships/image" Target="../media/image45.wmf"/><Relationship Id="rId14" Type="http://schemas.openxmlformats.org/officeDocument/2006/relationships/oleObject" Target="../embeddings/oleObject50.bin"/><Relationship Id="rId13" Type="http://schemas.openxmlformats.org/officeDocument/2006/relationships/image" Target="../media/image52.wmf"/><Relationship Id="rId12" Type="http://schemas.openxmlformats.org/officeDocument/2006/relationships/oleObject" Target="../embeddings/oleObject49.bin"/><Relationship Id="rId11" Type="http://schemas.openxmlformats.org/officeDocument/2006/relationships/image" Target="../media/image60.wmf"/><Relationship Id="rId10" Type="http://schemas.openxmlformats.org/officeDocument/2006/relationships/oleObject" Target="../embeddings/oleObject48.bin"/><Relationship Id="rId1" Type="http://schemas.openxmlformats.org/officeDocument/2006/relationships/image" Target="../media/image43.jpe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4.wmf"/><Relationship Id="rId7" Type="http://schemas.openxmlformats.org/officeDocument/2006/relationships/oleObject" Target="../embeddings/oleObject60.bin"/><Relationship Id="rId6" Type="http://schemas.openxmlformats.org/officeDocument/2006/relationships/image" Target="../media/image63.wmf"/><Relationship Id="rId5" Type="http://schemas.openxmlformats.org/officeDocument/2006/relationships/oleObject" Target="../embeddings/oleObject59.bin"/><Relationship Id="rId4" Type="http://schemas.openxmlformats.org/officeDocument/2006/relationships/image" Target="../media/image59.wmf"/><Relationship Id="rId3" Type="http://schemas.openxmlformats.org/officeDocument/2006/relationships/oleObject" Target="../embeddings/oleObject58.bin"/><Relationship Id="rId2" Type="http://schemas.openxmlformats.org/officeDocument/2006/relationships/image" Target="../media/image58.wmf"/><Relationship Id="rId10" Type="http://schemas.openxmlformats.org/officeDocument/2006/relationships/vmlDrawing" Target="../drawings/vmlDrawing12.vml"/><Relationship Id="rId1" Type="http://schemas.openxmlformats.org/officeDocument/2006/relationships/oleObject" Target="../embeddings/oleObject57.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5" Type="http://schemas.openxmlformats.org/officeDocument/2006/relationships/vmlDrawing" Target="../drawings/vmlDrawing13.vml"/><Relationship Id="rId4" Type="http://schemas.openxmlformats.org/officeDocument/2006/relationships/slideLayout" Target="../slideLayouts/slideLayout2.xml"/><Relationship Id="rId3" Type="http://schemas.openxmlformats.org/officeDocument/2006/relationships/image" Target="../media/image66.wmf"/><Relationship Id="rId2" Type="http://schemas.openxmlformats.org/officeDocument/2006/relationships/oleObject" Target="../embeddings/oleObject61.bin"/><Relationship Id="rId1" Type="http://schemas.openxmlformats.org/officeDocument/2006/relationships/image" Target="../media/image65.jpeg"/></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66.bin"/><Relationship Id="rId8" Type="http://schemas.openxmlformats.org/officeDocument/2006/relationships/image" Target="../media/image70.wmf"/><Relationship Id="rId7" Type="http://schemas.openxmlformats.org/officeDocument/2006/relationships/oleObject" Target="../embeddings/oleObject65.bin"/><Relationship Id="rId6" Type="http://schemas.openxmlformats.org/officeDocument/2006/relationships/image" Target="../media/image69.wmf"/><Relationship Id="rId5" Type="http://schemas.openxmlformats.org/officeDocument/2006/relationships/oleObject" Target="../embeddings/oleObject64.bin"/><Relationship Id="rId4" Type="http://schemas.openxmlformats.org/officeDocument/2006/relationships/image" Target="../media/image68.wmf"/><Relationship Id="rId3" Type="http://schemas.openxmlformats.org/officeDocument/2006/relationships/oleObject" Target="../embeddings/oleObject63.bin"/><Relationship Id="rId2" Type="http://schemas.openxmlformats.org/officeDocument/2006/relationships/image" Target="../media/image67.wmf"/><Relationship Id="rId17" Type="http://schemas.openxmlformats.org/officeDocument/2006/relationships/vmlDrawing" Target="../drawings/vmlDrawing14.vml"/><Relationship Id="rId16" Type="http://schemas.openxmlformats.org/officeDocument/2006/relationships/slideLayout" Target="../slideLayouts/slideLayout2.xml"/><Relationship Id="rId15" Type="http://schemas.openxmlformats.org/officeDocument/2006/relationships/image" Target="../media/image65.jpeg"/><Relationship Id="rId14" Type="http://schemas.openxmlformats.org/officeDocument/2006/relationships/image" Target="../media/image73.wmf"/><Relationship Id="rId13" Type="http://schemas.openxmlformats.org/officeDocument/2006/relationships/oleObject" Target="../embeddings/oleObject68.bin"/><Relationship Id="rId12" Type="http://schemas.openxmlformats.org/officeDocument/2006/relationships/image" Target="../media/image72.wmf"/><Relationship Id="rId11" Type="http://schemas.openxmlformats.org/officeDocument/2006/relationships/oleObject" Target="../embeddings/oleObject67.bin"/><Relationship Id="rId10" Type="http://schemas.openxmlformats.org/officeDocument/2006/relationships/image" Target="../media/image71.wmf"/><Relationship Id="rId1" Type="http://schemas.openxmlformats.org/officeDocument/2006/relationships/oleObject" Target="../embeddings/oleObject62.bin"/></Relationships>
</file>

<file path=ppt/slides/_rels/slide32.xml.rels><?xml version="1.0" encoding="UTF-8" standalone="yes"?>
<Relationships xmlns="http://schemas.openxmlformats.org/package/2006/relationships"><Relationship Id="rId9" Type="http://schemas.openxmlformats.org/officeDocument/2006/relationships/oleObject" Target="../embeddings/oleObject73.bin"/><Relationship Id="rId8" Type="http://schemas.openxmlformats.org/officeDocument/2006/relationships/image" Target="../media/image76.wmf"/><Relationship Id="rId7" Type="http://schemas.openxmlformats.org/officeDocument/2006/relationships/oleObject" Target="../embeddings/oleObject72.bin"/><Relationship Id="rId6" Type="http://schemas.openxmlformats.org/officeDocument/2006/relationships/image" Target="../media/image66.wmf"/><Relationship Id="rId5" Type="http://schemas.openxmlformats.org/officeDocument/2006/relationships/oleObject" Target="../embeddings/oleObject71.bin"/><Relationship Id="rId4" Type="http://schemas.openxmlformats.org/officeDocument/2006/relationships/image" Target="../media/image75.wmf"/><Relationship Id="rId3" Type="http://schemas.openxmlformats.org/officeDocument/2006/relationships/oleObject" Target="../embeddings/oleObject70.bin"/><Relationship Id="rId2" Type="http://schemas.openxmlformats.org/officeDocument/2006/relationships/image" Target="../media/image74.wmf"/><Relationship Id="rId14" Type="http://schemas.openxmlformats.org/officeDocument/2006/relationships/vmlDrawing" Target="../drawings/vmlDrawing15.vml"/><Relationship Id="rId13" Type="http://schemas.openxmlformats.org/officeDocument/2006/relationships/slideLayout" Target="../slideLayouts/slideLayout4.xml"/><Relationship Id="rId12" Type="http://schemas.openxmlformats.org/officeDocument/2006/relationships/oleObject" Target="../embeddings/oleObject74.bin"/><Relationship Id="rId11" Type="http://schemas.openxmlformats.org/officeDocument/2006/relationships/image" Target="../media/image65.jpeg"/><Relationship Id="rId10" Type="http://schemas.openxmlformats.org/officeDocument/2006/relationships/image" Target="../media/image77.wmf"/><Relationship Id="rId1" Type="http://schemas.openxmlformats.org/officeDocument/2006/relationships/oleObject" Target="../embeddings/oleObject69.bin"/></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1.wmf"/><Relationship Id="rId7" Type="http://schemas.openxmlformats.org/officeDocument/2006/relationships/oleObject" Target="../embeddings/oleObject78.bin"/><Relationship Id="rId6" Type="http://schemas.openxmlformats.org/officeDocument/2006/relationships/image" Target="../media/image80.wmf"/><Relationship Id="rId5" Type="http://schemas.openxmlformats.org/officeDocument/2006/relationships/oleObject" Target="../embeddings/oleObject77.bin"/><Relationship Id="rId4" Type="http://schemas.openxmlformats.org/officeDocument/2006/relationships/image" Target="../media/image79.wmf"/><Relationship Id="rId3" Type="http://schemas.openxmlformats.org/officeDocument/2006/relationships/oleObject" Target="../embeddings/oleObject76.bin"/><Relationship Id="rId2" Type="http://schemas.openxmlformats.org/officeDocument/2006/relationships/image" Target="../media/image78.wmf"/><Relationship Id="rId10" Type="http://schemas.openxmlformats.org/officeDocument/2006/relationships/vmlDrawing" Target="../drawings/vmlDrawing16.vml"/><Relationship Id="rId1" Type="http://schemas.openxmlformats.org/officeDocument/2006/relationships/oleObject" Target="../embeddings/oleObject75.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83.bin"/><Relationship Id="rId8" Type="http://schemas.openxmlformats.org/officeDocument/2006/relationships/image" Target="../media/image85.wmf"/><Relationship Id="rId7" Type="http://schemas.openxmlformats.org/officeDocument/2006/relationships/oleObject" Target="../embeddings/oleObject82.bin"/><Relationship Id="rId6" Type="http://schemas.openxmlformats.org/officeDocument/2006/relationships/image" Target="../media/image84.wmf"/><Relationship Id="rId5" Type="http://schemas.openxmlformats.org/officeDocument/2006/relationships/oleObject" Target="../embeddings/oleObject81.bin"/><Relationship Id="rId4" Type="http://schemas.openxmlformats.org/officeDocument/2006/relationships/image" Target="../media/image83.wmf"/><Relationship Id="rId3" Type="http://schemas.openxmlformats.org/officeDocument/2006/relationships/oleObject" Target="../embeddings/oleObject80.bin"/><Relationship Id="rId2" Type="http://schemas.openxmlformats.org/officeDocument/2006/relationships/image" Target="../media/image82.wmf"/><Relationship Id="rId12" Type="http://schemas.openxmlformats.org/officeDocument/2006/relationships/vmlDrawing" Target="../drawings/vmlDrawing17.vml"/><Relationship Id="rId11" Type="http://schemas.openxmlformats.org/officeDocument/2006/relationships/slideLayout" Target="../slideLayouts/slideLayout7.xml"/><Relationship Id="rId10" Type="http://schemas.openxmlformats.org/officeDocument/2006/relationships/image" Target="../media/image86.wmf"/><Relationship Id="rId1" Type="http://schemas.openxmlformats.org/officeDocument/2006/relationships/oleObject" Target="../embeddings/oleObject79.bin"/></Relationships>
</file>

<file path=ppt/slides/_rels/slide37.xml.rels><?xml version="1.0" encoding="UTF-8" standalone="yes"?>
<Relationships xmlns="http://schemas.openxmlformats.org/package/2006/relationships"><Relationship Id="rId8" Type="http://schemas.openxmlformats.org/officeDocument/2006/relationships/vmlDrawing" Target="../drawings/vmlDrawing18.vml"/><Relationship Id="rId7" Type="http://schemas.openxmlformats.org/officeDocument/2006/relationships/slideLayout" Target="../slideLayouts/slideLayout7.xml"/><Relationship Id="rId6" Type="http://schemas.openxmlformats.org/officeDocument/2006/relationships/image" Target="../media/image89.wmf"/><Relationship Id="rId5" Type="http://schemas.openxmlformats.org/officeDocument/2006/relationships/oleObject" Target="../embeddings/oleObject86.bin"/><Relationship Id="rId4" Type="http://schemas.openxmlformats.org/officeDocument/2006/relationships/image" Target="../media/image88.wmf"/><Relationship Id="rId3" Type="http://schemas.openxmlformats.org/officeDocument/2006/relationships/oleObject" Target="../embeddings/oleObject85.bin"/><Relationship Id="rId2" Type="http://schemas.openxmlformats.org/officeDocument/2006/relationships/image" Target="../media/image87.wmf"/><Relationship Id="rId1" Type="http://schemas.openxmlformats.org/officeDocument/2006/relationships/oleObject" Target="../embeddings/oleObject84.bin"/></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12.xml"/><Relationship Id="rId2" Type="http://schemas.openxmlformats.org/officeDocument/2006/relationships/image" Target="../media/image16.wmf"/><Relationship Id="rId1" Type="http://schemas.openxmlformats.org/officeDocument/2006/relationships/oleObject" Target="../embeddings/oleObject87.bin"/></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GIF"/><Relationship Id="rId1" Type="http://schemas.openxmlformats.org/officeDocument/2006/relationships/image" Target="../media/image3.GI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16%20&#38750;&#24815;&#24615;&#31995;1.swf" TargetMode="Externa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wmf"/><Relationship Id="rId7" Type="http://schemas.openxmlformats.org/officeDocument/2006/relationships/oleObject" Target="../embeddings/oleObject4.bin"/><Relationship Id="rId6" Type="http://schemas.openxmlformats.org/officeDocument/2006/relationships/image" Target="../media/image7.wmf"/><Relationship Id="rId5" Type="http://schemas.openxmlformats.org/officeDocument/2006/relationships/oleObject" Target="../embeddings/oleObject3.bin"/><Relationship Id="rId4" Type="http://schemas.openxmlformats.org/officeDocument/2006/relationships/image" Target="../media/image6.wmf"/><Relationship Id="rId3" Type="http://schemas.openxmlformats.org/officeDocument/2006/relationships/oleObject" Target="../embeddings/oleObject2.bin"/><Relationship Id="rId2" Type="http://schemas.openxmlformats.org/officeDocument/2006/relationships/image" Target="../media/image5.wmf"/><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矩形 346113"/>
          <p:cNvSpPr/>
          <p:nvPr/>
        </p:nvSpPr>
        <p:spPr>
          <a:xfrm>
            <a:off x="1328738" y="595313"/>
            <a:ext cx="6710362" cy="579437"/>
          </a:xfrm>
          <a:prstGeom prst="rect">
            <a:avLst/>
          </a:prstGeom>
          <a:noFill/>
          <a:ln w="9525">
            <a:noFill/>
          </a:ln>
        </p:spPr>
        <p:txBody>
          <a:bodyPr wrap="none" anchor="t">
            <a:spAutoFit/>
          </a:bodyPr>
          <a:p>
            <a:r>
              <a:rPr lang="zh-CN" altLang="en-US" sz="3200" dirty="0">
                <a:solidFill>
                  <a:srgbClr val="0000FF"/>
                </a:solidFill>
                <a:latin typeface="Times New Roman" panose="02020603050405020304" pitchFamily="18" charset="0"/>
                <a:ea typeface="宋体" panose="02010600030101010101" pitchFamily="2" charset="-122"/>
              </a:rPr>
              <a:t>第</a:t>
            </a:r>
            <a:r>
              <a:rPr lang="en-US" altLang="zh-CN" sz="3200">
                <a:solidFill>
                  <a:srgbClr val="0000FF"/>
                </a:solidFill>
                <a:latin typeface="Times New Roman" panose="02020603050405020304" pitchFamily="18" charset="0"/>
                <a:ea typeface="宋体" panose="02010600030101010101" pitchFamily="2" charset="-122"/>
              </a:rPr>
              <a:t>2</a:t>
            </a:r>
            <a:r>
              <a:rPr lang="zh-CN" altLang="en-US" sz="3200" dirty="0">
                <a:solidFill>
                  <a:srgbClr val="0000FF"/>
                </a:solidFill>
                <a:latin typeface="Times New Roman" panose="02020603050405020304" pitchFamily="18" charset="0"/>
                <a:ea typeface="宋体" panose="02010600030101010101" pitchFamily="2" charset="-122"/>
              </a:rPr>
              <a:t>章  运动定律与力学中的守恒定律</a:t>
            </a:r>
            <a:endParaRPr lang="zh-CN" altLang="en-US" sz="3200" dirty="0">
              <a:solidFill>
                <a:srgbClr val="0000FF"/>
              </a:solidFill>
              <a:latin typeface="Times New Roman" panose="02020603050405020304" pitchFamily="18" charset="0"/>
              <a:ea typeface="宋体" panose="02010600030101010101" pitchFamily="2" charset="-122"/>
            </a:endParaRPr>
          </a:p>
        </p:txBody>
      </p:sp>
      <p:sp>
        <p:nvSpPr>
          <p:cNvPr id="10242" name="矩形 346114"/>
          <p:cNvSpPr/>
          <p:nvPr/>
        </p:nvSpPr>
        <p:spPr>
          <a:xfrm>
            <a:off x="800100" y="1792288"/>
            <a:ext cx="6254750" cy="3525837"/>
          </a:xfrm>
          <a:prstGeom prst="rect">
            <a:avLst/>
          </a:prstGeom>
          <a:noFill/>
          <a:ln w="9525">
            <a:noFill/>
          </a:ln>
        </p:spPr>
        <p:txBody>
          <a:bodyPr anchor="t">
            <a:spAutoFit/>
          </a:bodyPr>
          <a:p>
            <a:pPr>
              <a:lnSpc>
                <a:spcPct val="115000"/>
              </a:lnSpc>
            </a:pPr>
            <a:r>
              <a:rPr lang="en-US" altLang="zh-CN">
                <a:solidFill>
                  <a:srgbClr val="0000FF"/>
                </a:solidFill>
                <a:latin typeface="Times New Roman" panose="02020603050405020304" pitchFamily="18" charset="0"/>
                <a:ea typeface="宋体" panose="02010600030101010101" pitchFamily="2" charset="-122"/>
                <a:sym typeface="Wingdings 2" panose="05020102010507070707" pitchFamily="18" charset="2"/>
              </a:rPr>
              <a:t></a:t>
            </a:r>
            <a:r>
              <a:rPr lang="zh-CN" altLang="en-US">
                <a:solidFill>
                  <a:srgbClr val="0000FF"/>
                </a:solidFill>
                <a:latin typeface="Times New Roman" panose="02020603050405020304" pitchFamily="18" charset="0"/>
                <a:ea typeface="宋体" panose="02010600030101010101" pitchFamily="2" charset="-122"/>
              </a:rPr>
              <a:t>§</a:t>
            </a:r>
            <a:r>
              <a:rPr lang="en-US" altLang="zh-CN">
                <a:solidFill>
                  <a:srgbClr val="0000FF"/>
                </a:solidFill>
                <a:latin typeface="Times New Roman" panose="02020603050405020304" pitchFamily="18" charset="0"/>
                <a:ea typeface="宋体" panose="02010600030101010101" pitchFamily="2" charset="-122"/>
              </a:rPr>
              <a:t>2.1 </a:t>
            </a:r>
            <a:r>
              <a:rPr lang="zh-CN" altLang="en-US" dirty="0">
                <a:solidFill>
                  <a:srgbClr val="0000FF"/>
                </a:solidFill>
                <a:latin typeface="Times New Roman" panose="02020603050405020304" pitchFamily="18" charset="0"/>
                <a:ea typeface="宋体" panose="02010600030101010101" pitchFamily="2" charset="-122"/>
              </a:rPr>
              <a:t>牛顿运动定律 </a:t>
            </a:r>
            <a:endParaRPr lang="zh-CN" altLang="en-US" dirty="0">
              <a:solidFill>
                <a:srgbClr val="0000FF"/>
              </a:solidFill>
              <a:latin typeface="Times New Roman" panose="02020603050405020304" pitchFamily="18" charset="0"/>
              <a:ea typeface="宋体" panose="02010600030101010101" pitchFamily="2" charset="-122"/>
            </a:endParaRPr>
          </a:p>
          <a:p>
            <a:pPr>
              <a:lnSpc>
                <a:spcPct val="115000"/>
              </a:lnSpc>
            </a:pPr>
            <a:endParaRPr lang="zh-CN" altLang="en-US" dirty="0">
              <a:solidFill>
                <a:srgbClr val="0000FF"/>
              </a:solidFill>
              <a:latin typeface="Times New Roman" panose="02020603050405020304" pitchFamily="18" charset="0"/>
              <a:ea typeface="宋体" panose="02010600030101010101" pitchFamily="2" charset="-122"/>
            </a:endParaRPr>
          </a:p>
          <a:p>
            <a:pPr>
              <a:lnSpc>
                <a:spcPct val="115000"/>
              </a:lnSpc>
            </a:pPr>
            <a:r>
              <a:rPr lang="en-US" altLang="zh-CN">
                <a:solidFill>
                  <a:srgbClr val="0000FF"/>
                </a:solidFill>
                <a:latin typeface="Times New Roman" panose="02020603050405020304" pitchFamily="18" charset="0"/>
                <a:ea typeface="宋体" panose="02010600030101010101" pitchFamily="2" charset="-122"/>
                <a:sym typeface="Wingdings 2" panose="05020102010507070707" pitchFamily="18" charset="2"/>
              </a:rPr>
              <a:t></a:t>
            </a:r>
            <a:r>
              <a:rPr lang="zh-CN" altLang="en-US">
                <a:solidFill>
                  <a:srgbClr val="0000FF"/>
                </a:solidFill>
                <a:latin typeface="Times New Roman" panose="02020603050405020304" pitchFamily="18" charset="0"/>
                <a:ea typeface="宋体" panose="02010600030101010101" pitchFamily="2" charset="-122"/>
              </a:rPr>
              <a:t>§</a:t>
            </a:r>
            <a:r>
              <a:rPr lang="en-US" altLang="zh-CN">
                <a:solidFill>
                  <a:srgbClr val="0000FF"/>
                </a:solidFill>
                <a:latin typeface="Times New Roman" panose="02020603050405020304" pitchFamily="18" charset="0"/>
                <a:ea typeface="宋体" panose="02010600030101010101" pitchFamily="2" charset="-122"/>
              </a:rPr>
              <a:t>2.2 </a:t>
            </a:r>
            <a:r>
              <a:rPr lang="zh-CN" altLang="en-US" dirty="0">
                <a:solidFill>
                  <a:srgbClr val="0000FF"/>
                </a:solidFill>
                <a:latin typeface="Times New Roman" panose="02020603050405020304" pitchFamily="18" charset="0"/>
                <a:ea typeface="宋体" panose="02010600030101010101" pitchFamily="2" charset="-122"/>
              </a:rPr>
              <a:t>力学中几种常见力</a:t>
            </a:r>
            <a:endParaRPr lang="zh-CN" altLang="en-US" dirty="0">
              <a:solidFill>
                <a:srgbClr val="0000FF"/>
              </a:solidFill>
              <a:latin typeface="Times New Roman" panose="02020603050405020304" pitchFamily="18" charset="0"/>
              <a:ea typeface="宋体" panose="02010600030101010101" pitchFamily="2" charset="-122"/>
            </a:endParaRPr>
          </a:p>
          <a:p>
            <a:pPr>
              <a:lnSpc>
                <a:spcPct val="115000"/>
              </a:lnSpc>
            </a:pPr>
            <a:endParaRPr lang="zh-CN" altLang="en-US" dirty="0">
              <a:solidFill>
                <a:srgbClr val="0000FF"/>
              </a:solidFill>
              <a:latin typeface="Times New Roman" panose="02020603050405020304" pitchFamily="18" charset="0"/>
              <a:ea typeface="宋体" panose="02010600030101010101" pitchFamily="2" charset="-122"/>
            </a:endParaRPr>
          </a:p>
          <a:p>
            <a:pPr>
              <a:lnSpc>
                <a:spcPct val="115000"/>
              </a:lnSpc>
            </a:pPr>
            <a:r>
              <a:rPr lang="en-US" altLang="zh-CN">
                <a:solidFill>
                  <a:srgbClr val="0000FF"/>
                </a:solidFill>
                <a:latin typeface="Times New Roman" panose="02020603050405020304" pitchFamily="18" charset="0"/>
                <a:ea typeface="宋体" panose="02010600030101010101" pitchFamily="2" charset="-122"/>
                <a:sym typeface="Wingdings 2" panose="05020102010507070707" pitchFamily="18" charset="2"/>
              </a:rPr>
              <a:t></a:t>
            </a:r>
            <a:r>
              <a:rPr lang="zh-CN" altLang="en-US">
                <a:solidFill>
                  <a:srgbClr val="0000FF"/>
                </a:solidFill>
                <a:latin typeface="Times New Roman" panose="02020603050405020304" pitchFamily="18" charset="0"/>
                <a:ea typeface="宋体" panose="02010600030101010101" pitchFamily="2" charset="-122"/>
              </a:rPr>
              <a:t>§</a:t>
            </a:r>
            <a:r>
              <a:rPr lang="en-US" altLang="zh-CN">
                <a:solidFill>
                  <a:srgbClr val="0000FF"/>
                </a:solidFill>
                <a:latin typeface="Times New Roman" panose="02020603050405020304" pitchFamily="18" charset="0"/>
                <a:ea typeface="宋体" panose="02010600030101010101" pitchFamily="2" charset="-122"/>
              </a:rPr>
              <a:t>2.3 </a:t>
            </a:r>
            <a:r>
              <a:rPr lang="en-US" altLang="zh-CN">
                <a:solidFill>
                  <a:srgbClr val="FF0000"/>
                </a:solidFill>
                <a:latin typeface="Times New Roman" panose="02020603050405020304" pitchFamily="18" charset="0"/>
                <a:ea typeface="宋体" panose="02010600030101010101" pitchFamily="2" charset="-122"/>
              </a:rPr>
              <a:t> </a:t>
            </a:r>
            <a:r>
              <a:rPr lang="zh-CN" altLang="en-US" dirty="0">
                <a:solidFill>
                  <a:srgbClr val="0000FF"/>
                </a:solidFill>
                <a:latin typeface="Times New Roman" panose="02020603050405020304" pitchFamily="18" charset="0"/>
                <a:ea typeface="宋体" panose="02010600030101010101" pitchFamily="2" charset="-122"/>
              </a:rPr>
              <a:t>牛顿运动定律的应用</a:t>
            </a:r>
            <a:endParaRPr lang="zh-CN" altLang="en-US" dirty="0">
              <a:solidFill>
                <a:srgbClr val="0000FF"/>
              </a:solidFill>
              <a:latin typeface="Times New Roman" panose="02020603050405020304" pitchFamily="18" charset="0"/>
              <a:ea typeface="宋体" panose="02010600030101010101" pitchFamily="2" charset="-122"/>
            </a:endParaRPr>
          </a:p>
          <a:p>
            <a:pPr>
              <a:lnSpc>
                <a:spcPct val="115000"/>
              </a:lnSpc>
            </a:pPr>
            <a:endParaRPr lang="zh-CN" altLang="en-US" dirty="0">
              <a:solidFill>
                <a:srgbClr val="FF0000"/>
              </a:solidFill>
              <a:latin typeface="Times New Roman" panose="02020603050405020304" pitchFamily="18" charset="0"/>
              <a:ea typeface="宋体" panose="02010600030101010101" pitchFamily="2" charset="-122"/>
            </a:endParaRPr>
          </a:p>
          <a:p>
            <a:pPr>
              <a:lnSpc>
                <a:spcPct val="115000"/>
              </a:lnSpc>
            </a:pPr>
            <a:r>
              <a:rPr lang="en-US" altLang="zh-CN">
                <a:solidFill>
                  <a:srgbClr val="0000FF"/>
                </a:solidFill>
                <a:latin typeface="Times New Roman" panose="02020603050405020304" pitchFamily="18" charset="0"/>
                <a:ea typeface="宋体" panose="02010600030101010101" pitchFamily="2" charset="-122"/>
                <a:sym typeface="Wingdings 2" panose="05020102010507070707" pitchFamily="18" charset="2"/>
              </a:rPr>
              <a:t></a:t>
            </a:r>
            <a:r>
              <a:rPr lang="zh-CN" altLang="en-US">
                <a:solidFill>
                  <a:srgbClr val="0000FF"/>
                </a:solidFill>
                <a:latin typeface="Times New Roman" panose="02020603050405020304" pitchFamily="18" charset="0"/>
                <a:ea typeface="宋体" panose="02010600030101010101" pitchFamily="2" charset="-122"/>
              </a:rPr>
              <a:t>§</a:t>
            </a:r>
            <a:r>
              <a:rPr lang="en-US" altLang="zh-CN">
                <a:solidFill>
                  <a:srgbClr val="0000FF"/>
                </a:solidFill>
                <a:latin typeface="Times New Roman" panose="02020603050405020304" pitchFamily="18" charset="0"/>
                <a:ea typeface="宋体" panose="02010600030101010101" pitchFamily="2" charset="-122"/>
              </a:rPr>
              <a:t>2.4  </a:t>
            </a:r>
            <a:r>
              <a:rPr lang="zh-CN" altLang="en-US" dirty="0">
                <a:solidFill>
                  <a:srgbClr val="0000FF"/>
                </a:solidFill>
                <a:latin typeface="Times New Roman" panose="02020603050405020304" pitchFamily="18" charset="0"/>
                <a:ea typeface="宋体" panose="02010600030101010101" pitchFamily="2" charset="-122"/>
              </a:rPr>
              <a:t>惯性系 力学相对性原理</a:t>
            </a:r>
            <a:endParaRPr lang="zh-CN" altLang="en-US" dirty="0">
              <a:solidFill>
                <a:srgbClr val="0000FF"/>
              </a:solidFill>
              <a:latin typeface="Times New Roman" panose="02020603050405020304" pitchFamily="18" charset="0"/>
              <a:ea typeface="宋体" panose="02010600030101010101" pitchFamily="2" charset="-122"/>
            </a:endParaRPr>
          </a:p>
        </p:txBody>
      </p:sp>
      <p:sp>
        <p:nvSpPr>
          <p:cNvPr id="10243" name="灯片编号占位符 1"/>
          <p:cNvSpPr/>
          <p:nvPr>
            <p:ph type="sldNum" sz="quarter" idx="12"/>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pic>
        <p:nvPicPr>
          <p:cNvPr id="10244" name="图片 1"/>
          <p:cNvPicPr>
            <a:picLocks noChangeAspect="1"/>
          </p:cNvPicPr>
          <p:nvPr/>
        </p:nvPicPr>
        <p:blipFill>
          <a:blip r:embed="rId1"/>
          <a:stretch>
            <a:fillRect/>
          </a:stretch>
        </p:blipFill>
        <p:spPr>
          <a:xfrm>
            <a:off x="6126163" y="4668838"/>
            <a:ext cx="2947987" cy="2189162"/>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文本框 51201"/>
          <p:cNvSpPr txBox="1"/>
          <p:nvPr/>
        </p:nvSpPr>
        <p:spPr>
          <a:xfrm>
            <a:off x="600075" y="4187825"/>
            <a:ext cx="5388610" cy="521970"/>
          </a:xfrm>
          <a:prstGeom prst="rect">
            <a:avLst/>
          </a:prstGeom>
          <a:noFill/>
          <a:ln w="9525">
            <a:noFill/>
          </a:ln>
        </p:spPr>
        <p:txBody>
          <a:bodyPr wrap="square" anchor="t">
            <a:spAutoFit/>
          </a:bodyPr>
          <a:p>
            <a:r>
              <a:rPr lang="en-US" altLang="zh-CN">
                <a:latin typeface="Times New Roman" panose="02020603050405020304" pitchFamily="18" charset="0"/>
                <a:ea typeface="宋体" panose="02010600030101010101" pitchFamily="2" charset="-122"/>
              </a:rPr>
              <a:t>(4)</a:t>
            </a:r>
            <a:r>
              <a:rPr lang="zh-CN" altLang="en-US" dirty="0">
                <a:latin typeface="宋体" panose="02010600030101010101" pitchFamily="2" charset="-122"/>
                <a:ea typeface="宋体" panose="02010600030101010101" pitchFamily="2" charset="-122"/>
              </a:rPr>
              <a:t>力与物体运动之间的</a:t>
            </a:r>
            <a:r>
              <a:rPr lang="zh-CN" altLang="en-US" dirty="0">
                <a:solidFill>
                  <a:srgbClr val="0000FF"/>
                </a:solidFill>
                <a:latin typeface="Times New Roman" panose="02020603050405020304" pitchFamily="18" charset="0"/>
                <a:ea typeface="宋体" panose="02010600030101010101" pitchFamily="2" charset="-122"/>
              </a:rPr>
              <a:t>定量</a:t>
            </a:r>
            <a:r>
              <a:rPr lang="zh-CN" altLang="en-US" dirty="0">
                <a:latin typeface="宋体" panose="02010600030101010101" pitchFamily="2" charset="-122"/>
                <a:ea typeface="宋体" panose="02010600030101010101" pitchFamily="2" charset="-122"/>
              </a:rPr>
              <a:t>关系；</a:t>
            </a:r>
            <a:endParaRPr lang="zh-CN" altLang="en-US" dirty="0">
              <a:latin typeface="宋体" panose="02010600030101010101" pitchFamily="2" charset="-122"/>
              <a:ea typeface="宋体" panose="02010600030101010101" pitchFamily="2" charset="-122"/>
            </a:endParaRPr>
          </a:p>
        </p:txBody>
      </p:sp>
      <p:grpSp>
        <p:nvGrpSpPr>
          <p:cNvPr id="51223" name="组合 51222"/>
          <p:cNvGrpSpPr/>
          <p:nvPr/>
        </p:nvGrpSpPr>
        <p:grpSpPr>
          <a:xfrm>
            <a:off x="624205" y="5262880"/>
            <a:ext cx="8079740" cy="584200"/>
            <a:chOff x="0" y="2383"/>
            <a:chExt cx="5234" cy="368"/>
          </a:xfrm>
        </p:grpSpPr>
        <p:sp>
          <p:nvSpPr>
            <p:cNvPr id="18435" name="文本框 51202"/>
            <p:cNvSpPr txBox="1"/>
            <p:nvPr/>
          </p:nvSpPr>
          <p:spPr>
            <a:xfrm>
              <a:off x="0" y="2415"/>
              <a:ext cx="5234" cy="329"/>
            </a:xfrm>
            <a:prstGeom prst="rect">
              <a:avLst/>
            </a:prstGeom>
            <a:noFill/>
            <a:ln w="9525">
              <a:noFill/>
            </a:ln>
          </p:spPr>
          <p:txBody>
            <a:bodyPr anchor="t">
              <a:spAutoFit/>
            </a:bodyPr>
            <a:p>
              <a:r>
                <a:rPr lang="en-US" altLang="zh-CN">
                  <a:latin typeface="Times New Roman" panose="02020603050405020304" pitchFamily="18" charset="0"/>
                  <a:ea typeface="黑体" panose="02010609060101010101" pitchFamily="49" charset="-122"/>
                </a:rPr>
                <a:t>(5) </a:t>
              </a:r>
              <a:r>
                <a:rPr lang="zh-CN" altLang="en-US" dirty="0">
                  <a:latin typeface="宋体" panose="02010600030101010101" pitchFamily="2" charset="-122"/>
                  <a:ea typeface="宋体" panose="02010600030101010101" pitchFamily="2" charset="-122"/>
                </a:rPr>
                <a:t>给出了惯性的确切定义</a:t>
              </a:r>
              <a:endParaRPr lang="zh-CN" altLang="en-US" dirty="0">
                <a:latin typeface="宋体" panose="02010600030101010101" pitchFamily="2" charset="-122"/>
                <a:ea typeface="宋体" panose="02010600030101010101" pitchFamily="2" charset="-122"/>
              </a:endParaRPr>
            </a:p>
          </p:txBody>
        </p:sp>
        <p:sp>
          <p:nvSpPr>
            <p:cNvPr id="18436" name="文本框 51203"/>
            <p:cNvSpPr txBox="1"/>
            <p:nvPr/>
          </p:nvSpPr>
          <p:spPr>
            <a:xfrm>
              <a:off x="2675" y="2383"/>
              <a:ext cx="1898" cy="368"/>
            </a:xfrm>
            <a:prstGeom prst="rect">
              <a:avLst/>
            </a:prstGeom>
            <a:noFill/>
            <a:ln w="9525">
              <a:noFill/>
            </a:ln>
          </p:spPr>
          <p:txBody>
            <a:bodyPr wrap="square" anchor="t">
              <a:spAutoFit/>
            </a:bodyPr>
            <a:p>
              <a:r>
                <a:rPr lang="en-US" altLang="zh-CN" sz="3200" dirty="0">
                  <a:solidFill>
                    <a:srgbClr val="9933FF"/>
                  </a:solidFill>
                  <a:latin typeface="Times New Roman" panose="02020603050405020304" pitchFamily="18" charset="0"/>
                  <a:ea typeface="黑体" panose="02010609060101010101" pitchFamily="49" charset="-122"/>
                </a:rPr>
                <a:t>(</a:t>
              </a:r>
              <a:r>
                <a:rPr lang="en-US" altLang="zh-CN" sz="3200" i="1">
                  <a:solidFill>
                    <a:srgbClr val="9933FF"/>
                  </a:solidFill>
                  <a:latin typeface="Times New Roman" panose="02020603050405020304" pitchFamily="18" charset="0"/>
                  <a:ea typeface="黑体" panose="02010609060101010101" pitchFamily="49" charset="-122"/>
                </a:rPr>
                <a:t>m</a:t>
              </a:r>
              <a:r>
                <a:rPr lang="zh-CN" altLang="en-US" sz="3200" dirty="0">
                  <a:solidFill>
                    <a:srgbClr val="9933FF"/>
                  </a:solidFill>
                  <a:latin typeface="Times New Roman" panose="02020603050405020304" pitchFamily="18" charset="0"/>
                  <a:ea typeface="宋体" panose="02010600030101010101" pitchFamily="2" charset="-122"/>
                </a:rPr>
                <a:t>为惯性质量 </a:t>
              </a:r>
              <a:r>
                <a:rPr lang="en-US" altLang="zh-CN" sz="3200" dirty="0">
                  <a:solidFill>
                    <a:srgbClr val="9933FF"/>
                  </a:solidFill>
                  <a:latin typeface="Times New Roman" panose="02020603050405020304" pitchFamily="18" charset="0"/>
                  <a:ea typeface="宋体" panose="02010600030101010101" pitchFamily="2" charset="-122"/>
                </a:rPr>
                <a:t>)</a:t>
              </a:r>
              <a:endParaRPr lang="en-US" altLang="zh-CN" sz="3200" dirty="0">
                <a:solidFill>
                  <a:srgbClr val="9933FF"/>
                </a:solidFill>
                <a:latin typeface="Times New Roman" panose="02020603050405020304" pitchFamily="18" charset="0"/>
                <a:ea typeface="宋体" panose="02010600030101010101" pitchFamily="2" charset="-122"/>
              </a:endParaRPr>
            </a:p>
          </p:txBody>
        </p:sp>
      </p:grpSp>
      <p:grpSp>
        <p:nvGrpSpPr>
          <p:cNvPr id="51221" name="组合 51220"/>
          <p:cNvGrpSpPr/>
          <p:nvPr/>
        </p:nvGrpSpPr>
        <p:grpSpPr>
          <a:xfrm>
            <a:off x="649015" y="3189597"/>
            <a:ext cx="2099614" cy="623888"/>
            <a:chOff x="1591" y="1676"/>
            <a:chExt cx="1333" cy="421"/>
          </a:xfrm>
        </p:grpSpPr>
        <p:graphicFrame>
          <p:nvGraphicFramePr>
            <p:cNvPr id="18438" name="对象 51208"/>
            <p:cNvGraphicFramePr/>
            <p:nvPr/>
          </p:nvGraphicFramePr>
          <p:xfrm>
            <a:off x="1591" y="1738"/>
            <a:ext cx="404" cy="340"/>
          </p:xfrm>
          <a:graphic>
            <a:graphicData uri="http://schemas.openxmlformats.org/presentationml/2006/ole">
              <mc:AlternateContent xmlns:mc="http://schemas.openxmlformats.org/markup-compatibility/2006">
                <mc:Choice xmlns:v="urn:schemas-microsoft-com:vml" Requires="v">
                  <p:oleObj spid="_x0000_s3081" name="" r:id="rId1" imgW="241300" imgH="203200" progId="Equation.3">
                    <p:embed/>
                  </p:oleObj>
                </mc:Choice>
                <mc:Fallback>
                  <p:oleObj name="" r:id="rId1" imgW="241300" imgH="203200" progId="Equation.3">
                    <p:embed/>
                    <p:pic>
                      <p:nvPicPr>
                        <p:cNvPr id="0" name="图片 3080"/>
                        <p:cNvPicPr/>
                        <p:nvPr/>
                      </p:nvPicPr>
                      <p:blipFill>
                        <a:blip r:embed="rId2"/>
                        <a:stretch>
                          <a:fillRect/>
                        </a:stretch>
                      </p:blipFill>
                      <p:spPr>
                        <a:xfrm>
                          <a:off x="1591" y="1738"/>
                          <a:ext cx="404" cy="340"/>
                        </a:xfrm>
                        <a:prstGeom prst="rect">
                          <a:avLst/>
                        </a:prstGeom>
                        <a:noFill/>
                        <a:ln w="38100">
                          <a:noFill/>
                          <a:miter/>
                        </a:ln>
                      </p:spPr>
                    </p:pic>
                  </p:oleObj>
                </mc:Fallback>
              </mc:AlternateContent>
            </a:graphicData>
          </a:graphic>
        </p:graphicFrame>
        <p:graphicFrame>
          <p:nvGraphicFramePr>
            <p:cNvPr id="18439" name="对象 51209"/>
            <p:cNvGraphicFramePr/>
            <p:nvPr/>
          </p:nvGraphicFramePr>
          <p:xfrm>
            <a:off x="2017" y="1676"/>
            <a:ext cx="907" cy="421"/>
          </p:xfrm>
          <a:graphic>
            <a:graphicData uri="http://schemas.openxmlformats.org/presentationml/2006/ole">
              <mc:AlternateContent xmlns:mc="http://schemas.openxmlformats.org/markup-compatibility/2006">
                <mc:Choice xmlns:v="urn:schemas-microsoft-com:vml" Requires="v">
                  <p:oleObj spid="_x0000_s3082" name="" r:id="rId3" imgW="545465" imgH="254000" progId="Equation.3">
                    <p:embed/>
                  </p:oleObj>
                </mc:Choice>
                <mc:Fallback>
                  <p:oleObj name="" r:id="rId3" imgW="545465" imgH="254000" progId="Equation.3">
                    <p:embed/>
                    <p:pic>
                      <p:nvPicPr>
                        <p:cNvPr id="0" name="图片 3081"/>
                        <p:cNvPicPr/>
                        <p:nvPr/>
                      </p:nvPicPr>
                      <p:blipFill>
                        <a:blip r:embed="rId4"/>
                        <a:stretch>
                          <a:fillRect/>
                        </a:stretch>
                      </p:blipFill>
                      <p:spPr>
                        <a:xfrm>
                          <a:off x="2017" y="1676"/>
                          <a:ext cx="907" cy="421"/>
                        </a:xfrm>
                        <a:prstGeom prst="rect">
                          <a:avLst/>
                        </a:prstGeom>
                        <a:noFill/>
                        <a:ln w="38100">
                          <a:noFill/>
                          <a:miter/>
                        </a:ln>
                      </p:spPr>
                    </p:pic>
                  </p:oleObj>
                </mc:Fallback>
              </mc:AlternateContent>
            </a:graphicData>
          </a:graphic>
        </p:graphicFrame>
      </p:grpSp>
      <p:grpSp>
        <p:nvGrpSpPr>
          <p:cNvPr id="51222" name="组合 51221"/>
          <p:cNvGrpSpPr/>
          <p:nvPr/>
        </p:nvGrpSpPr>
        <p:grpSpPr>
          <a:xfrm>
            <a:off x="654050" y="2163763"/>
            <a:ext cx="5903913" cy="606425"/>
            <a:chOff x="442" y="1185"/>
            <a:chExt cx="3719" cy="382"/>
          </a:xfrm>
        </p:grpSpPr>
        <p:sp>
          <p:nvSpPr>
            <p:cNvPr id="18441" name="文本框 51210"/>
            <p:cNvSpPr txBox="1"/>
            <p:nvPr/>
          </p:nvSpPr>
          <p:spPr>
            <a:xfrm>
              <a:off x="442" y="1238"/>
              <a:ext cx="3719" cy="329"/>
            </a:xfrm>
            <a:prstGeom prst="rect">
              <a:avLst/>
            </a:prstGeom>
            <a:noFill/>
            <a:ln w="9525">
              <a:noFill/>
            </a:ln>
          </p:spPr>
          <p:txBody>
            <a:bodyPr anchor="t">
              <a:spAutoFit/>
            </a:bodyPr>
            <a:p>
              <a:r>
                <a:rPr lang="en-US" altLang="zh-CN">
                  <a:latin typeface="Times New Roman" panose="02020603050405020304" pitchFamily="18" charset="0"/>
                  <a:ea typeface="黑体" panose="02010609060101010101" pitchFamily="49" charset="-122"/>
                </a:rPr>
                <a:t>(2)</a:t>
              </a:r>
              <a:r>
                <a:rPr lang="zh-CN" altLang="en-US" dirty="0">
                  <a:solidFill>
                    <a:srgbClr val="9933FF"/>
                  </a:solidFill>
                  <a:latin typeface="Times New Roman" panose="02020603050405020304" pitchFamily="18" charset="0"/>
                  <a:ea typeface="黑体" panose="02010609060101010101" pitchFamily="49" charset="-122"/>
                </a:rPr>
                <a:t>                   </a:t>
              </a:r>
              <a:r>
                <a:rPr lang="zh-CN" altLang="en-US" dirty="0">
                  <a:solidFill>
                    <a:schemeClr val="tx1"/>
                  </a:solidFill>
                  <a:latin typeface="Times New Roman" panose="02020603050405020304" pitchFamily="18" charset="0"/>
                  <a:ea typeface="宋体" panose="02010600030101010101" pitchFamily="2" charset="-122"/>
                </a:rPr>
                <a:t>是</a:t>
              </a:r>
              <a:r>
                <a:rPr lang="zh-CN" altLang="en-US" dirty="0">
                  <a:solidFill>
                    <a:srgbClr val="0000FF"/>
                  </a:solidFill>
                  <a:latin typeface="Times New Roman" panose="02020603050405020304" pitchFamily="18" charset="0"/>
                  <a:ea typeface="宋体" panose="02010600030101010101" pitchFamily="2" charset="-122"/>
                </a:rPr>
                <a:t>矢量关系</a:t>
              </a:r>
              <a:r>
                <a:rPr lang="zh-CN" altLang="en-US" dirty="0">
                  <a:solidFill>
                    <a:schemeClr val="tx1"/>
                  </a:solidFill>
                  <a:latin typeface="Times New Roman" panose="02020603050405020304" pitchFamily="18" charset="0"/>
                  <a:ea typeface="宋体" panose="02010600030101010101" pitchFamily="2" charset="-122"/>
                </a:rPr>
                <a:t>。</a:t>
              </a:r>
              <a:endParaRPr lang="zh-CN" altLang="en-US" dirty="0">
                <a:solidFill>
                  <a:schemeClr val="tx1"/>
                </a:solidFill>
                <a:latin typeface="Times New Roman" panose="02020603050405020304" pitchFamily="18" charset="0"/>
                <a:ea typeface="宋体" panose="02010600030101010101" pitchFamily="2" charset="-122"/>
              </a:endParaRPr>
            </a:p>
          </p:txBody>
        </p:sp>
        <p:graphicFrame>
          <p:nvGraphicFramePr>
            <p:cNvPr id="18442" name="对象 51211"/>
            <p:cNvGraphicFramePr/>
            <p:nvPr/>
          </p:nvGraphicFramePr>
          <p:xfrm>
            <a:off x="896" y="1185"/>
            <a:ext cx="851" cy="365"/>
          </p:xfrm>
          <a:graphic>
            <a:graphicData uri="http://schemas.openxmlformats.org/presentationml/2006/ole">
              <mc:AlternateContent xmlns:mc="http://schemas.openxmlformats.org/markup-compatibility/2006">
                <mc:Choice xmlns:v="urn:schemas-microsoft-com:vml" Requires="v">
                  <p:oleObj spid="_x0000_s3083" name="" r:id="rId5" imgW="532765" imgH="215900" progId="Equation.3">
                    <p:embed/>
                  </p:oleObj>
                </mc:Choice>
                <mc:Fallback>
                  <p:oleObj name="" r:id="rId5" imgW="532765" imgH="215900" progId="Equation.3">
                    <p:embed/>
                    <p:pic>
                      <p:nvPicPr>
                        <p:cNvPr id="0" name="图片 3082"/>
                        <p:cNvPicPr/>
                        <p:nvPr/>
                      </p:nvPicPr>
                      <p:blipFill>
                        <a:blip r:embed="rId6"/>
                        <a:stretch>
                          <a:fillRect/>
                        </a:stretch>
                      </p:blipFill>
                      <p:spPr>
                        <a:xfrm>
                          <a:off x="896" y="1185"/>
                          <a:ext cx="851" cy="365"/>
                        </a:xfrm>
                        <a:prstGeom prst="rect">
                          <a:avLst/>
                        </a:prstGeom>
                        <a:noFill/>
                        <a:ln w="38100">
                          <a:noFill/>
                          <a:miter/>
                        </a:ln>
                      </p:spPr>
                    </p:pic>
                  </p:oleObj>
                </mc:Fallback>
              </mc:AlternateContent>
            </a:graphicData>
          </a:graphic>
        </p:graphicFrame>
      </p:grpSp>
      <p:sp>
        <p:nvSpPr>
          <p:cNvPr id="335886" name="横卷形 335885"/>
          <p:cNvSpPr/>
          <p:nvPr/>
        </p:nvSpPr>
        <p:spPr>
          <a:xfrm>
            <a:off x="654050" y="266700"/>
            <a:ext cx="1295400" cy="863600"/>
          </a:xfrm>
          <a:prstGeom prst="horizontalScroll">
            <a:avLst>
              <a:gd name="adj" fmla="val 12500"/>
            </a:avLst>
          </a:prstGeom>
          <a:solidFill>
            <a:schemeClr val="accent1"/>
          </a:solidFill>
          <a:ln w="9525" cap="flat" cmpd="sng">
            <a:solidFill>
              <a:schemeClr val="tx1"/>
            </a:solidFill>
            <a:prstDash val="solid"/>
            <a:round/>
            <a:headEnd type="none" w="med" len="med"/>
            <a:tailEnd type="none" w="med" len="med"/>
          </a:ln>
        </p:spPr>
        <p:txBody>
          <a:bodyPr wrap="none" anchor="ctr"/>
          <a:p>
            <a:pPr algn="ctr"/>
            <a:r>
              <a:rPr lang="zh-CN" altLang="en-US" dirty="0">
                <a:solidFill>
                  <a:srgbClr val="FF0000"/>
                </a:solidFill>
                <a:latin typeface="Times New Roman" panose="02020603050405020304" pitchFamily="18" charset="0"/>
                <a:ea typeface="宋体" panose="02010600030101010101" pitchFamily="2" charset="-122"/>
              </a:rPr>
              <a:t>说明</a:t>
            </a:r>
            <a:endParaRPr lang="zh-CN" altLang="en-US" dirty="0">
              <a:solidFill>
                <a:srgbClr val="0000FF"/>
              </a:solidFill>
              <a:latin typeface="Times New Roman" panose="02020603050405020304" pitchFamily="18" charset="0"/>
              <a:ea typeface="宋体" panose="02010600030101010101" pitchFamily="2" charset="-122"/>
            </a:endParaRPr>
          </a:p>
        </p:txBody>
      </p:sp>
      <p:grpSp>
        <p:nvGrpSpPr>
          <p:cNvPr id="335880" name="组合 335879"/>
          <p:cNvGrpSpPr/>
          <p:nvPr/>
        </p:nvGrpSpPr>
        <p:grpSpPr>
          <a:xfrm>
            <a:off x="473075" y="1336675"/>
            <a:ext cx="8382000" cy="558800"/>
            <a:chOff x="240" y="3001"/>
            <a:chExt cx="5280" cy="352"/>
          </a:xfrm>
        </p:grpSpPr>
        <p:sp>
          <p:nvSpPr>
            <p:cNvPr id="18445" name="文本框 335880"/>
            <p:cNvSpPr txBox="1"/>
            <p:nvPr/>
          </p:nvSpPr>
          <p:spPr>
            <a:xfrm>
              <a:off x="240" y="3024"/>
              <a:ext cx="5280" cy="329"/>
            </a:xfrm>
            <a:prstGeom prst="rect">
              <a:avLst/>
            </a:prstGeom>
            <a:noFill/>
            <a:ln w="9525">
              <a:noFill/>
            </a:ln>
          </p:spPr>
          <p:txBody>
            <a:bodyPr anchor="t">
              <a:spAutoFit/>
            </a:bodyPr>
            <a:p>
              <a:pPr>
                <a:spcBef>
                  <a:spcPct val="50000"/>
                </a:spcBef>
              </a:pPr>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     和     </a:t>
              </a:r>
              <a:r>
                <a:rPr lang="zh-CN" altLang="en-US" dirty="0">
                  <a:solidFill>
                    <a:srgbClr val="0000FF"/>
                  </a:solidFill>
                  <a:latin typeface="Times New Roman" panose="02020603050405020304" pitchFamily="18" charset="0"/>
                  <a:ea typeface="宋体" panose="02010600030101010101" pitchFamily="2" charset="-122"/>
                </a:rPr>
                <a:t>瞬时对应</a:t>
              </a:r>
              <a:r>
                <a:rPr lang="zh-CN" altLang="en-US" dirty="0">
                  <a:latin typeface="Times New Roman" panose="02020603050405020304" pitchFamily="18" charset="0"/>
                  <a:ea typeface="宋体" panose="02010600030101010101" pitchFamily="2" charset="-122"/>
                </a:rPr>
                <a:t>关系。</a:t>
              </a:r>
              <a:endParaRPr lang="zh-CN" altLang="en-US">
                <a:latin typeface="Times New Roman" panose="02020603050405020304" pitchFamily="18" charset="0"/>
                <a:ea typeface="宋体" panose="02010600030101010101" pitchFamily="2" charset="-122"/>
              </a:endParaRPr>
            </a:p>
          </p:txBody>
        </p:sp>
        <p:graphicFrame>
          <p:nvGraphicFramePr>
            <p:cNvPr id="18446" name="对象 335881"/>
            <p:cNvGraphicFramePr/>
            <p:nvPr/>
          </p:nvGraphicFramePr>
          <p:xfrm>
            <a:off x="864" y="3007"/>
            <a:ext cx="247" cy="308"/>
          </p:xfrm>
          <a:graphic>
            <a:graphicData uri="http://schemas.openxmlformats.org/presentationml/2006/ole">
              <mc:AlternateContent xmlns:mc="http://schemas.openxmlformats.org/markup-compatibility/2006">
                <mc:Choice xmlns:v="urn:schemas-microsoft-com:vml" Requires="v">
                  <p:oleObj spid="_x0000_s3088" name="" r:id="rId7" imgW="165735" imgH="203835" progId="Equation.3">
                    <p:embed/>
                  </p:oleObj>
                </mc:Choice>
                <mc:Fallback>
                  <p:oleObj name="" r:id="rId7" imgW="165735" imgH="203835" progId="Equation.3">
                    <p:embed/>
                    <p:pic>
                      <p:nvPicPr>
                        <p:cNvPr id="0" name="图片 3087"/>
                        <p:cNvPicPr/>
                        <p:nvPr/>
                      </p:nvPicPr>
                      <p:blipFill>
                        <a:blip r:embed="rId8"/>
                        <a:stretch>
                          <a:fillRect/>
                        </a:stretch>
                      </p:blipFill>
                      <p:spPr>
                        <a:xfrm>
                          <a:off x="864" y="3007"/>
                          <a:ext cx="247" cy="308"/>
                        </a:xfrm>
                        <a:prstGeom prst="rect">
                          <a:avLst/>
                        </a:prstGeom>
                        <a:noFill/>
                        <a:ln w="38100">
                          <a:noFill/>
                          <a:miter/>
                        </a:ln>
                      </p:spPr>
                    </p:pic>
                  </p:oleObj>
                </mc:Fallback>
              </mc:AlternateContent>
            </a:graphicData>
          </a:graphic>
        </p:graphicFrame>
        <p:graphicFrame>
          <p:nvGraphicFramePr>
            <p:cNvPr id="18447" name="对象 335882"/>
            <p:cNvGraphicFramePr/>
            <p:nvPr/>
          </p:nvGraphicFramePr>
          <p:xfrm>
            <a:off x="1371" y="3001"/>
            <a:ext cx="224" cy="314"/>
          </p:xfrm>
          <a:graphic>
            <a:graphicData uri="http://schemas.openxmlformats.org/presentationml/2006/ole">
              <mc:AlternateContent xmlns:mc="http://schemas.openxmlformats.org/markup-compatibility/2006">
                <mc:Choice xmlns:v="urn:schemas-microsoft-com:vml" Requires="v">
                  <p:oleObj spid="_x0000_s3084" name="" r:id="rId9" imgW="127000" imgH="177800" progId="Equation.3">
                    <p:embed/>
                  </p:oleObj>
                </mc:Choice>
                <mc:Fallback>
                  <p:oleObj name="" r:id="rId9" imgW="127000" imgH="177800" progId="Equation.3">
                    <p:embed/>
                    <p:pic>
                      <p:nvPicPr>
                        <p:cNvPr id="0" name="图片 3083"/>
                        <p:cNvPicPr/>
                        <p:nvPr/>
                      </p:nvPicPr>
                      <p:blipFill>
                        <a:blip r:embed="rId10"/>
                        <a:stretch>
                          <a:fillRect/>
                        </a:stretch>
                      </p:blipFill>
                      <p:spPr>
                        <a:xfrm>
                          <a:off x="1371" y="3001"/>
                          <a:ext cx="224" cy="314"/>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5886"/>
                                        </p:tgtEl>
                                        <p:attrNameLst>
                                          <p:attrName>style.visibility</p:attrName>
                                        </p:attrNameLst>
                                      </p:cBhvr>
                                      <p:to>
                                        <p:strVal val="visible"/>
                                      </p:to>
                                    </p:set>
                                    <p:animEffect transition="in" filter="wipe(left)">
                                      <p:cBhvr>
                                        <p:cTn id="7" dur="500"/>
                                        <p:tgtEl>
                                          <p:spTgt spid="3358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5880"/>
                                        </p:tgtEl>
                                        <p:attrNameLst>
                                          <p:attrName>style.visibility</p:attrName>
                                        </p:attrNameLst>
                                      </p:cBhvr>
                                      <p:to>
                                        <p:strVal val="visible"/>
                                      </p:to>
                                    </p:set>
                                    <p:animEffect transition="in" filter="wipe(left)">
                                      <p:cBhvr>
                                        <p:cTn id="12" dur="1000"/>
                                        <p:tgtEl>
                                          <p:spTgt spid="33588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1222"/>
                                        </p:tgtEl>
                                        <p:attrNameLst>
                                          <p:attrName>style.visibility</p:attrName>
                                        </p:attrNameLst>
                                      </p:cBhvr>
                                      <p:to>
                                        <p:strVal val="visible"/>
                                      </p:to>
                                    </p:set>
                                    <p:animEffect transition="in" filter="blinds(horizontal)">
                                      <p:cBhvr>
                                        <p:cTn id="17" dur="500"/>
                                        <p:tgtEl>
                                          <p:spTgt spid="512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1221"/>
                                        </p:tgtEl>
                                        <p:attrNameLst>
                                          <p:attrName>style.visibility</p:attrName>
                                        </p:attrNameLst>
                                      </p:cBhvr>
                                      <p:to>
                                        <p:strVal val="visible"/>
                                      </p:to>
                                    </p:set>
                                    <p:animEffect transition="in" filter="blinds(horizontal)">
                                      <p:cBhvr>
                                        <p:cTn id="22" dur="500"/>
                                        <p:tgtEl>
                                          <p:spTgt spid="5122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51202"/>
                                        </p:tgtEl>
                                        <p:attrNameLst>
                                          <p:attrName>style.visibility</p:attrName>
                                        </p:attrNameLst>
                                      </p:cBhvr>
                                      <p:to>
                                        <p:strVal val="visible"/>
                                      </p:to>
                                    </p:set>
                                    <p:animEffect transition="in" filter="strips(downRight)">
                                      <p:cBhvr>
                                        <p:cTn id="27" dur="500"/>
                                        <p:tgtEl>
                                          <p:spTgt spid="5120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1223"/>
                                        </p:tgtEl>
                                        <p:attrNameLst>
                                          <p:attrName>style.visibility</p:attrName>
                                        </p:attrNameLst>
                                      </p:cBhvr>
                                      <p:to>
                                        <p:strVal val="visible"/>
                                      </p:to>
                                    </p:set>
                                    <p:animEffect transition="in" filter="blinds(horizontal)">
                                      <p:cBhvr>
                                        <p:cTn id="32" dur="500"/>
                                        <p:tgtEl>
                                          <p:spTgt spid="51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p:bldP spid="33588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6898" name="文本框 336897"/>
          <p:cNvSpPr txBox="1"/>
          <p:nvPr/>
        </p:nvSpPr>
        <p:spPr>
          <a:xfrm>
            <a:off x="107950" y="188913"/>
            <a:ext cx="7799388" cy="519112"/>
          </a:xfrm>
          <a:prstGeom prst="rect">
            <a:avLst/>
          </a:prstGeom>
          <a:noFill/>
          <a:ln w="9525">
            <a:noFill/>
          </a:ln>
        </p:spPr>
        <p:txBody>
          <a:bodyPr anchor="t">
            <a:spAutoFit/>
          </a:bodyPr>
          <a:p>
            <a:pPr>
              <a:spcBef>
                <a:spcPct val="50000"/>
              </a:spcBef>
            </a:pPr>
            <a:r>
              <a:rPr lang="zh-CN" altLang="en-US" dirty="0">
                <a:solidFill>
                  <a:srgbClr val="CC0000"/>
                </a:solidFill>
                <a:latin typeface="宋体" panose="02010600030101010101" pitchFamily="2" charset="-122"/>
                <a:ea typeface="宋体" panose="02010600030101010101" pitchFamily="2" charset="-122"/>
              </a:rPr>
              <a:t>三、牛顿第三定律（作用力和反作用力定律）</a:t>
            </a:r>
            <a:endParaRPr lang="zh-CN" altLang="en-US" sz="2400" b="0">
              <a:solidFill>
                <a:srgbClr val="CC0000"/>
              </a:solidFill>
              <a:latin typeface="宋体" panose="02010600030101010101" pitchFamily="2" charset="-122"/>
              <a:ea typeface="宋体" panose="02010600030101010101" pitchFamily="2" charset="-122"/>
            </a:endParaRPr>
          </a:p>
        </p:txBody>
      </p:sp>
      <p:sp>
        <p:nvSpPr>
          <p:cNvPr id="336903" name="文本框 336902"/>
          <p:cNvSpPr txBox="1"/>
          <p:nvPr/>
        </p:nvSpPr>
        <p:spPr>
          <a:xfrm>
            <a:off x="723900" y="1200150"/>
            <a:ext cx="2362200" cy="519113"/>
          </a:xfrm>
          <a:prstGeom prst="rect">
            <a:avLst/>
          </a:prstGeom>
          <a:noFill/>
          <a:ln w="9525">
            <a:noFill/>
          </a:ln>
        </p:spPr>
        <p:txBody>
          <a:bodyPr anchor="t">
            <a:spAutoFit/>
          </a:bodyPr>
          <a:p>
            <a:pPr>
              <a:spcBef>
                <a:spcPct val="50000"/>
              </a:spcBef>
            </a:pPr>
            <a:r>
              <a:rPr lang="zh-CN" altLang="en-US" dirty="0">
                <a:latin typeface="Times New Roman" panose="02020603050405020304" pitchFamily="18" charset="0"/>
                <a:ea typeface="宋体" panose="02010600030101010101" pitchFamily="2" charset="-122"/>
              </a:rPr>
              <a:t>内容：</a:t>
            </a:r>
            <a:endParaRPr lang="zh-CN" altLang="en-US">
              <a:latin typeface="Times New Roman" panose="02020603050405020304" pitchFamily="18" charset="0"/>
              <a:ea typeface="宋体" panose="02010600030101010101" pitchFamily="2" charset="-122"/>
            </a:endParaRPr>
          </a:p>
        </p:txBody>
      </p:sp>
      <p:graphicFrame>
        <p:nvGraphicFramePr>
          <p:cNvPr id="336904" name="对象 336903"/>
          <p:cNvGraphicFramePr/>
          <p:nvPr/>
        </p:nvGraphicFramePr>
        <p:xfrm>
          <a:off x="2457450" y="1089025"/>
          <a:ext cx="2162175" cy="736600"/>
        </p:xfrm>
        <a:graphic>
          <a:graphicData uri="http://schemas.openxmlformats.org/presentationml/2006/ole">
            <mc:AlternateContent xmlns:mc="http://schemas.openxmlformats.org/markup-compatibility/2006">
              <mc:Choice xmlns:v="urn:schemas-microsoft-com:vml" Requires="v">
                <p:oleObj spid="_x0000_s3086" name="" r:id="rId1" imgW="711200" imgH="241300" progId="Equation.3">
                  <p:embed/>
                </p:oleObj>
              </mc:Choice>
              <mc:Fallback>
                <p:oleObj name="" r:id="rId1" imgW="711200" imgH="241300" progId="Equation.3">
                  <p:embed/>
                  <p:pic>
                    <p:nvPicPr>
                      <p:cNvPr id="0" name="图片 3085"/>
                      <p:cNvPicPr/>
                      <p:nvPr/>
                    </p:nvPicPr>
                    <p:blipFill>
                      <a:blip r:embed="rId2"/>
                      <a:stretch>
                        <a:fillRect/>
                      </a:stretch>
                    </p:blipFill>
                    <p:spPr>
                      <a:xfrm>
                        <a:off x="2457450" y="1089025"/>
                        <a:ext cx="2162175" cy="736600"/>
                      </a:xfrm>
                      <a:prstGeom prst="rect">
                        <a:avLst/>
                      </a:prstGeom>
                      <a:noFill/>
                      <a:ln w="38100">
                        <a:noFill/>
                        <a:miter/>
                      </a:ln>
                    </p:spPr>
                  </p:pic>
                </p:oleObj>
              </mc:Fallback>
            </mc:AlternateContent>
          </a:graphicData>
        </a:graphic>
      </p:graphicFrame>
      <p:sp>
        <p:nvSpPr>
          <p:cNvPr id="336905" name="文本框 336904"/>
          <p:cNvSpPr txBox="1"/>
          <p:nvPr/>
        </p:nvSpPr>
        <p:spPr>
          <a:xfrm>
            <a:off x="388938" y="3519488"/>
            <a:ext cx="6629400" cy="522287"/>
          </a:xfrm>
          <a:prstGeom prst="rect">
            <a:avLst/>
          </a:prstGeom>
          <a:noFill/>
          <a:ln w="9525">
            <a:noFill/>
          </a:ln>
        </p:spPr>
        <p:txBody>
          <a:bodyPr anchor="t">
            <a:spAutoFit/>
          </a:bodyPr>
          <a:p>
            <a:pPr>
              <a:spcBef>
                <a:spcPct val="50000"/>
              </a:spcBef>
            </a:pPr>
            <a:r>
              <a:rPr lang="en-US" altLang="zh-CN"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作用力和反作用力总是</a:t>
            </a:r>
            <a:r>
              <a:rPr lang="zh-CN" altLang="en-US" dirty="0">
                <a:solidFill>
                  <a:srgbClr val="FF3300"/>
                </a:solidFill>
                <a:latin typeface="Times New Roman" panose="02020603050405020304" pitchFamily="18" charset="0"/>
                <a:ea typeface="宋体" panose="02010600030101010101" pitchFamily="2" charset="-122"/>
              </a:rPr>
              <a:t>成对</a:t>
            </a:r>
            <a:r>
              <a:rPr lang="zh-CN" altLang="en-US" dirty="0">
                <a:latin typeface="Times New Roman" panose="02020603050405020304" pitchFamily="18" charset="0"/>
                <a:ea typeface="宋体" panose="02010600030101010101" pitchFamily="2" charset="-122"/>
              </a:rPr>
              <a:t>出现。</a:t>
            </a:r>
            <a:endParaRPr lang="zh-CN" altLang="en-US">
              <a:latin typeface="Times New Roman" panose="02020603050405020304" pitchFamily="18" charset="0"/>
              <a:ea typeface="宋体" panose="02010600030101010101" pitchFamily="2" charset="-122"/>
            </a:endParaRPr>
          </a:p>
        </p:txBody>
      </p:sp>
      <p:sp>
        <p:nvSpPr>
          <p:cNvPr id="336906" name="文本框 336905"/>
          <p:cNvSpPr txBox="1"/>
          <p:nvPr/>
        </p:nvSpPr>
        <p:spPr>
          <a:xfrm>
            <a:off x="374650" y="4619625"/>
            <a:ext cx="8321675" cy="522288"/>
          </a:xfrm>
          <a:prstGeom prst="rect">
            <a:avLst/>
          </a:prstGeom>
          <a:noFill/>
          <a:ln w="9525">
            <a:noFill/>
          </a:ln>
        </p:spPr>
        <p:txBody>
          <a:bodyPr wrap="square" anchor="t">
            <a:spAutoFit/>
          </a:bodyPr>
          <a:p>
            <a:pPr>
              <a:spcBef>
                <a:spcPct val="50000"/>
              </a:spcBef>
            </a:pPr>
            <a:r>
              <a:rPr lang="en-US" altLang="zh-CN"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2</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作用力和反作用力不能平衡或抵消</a:t>
            </a:r>
            <a:r>
              <a:rPr lang="en-US" altLang="zh-CN" dirty="0">
                <a:latin typeface="Times New Roman" panose="02020603050405020304" pitchFamily="18" charset="0"/>
                <a:ea typeface="宋体" panose="02010600030101010101" pitchFamily="2" charset="-122"/>
              </a:rPr>
              <a:t>(</a:t>
            </a:r>
            <a:r>
              <a:rPr lang="zh-CN" altLang="en-US" dirty="0">
                <a:solidFill>
                  <a:srgbClr val="FF0000"/>
                </a:solidFill>
                <a:latin typeface="Times New Roman" panose="02020603050405020304" pitchFamily="18" charset="0"/>
                <a:ea typeface="宋体" panose="02010600030101010101" pitchFamily="2" charset="-122"/>
              </a:rPr>
              <a:t>不是平衡力</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a:t>
            </a:r>
            <a:endParaRPr lang="zh-CN" altLang="en-US">
              <a:latin typeface="Times New Roman" panose="02020603050405020304" pitchFamily="18" charset="0"/>
              <a:ea typeface="宋体" panose="02010600030101010101" pitchFamily="2" charset="-122"/>
            </a:endParaRPr>
          </a:p>
        </p:txBody>
      </p:sp>
      <p:sp>
        <p:nvSpPr>
          <p:cNvPr id="336907" name="文本框 336906"/>
          <p:cNvSpPr txBox="1"/>
          <p:nvPr/>
        </p:nvSpPr>
        <p:spPr>
          <a:xfrm>
            <a:off x="395288" y="5734050"/>
            <a:ext cx="7772400" cy="522288"/>
          </a:xfrm>
          <a:prstGeom prst="rect">
            <a:avLst/>
          </a:prstGeom>
          <a:noFill/>
          <a:ln w="9525">
            <a:noFill/>
          </a:ln>
        </p:spPr>
        <p:txBody>
          <a:bodyPr anchor="t">
            <a:spAutoFit/>
          </a:bodyPr>
          <a:p>
            <a:pPr>
              <a:spcBef>
                <a:spcPct val="50000"/>
              </a:spcBef>
            </a:pPr>
            <a:r>
              <a:rPr lang="en-US" altLang="zh-CN"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3</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作用力和反作用力属于</a:t>
            </a:r>
            <a:r>
              <a:rPr lang="zh-CN" altLang="en-US" dirty="0">
                <a:solidFill>
                  <a:srgbClr val="FF0000"/>
                </a:solidFill>
                <a:latin typeface="Times New Roman" panose="02020603050405020304" pitchFamily="18" charset="0"/>
                <a:ea typeface="宋体" panose="02010600030101010101" pitchFamily="2" charset="-122"/>
              </a:rPr>
              <a:t>同一种性质</a:t>
            </a:r>
            <a:r>
              <a:rPr lang="zh-CN" altLang="en-US" dirty="0">
                <a:latin typeface="Times New Roman" panose="02020603050405020304" pitchFamily="18" charset="0"/>
                <a:ea typeface="宋体" panose="02010600030101010101" pitchFamily="2" charset="-122"/>
              </a:rPr>
              <a:t>的力。</a:t>
            </a:r>
            <a:endParaRPr lang="zh-CN" altLang="en-US">
              <a:latin typeface="Times New Roman" panose="02020603050405020304" pitchFamily="18" charset="0"/>
              <a:ea typeface="宋体" panose="02010600030101010101" pitchFamily="2" charset="-122"/>
            </a:endParaRPr>
          </a:p>
        </p:txBody>
      </p:sp>
      <p:sp>
        <p:nvSpPr>
          <p:cNvPr id="336908" name="横卷形 336907"/>
          <p:cNvSpPr/>
          <p:nvPr/>
        </p:nvSpPr>
        <p:spPr>
          <a:xfrm>
            <a:off x="566738" y="2214563"/>
            <a:ext cx="1079500" cy="863600"/>
          </a:xfrm>
          <a:prstGeom prst="horizontalScroll">
            <a:avLst>
              <a:gd name="adj" fmla="val 12500"/>
            </a:avLst>
          </a:prstGeom>
          <a:solidFill>
            <a:schemeClr val="accent1"/>
          </a:solidFill>
          <a:ln w="9525" cap="flat" cmpd="sng">
            <a:solidFill>
              <a:schemeClr val="tx1"/>
            </a:solidFill>
            <a:prstDash val="solid"/>
            <a:round/>
            <a:headEnd type="none" w="med" len="med"/>
            <a:tailEnd type="none" w="med" len="med"/>
          </a:ln>
        </p:spPr>
        <p:txBody>
          <a:bodyPr wrap="none" anchor="ctr"/>
          <a:p>
            <a:pPr algn="ctr"/>
            <a:r>
              <a:rPr lang="zh-CN" altLang="en-US" dirty="0">
                <a:solidFill>
                  <a:srgbClr val="FF0000"/>
                </a:solidFill>
                <a:latin typeface="Times New Roman" panose="02020603050405020304" pitchFamily="18" charset="0"/>
                <a:ea typeface="宋体" panose="02010600030101010101" pitchFamily="2" charset="-122"/>
              </a:rPr>
              <a:t>说明</a:t>
            </a:r>
            <a:endParaRPr lang="zh-CN" altLang="en-US" dirty="0">
              <a:solidFill>
                <a:srgbClr val="0000FF"/>
              </a:solidFill>
              <a:latin typeface="Times New Roman" panose="02020603050405020304" pitchFamily="18" charset="0"/>
              <a:ea typeface="宋体" panose="02010600030101010101" pitchFamily="2" charset="-122"/>
            </a:endParaRPr>
          </a:p>
        </p:txBody>
      </p:sp>
      <p:sp>
        <p:nvSpPr>
          <p:cNvPr id="19464" name="灯片编号占位符 1"/>
          <p:cNvSpPr/>
          <p:nvPr>
            <p:ph type="sldNum" sz="quarter" idx="12"/>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6898"/>
                                        </p:tgtEl>
                                        <p:attrNameLst>
                                          <p:attrName>style.visibility</p:attrName>
                                        </p:attrNameLst>
                                      </p:cBhvr>
                                      <p:to>
                                        <p:strVal val="visible"/>
                                      </p:to>
                                    </p:set>
                                    <p:animEffect transition="in" filter="wipe(left)">
                                      <p:cBhvr>
                                        <p:cTn id="7" dur="500"/>
                                        <p:tgtEl>
                                          <p:spTgt spid="3368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6903"/>
                                        </p:tgtEl>
                                        <p:attrNameLst>
                                          <p:attrName>style.visibility</p:attrName>
                                        </p:attrNameLst>
                                      </p:cBhvr>
                                      <p:to>
                                        <p:strVal val="visible"/>
                                      </p:to>
                                    </p:set>
                                    <p:animEffect transition="in" filter="wipe(left)">
                                      <p:cBhvr>
                                        <p:cTn id="12" dur="1000"/>
                                        <p:tgtEl>
                                          <p:spTgt spid="33690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36904"/>
                                        </p:tgtEl>
                                        <p:attrNameLst>
                                          <p:attrName>style.visibility</p:attrName>
                                        </p:attrNameLst>
                                      </p:cBhvr>
                                      <p:to>
                                        <p:strVal val="visible"/>
                                      </p:to>
                                    </p:set>
                                    <p:animEffect transition="in" filter="wipe(left)">
                                      <p:cBhvr>
                                        <p:cTn id="17" dur="1000"/>
                                        <p:tgtEl>
                                          <p:spTgt spid="33690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6908"/>
                                        </p:tgtEl>
                                        <p:attrNameLst>
                                          <p:attrName>style.visibility</p:attrName>
                                        </p:attrNameLst>
                                      </p:cBhvr>
                                      <p:to>
                                        <p:strVal val="visible"/>
                                      </p:to>
                                    </p:set>
                                    <p:animEffect transition="in" filter="wipe(left)">
                                      <p:cBhvr>
                                        <p:cTn id="22" dur="500"/>
                                        <p:tgtEl>
                                          <p:spTgt spid="3369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36905"/>
                                        </p:tgtEl>
                                        <p:attrNameLst>
                                          <p:attrName>style.visibility</p:attrName>
                                        </p:attrNameLst>
                                      </p:cBhvr>
                                      <p:to>
                                        <p:strVal val="visible"/>
                                      </p:to>
                                    </p:set>
                                    <p:animEffect transition="in" filter="wipe(left)">
                                      <p:cBhvr>
                                        <p:cTn id="27" dur="1000"/>
                                        <p:tgtEl>
                                          <p:spTgt spid="3369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6906"/>
                                        </p:tgtEl>
                                        <p:attrNameLst>
                                          <p:attrName>style.visibility</p:attrName>
                                        </p:attrNameLst>
                                      </p:cBhvr>
                                      <p:to>
                                        <p:strVal val="visible"/>
                                      </p:to>
                                    </p:set>
                                    <p:animEffect transition="in" filter="wipe(left)">
                                      <p:cBhvr>
                                        <p:cTn id="32" dur="1000"/>
                                        <p:tgtEl>
                                          <p:spTgt spid="33690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6907"/>
                                        </p:tgtEl>
                                        <p:attrNameLst>
                                          <p:attrName>style.visibility</p:attrName>
                                        </p:attrNameLst>
                                      </p:cBhvr>
                                      <p:to>
                                        <p:strVal val="visible"/>
                                      </p:to>
                                    </p:set>
                                    <p:animEffect transition="in" filter="wipe(left)">
                                      <p:cBhvr>
                                        <p:cTn id="37" dur="1000"/>
                                        <p:tgtEl>
                                          <p:spTgt spid="336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898" grpId="0"/>
      <p:bldP spid="336903" grpId="0"/>
      <p:bldP spid="336905" grpId="0"/>
      <p:bldP spid="336906" grpId="0"/>
      <p:bldP spid="336907" grpId="0"/>
      <p:bldP spid="336908"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矩形 53249"/>
          <p:cNvSpPr/>
          <p:nvPr/>
        </p:nvSpPr>
        <p:spPr>
          <a:xfrm>
            <a:off x="206375" y="4686300"/>
            <a:ext cx="6192838" cy="519113"/>
          </a:xfrm>
          <a:prstGeom prst="rect">
            <a:avLst/>
          </a:prstGeom>
          <a:noFill/>
          <a:ln w="9525">
            <a:noFill/>
          </a:ln>
        </p:spPr>
        <p:txBody>
          <a:bodyPr anchor="t">
            <a:spAutoFit/>
          </a:bodyPr>
          <a:p>
            <a:r>
              <a:rPr lang="zh-CN" altLang="en-US" dirty="0">
                <a:solidFill>
                  <a:srgbClr val="0000FF"/>
                </a:solidFill>
                <a:latin typeface="Times New Roman" panose="02020603050405020304" pitchFamily="18" charset="0"/>
                <a:ea typeface="楷体_GB2312" panose="02010609030101010101" pitchFamily="49" charset="-122"/>
              </a:rPr>
              <a:t>牛顿定律的适用条件：</a:t>
            </a:r>
            <a:endParaRPr lang="zh-CN" altLang="en-US" dirty="0">
              <a:solidFill>
                <a:srgbClr val="0000FF"/>
              </a:solidFill>
              <a:latin typeface="Times New Roman" panose="02020603050405020304" pitchFamily="18" charset="0"/>
              <a:ea typeface="楷体_GB2312" panose="02010609030101010101" pitchFamily="49" charset="-122"/>
            </a:endParaRPr>
          </a:p>
        </p:txBody>
      </p:sp>
      <p:sp>
        <p:nvSpPr>
          <p:cNvPr id="53251" name="矩形 53250"/>
          <p:cNvSpPr/>
          <p:nvPr/>
        </p:nvSpPr>
        <p:spPr>
          <a:xfrm>
            <a:off x="117475" y="1008063"/>
            <a:ext cx="8820150" cy="1770062"/>
          </a:xfrm>
          <a:prstGeom prst="rect">
            <a:avLst/>
          </a:prstGeom>
          <a:noFill/>
          <a:ln w="9525">
            <a:noFill/>
          </a:ln>
        </p:spPr>
        <p:txBody>
          <a:bodyPr anchor="t">
            <a:spAutoFit/>
          </a:bodyPr>
          <a:p>
            <a:pPr>
              <a:lnSpc>
                <a:spcPct val="130000"/>
              </a:lnSpc>
            </a:pPr>
            <a:endParaRPr lang="zh-CN" altLang="en-US" dirty="0">
              <a:latin typeface="楷体_GB2312" panose="02010609030101010101" pitchFamily="49" charset="-122"/>
              <a:ea typeface="楷体_GB2312" panose="02010609030101010101" pitchFamily="49" charset="-122"/>
            </a:endParaRPr>
          </a:p>
          <a:p>
            <a:pPr>
              <a:lnSpc>
                <a:spcPct val="130000"/>
              </a:lnSpc>
            </a:pPr>
            <a:r>
              <a:rPr lang="zh-CN" altLang="en-US" dirty="0">
                <a:latin typeface="楷体_GB2312" panose="02010609030101010101" pitchFamily="49" charset="-122"/>
                <a:ea typeface="楷体_GB2312" panose="02010609030101010101" pitchFamily="49" charset="-122"/>
              </a:rPr>
              <a:t>第一</a:t>
            </a:r>
            <a:r>
              <a:rPr lang="zh-CN" altLang="en-US" dirty="0">
                <a:latin typeface="Arial" panose="020B0604020202020204" pitchFamily="34" charset="0"/>
                <a:ea typeface="宋体" panose="02010600030101010101" pitchFamily="2" charset="-122"/>
              </a:rPr>
              <a:t>定</a:t>
            </a:r>
            <a:r>
              <a:rPr lang="zh-CN" altLang="en-US" dirty="0">
                <a:latin typeface="楷体_GB2312" panose="02010609030101010101" pitchFamily="49" charset="-122"/>
                <a:ea typeface="楷体_GB2312" panose="02010609030101010101" pitchFamily="49" charset="-122"/>
              </a:rPr>
              <a:t>律：指出物体的运动是依靠惯性维持的，</a:t>
            </a:r>
            <a:r>
              <a:rPr lang="zh-CN" altLang="en-US" dirty="0">
                <a:solidFill>
                  <a:srgbClr val="FF0000"/>
                </a:solidFill>
                <a:latin typeface="楷体_GB2312" panose="02010609030101010101" pitchFamily="49" charset="-122"/>
                <a:ea typeface="楷体_GB2312" panose="02010609030101010101" pitchFamily="49" charset="-122"/>
              </a:rPr>
              <a:t>力是改 </a:t>
            </a:r>
            <a:endParaRPr lang="zh-CN" altLang="en-US" dirty="0">
              <a:solidFill>
                <a:srgbClr val="FF0000"/>
              </a:solidFill>
              <a:latin typeface="楷体_GB2312" panose="02010609030101010101" pitchFamily="49" charset="-122"/>
              <a:ea typeface="楷体_GB2312" panose="02010609030101010101" pitchFamily="49" charset="-122"/>
            </a:endParaRPr>
          </a:p>
          <a:p>
            <a:pPr>
              <a:lnSpc>
                <a:spcPct val="130000"/>
              </a:lnSpc>
            </a:pPr>
            <a:r>
              <a:rPr lang="zh-CN" altLang="en-US" dirty="0">
                <a:solidFill>
                  <a:srgbClr val="FF0000"/>
                </a:solidFill>
                <a:latin typeface="楷体_GB2312" panose="02010609030101010101" pitchFamily="49" charset="-122"/>
                <a:ea typeface="楷体_GB2312" panose="02010609030101010101" pitchFamily="49" charset="-122"/>
              </a:rPr>
              <a:t>          变运动状态的原因</a:t>
            </a:r>
            <a:r>
              <a:rPr lang="zh-CN" altLang="en-US" dirty="0">
                <a:latin typeface="楷体_GB2312" panose="02010609030101010101" pitchFamily="49" charset="-122"/>
                <a:ea typeface="楷体_GB2312" panose="02010609030101010101" pitchFamily="49" charset="-122"/>
              </a:rPr>
              <a:t>；</a:t>
            </a:r>
            <a:endParaRPr lang="zh-CN" altLang="en-US" dirty="0">
              <a:latin typeface="楷体_GB2312" panose="02010609030101010101" pitchFamily="49" charset="-122"/>
              <a:ea typeface="楷体_GB2312" panose="02010609030101010101" pitchFamily="49" charset="-122"/>
            </a:endParaRPr>
          </a:p>
        </p:txBody>
      </p:sp>
      <p:sp>
        <p:nvSpPr>
          <p:cNvPr id="53252" name="矩形 53251"/>
          <p:cNvSpPr/>
          <p:nvPr/>
        </p:nvSpPr>
        <p:spPr>
          <a:xfrm>
            <a:off x="4237038" y="5307013"/>
            <a:ext cx="2087562" cy="519112"/>
          </a:xfrm>
          <a:prstGeom prst="rect">
            <a:avLst/>
          </a:prstGeom>
          <a:noFill/>
          <a:ln w="9525">
            <a:noFill/>
          </a:ln>
        </p:spPr>
        <p:txBody>
          <a:bodyPr anchor="t">
            <a:spAutoFit/>
          </a:bodyPr>
          <a:p>
            <a:r>
              <a:rPr lang="en-US" altLang="zh-CN">
                <a:latin typeface="Times New Roman" panose="02020603050405020304" pitchFamily="18" charset="0"/>
                <a:ea typeface="Yu Mincho Demibold" panose="02020600000000000000" pitchFamily="18" charset="-128"/>
              </a:rPr>
              <a:t>2</a:t>
            </a:r>
            <a:r>
              <a:rPr lang="zh-CN" altLang="en-US" dirty="0">
                <a:latin typeface="Times New Roman" panose="02020603050405020304" pitchFamily="18" charset="0"/>
                <a:ea typeface="Yu Mincho Demibold" panose="02020600000000000000" pitchFamily="18" charset="-128"/>
              </a:rPr>
              <a:t>）</a:t>
            </a:r>
            <a:r>
              <a:rPr lang="zh-CN" altLang="en-US" dirty="0">
                <a:latin typeface="楷体_GB2312" panose="02010609030101010101" pitchFamily="49" charset="-122"/>
                <a:ea typeface="楷体_GB2312" panose="02010609030101010101" pitchFamily="49" charset="-122"/>
              </a:rPr>
              <a:t>质点</a:t>
            </a:r>
            <a:endParaRPr lang="zh-CN" altLang="en-US" dirty="0">
              <a:latin typeface="楷体_GB2312" panose="02010609030101010101" pitchFamily="49" charset="-122"/>
              <a:ea typeface="楷体_GB2312" panose="02010609030101010101" pitchFamily="49" charset="-122"/>
            </a:endParaRPr>
          </a:p>
        </p:txBody>
      </p:sp>
      <p:sp>
        <p:nvSpPr>
          <p:cNvPr id="53253" name="矩形 53252"/>
          <p:cNvSpPr/>
          <p:nvPr/>
        </p:nvSpPr>
        <p:spPr>
          <a:xfrm>
            <a:off x="4248150" y="6102350"/>
            <a:ext cx="2474913" cy="517525"/>
          </a:xfrm>
          <a:prstGeom prst="rect">
            <a:avLst/>
          </a:prstGeom>
          <a:noFill/>
          <a:ln w="9525">
            <a:noFill/>
          </a:ln>
        </p:spPr>
        <p:txBody>
          <a:bodyPr anchor="t">
            <a:spAutoFit/>
          </a:bodyPr>
          <a:p>
            <a:r>
              <a:rPr lang="en-US" altLang="zh-CN">
                <a:latin typeface="Times New Roman" panose="02020603050405020304" pitchFamily="18" charset="0"/>
                <a:ea typeface="楷体_GB2312" panose="02010609030101010101" pitchFamily="49" charset="-122"/>
              </a:rPr>
              <a:t>4</a:t>
            </a:r>
            <a:r>
              <a:rPr lang="zh-CN" altLang="en-US" dirty="0">
                <a:latin typeface="Times New Roman" panose="02020603050405020304" pitchFamily="18" charset="0"/>
                <a:ea typeface="楷体_GB2312" panose="02010609030101010101" pitchFamily="49" charset="-122"/>
              </a:rPr>
              <a:t>）</a:t>
            </a:r>
            <a:r>
              <a:rPr lang="zh-CN" altLang="en-US" dirty="0">
                <a:latin typeface="楷体_GB2312" panose="02010609030101010101" pitchFamily="49" charset="-122"/>
                <a:ea typeface="楷体_GB2312" panose="02010609030101010101" pitchFamily="49" charset="-122"/>
              </a:rPr>
              <a:t>低速运动</a:t>
            </a:r>
            <a:endParaRPr lang="zh-CN" altLang="en-US">
              <a:latin typeface="楷体_GB2312" panose="02010609030101010101" pitchFamily="49" charset="-122"/>
              <a:ea typeface="楷体_GB2312" panose="02010609030101010101" pitchFamily="49" charset="-122"/>
            </a:endParaRPr>
          </a:p>
        </p:txBody>
      </p:sp>
      <p:graphicFrame>
        <p:nvGraphicFramePr>
          <p:cNvPr id="53254" name="内容占位符 53253"/>
          <p:cNvGraphicFramePr>
            <a:graphicFrameLocks noGrp="1"/>
          </p:cNvGraphicFramePr>
          <p:nvPr>
            <p:ph idx="4294967295"/>
          </p:nvPr>
        </p:nvGraphicFramePr>
        <p:xfrm>
          <a:off x="6678613" y="6057900"/>
          <a:ext cx="1565275" cy="523875"/>
        </p:xfrm>
        <a:graphic>
          <a:graphicData uri="http://schemas.openxmlformats.org/presentationml/2006/ole">
            <mc:AlternateContent xmlns:mc="http://schemas.openxmlformats.org/markup-compatibility/2006">
              <mc:Choice xmlns:v="urn:schemas-microsoft-com:vml" Requires="v">
                <p:oleObj spid="_x0000_s3107" name="" r:id="rId1" imgW="419100" imgH="139700" progId="Equation.3">
                  <p:embed/>
                </p:oleObj>
              </mc:Choice>
              <mc:Fallback>
                <p:oleObj name="" r:id="rId1" imgW="419100" imgH="139700" progId="Equation.3">
                  <p:embed/>
                  <p:pic>
                    <p:nvPicPr>
                      <p:cNvPr id="0" name="图片 3106"/>
                      <p:cNvPicPr/>
                      <p:nvPr/>
                    </p:nvPicPr>
                    <p:blipFill>
                      <a:blip r:embed="rId2"/>
                      <a:stretch>
                        <a:fillRect/>
                      </a:stretch>
                    </p:blipFill>
                    <p:spPr>
                      <a:xfrm>
                        <a:off x="6678613" y="6057900"/>
                        <a:ext cx="1565275" cy="523875"/>
                      </a:xfrm>
                      <a:prstGeom prst="rect">
                        <a:avLst/>
                      </a:prstGeom>
                      <a:noFill/>
                      <a:ln w="38100">
                        <a:miter/>
                      </a:ln>
                    </p:spPr>
                  </p:pic>
                </p:oleObj>
              </mc:Fallback>
            </mc:AlternateContent>
          </a:graphicData>
        </a:graphic>
      </p:graphicFrame>
      <p:sp>
        <p:nvSpPr>
          <p:cNvPr id="53255" name="矩形 53254"/>
          <p:cNvSpPr/>
          <p:nvPr/>
        </p:nvSpPr>
        <p:spPr>
          <a:xfrm>
            <a:off x="687388" y="6102350"/>
            <a:ext cx="3357562" cy="517525"/>
          </a:xfrm>
          <a:prstGeom prst="rect">
            <a:avLst/>
          </a:prstGeom>
          <a:noFill/>
          <a:ln w="9525">
            <a:noFill/>
          </a:ln>
        </p:spPr>
        <p:txBody>
          <a:bodyPr anchor="t">
            <a:spAutoFit/>
          </a:bodyPr>
          <a:p>
            <a:r>
              <a:rPr lang="en-US" altLang="zh-CN">
                <a:latin typeface="Times New Roman" panose="02020603050405020304" pitchFamily="18" charset="0"/>
                <a:ea typeface="楷体_GB2312" panose="02010609030101010101" pitchFamily="49" charset="-122"/>
              </a:rPr>
              <a:t>3</a:t>
            </a:r>
            <a:r>
              <a:rPr lang="zh-CN" altLang="en-US" dirty="0">
                <a:latin typeface="Times New Roman" panose="02020603050405020304" pitchFamily="18" charset="0"/>
                <a:ea typeface="楷体_GB2312" panose="02010609030101010101" pitchFamily="49" charset="-122"/>
              </a:rPr>
              <a:t>）</a:t>
            </a:r>
            <a:r>
              <a:rPr lang="zh-CN" altLang="en-US" dirty="0">
                <a:latin typeface="楷体_GB2312" panose="02010609030101010101" pitchFamily="49" charset="-122"/>
                <a:ea typeface="楷体_GB2312" panose="02010609030101010101" pitchFamily="49" charset="-122"/>
              </a:rPr>
              <a:t>宏观物体</a:t>
            </a:r>
            <a:endParaRPr lang="zh-CN" altLang="en-US" dirty="0">
              <a:latin typeface="楷体_GB2312" panose="02010609030101010101" pitchFamily="49" charset="-122"/>
              <a:ea typeface="楷体_GB2312" panose="02010609030101010101" pitchFamily="49" charset="-122"/>
            </a:endParaRPr>
          </a:p>
        </p:txBody>
      </p:sp>
      <p:sp>
        <p:nvSpPr>
          <p:cNvPr id="25607" name="矩形 53255"/>
          <p:cNvSpPr/>
          <p:nvPr/>
        </p:nvSpPr>
        <p:spPr>
          <a:xfrm>
            <a:off x="2771775" y="296863"/>
            <a:ext cx="4248150" cy="584200"/>
          </a:xfrm>
          <a:prstGeom prst="rect">
            <a:avLst/>
          </a:prstGeom>
          <a:noFill/>
          <a:ln w="9525">
            <a:noFill/>
          </a:ln>
        </p:spPr>
        <p:txBody>
          <a:bodyPr anchor="t">
            <a:spAutoFit/>
          </a:bodyPr>
          <a:p>
            <a:r>
              <a:rPr lang="zh-CN" altLang="en-US" sz="3200" dirty="0">
                <a:solidFill>
                  <a:srgbClr val="0000FF"/>
                </a:solidFill>
                <a:latin typeface="Times New Roman" panose="02020603050405020304" pitchFamily="18" charset="0"/>
                <a:ea typeface="楷体_GB2312" panose="02010609030101010101" pitchFamily="49" charset="-122"/>
              </a:rPr>
              <a:t>牛顿三定律的关系</a:t>
            </a:r>
            <a:endParaRPr lang="zh-CN" altLang="en-US" sz="3200" dirty="0">
              <a:solidFill>
                <a:srgbClr val="0000FF"/>
              </a:solidFill>
              <a:latin typeface="Times New Roman" panose="02020603050405020304" pitchFamily="18" charset="0"/>
              <a:ea typeface="楷体_GB2312" panose="02010609030101010101" pitchFamily="49" charset="-122"/>
            </a:endParaRPr>
          </a:p>
        </p:txBody>
      </p:sp>
      <p:sp>
        <p:nvSpPr>
          <p:cNvPr id="53257" name="矩形 53256"/>
          <p:cNvSpPr/>
          <p:nvPr/>
        </p:nvSpPr>
        <p:spPr>
          <a:xfrm>
            <a:off x="700088" y="5368925"/>
            <a:ext cx="2087562" cy="519113"/>
          </a:xfrm>
          <a:prstGeom prst="rect">
            <a:avLst/>
          </a:prstGeom>
          <a:noFill/>
          <a:ln w="9525">
            <a:noFill/>
          </a:ln>
        </p:spPr>
        <p:txBody>
          <a:bodyPr anchor="t">
            <a:spAutoFit/>
          </a:bodyPr>
          <a:p>
            <a:r>
              <a:rPr lang="en-US" altLang="zh-CN">
                <a:latin typeface="Times New Roman" panose="02020603050405020304" pitchFamily="18" charset="0"/>
                <a:ea typeface="楷体_GB2312" panose="02010609030101010101" pitchFamily="49" charset="-122"/>
              </a:rPr>
              <a:t>1) </a:t>
            </a:r>
            <a:r>
              <a:rPr lang="zh-CN" altLang="en-US" dirty="0">
                <a:latin typeface="楷体_GB2312" panose="02010609030101010101" pitchFamily="49" charset="-122"/>
                <a:ea typeface="楷体_GB2312" panose="02010609030101010101" pitchFamily="49" charset="-122"/>
              </a:rPr>
              <a:t>惯性系</a:t>
            </a:r>
            <a:endParaRPr lang="zh-CN" altLang="en-US" dirty="0">
              <a:latin typeface="楷体_GB2312" panose="02010609030101010101" pitchFamily="49" charset="-122"/>
              <a:ea typeface="楷体_GB2312" panose="02010609030101010101" pitchFamily="49" charset="-122"/>
            </a:endParaRPr>
          </a:p>
        </p:txBody>
      </p:sp>
      <p:sp>
        <p:nvSpPr>
          <p:cNvPr id="2" name="矩形 1"/>
          <p:cNvSpPr/>
          <p:nvPr/>
        </p:nvSpPr>
        <p:spPr>
          <a:xfrm>
            <a:off x="73025" y="2655888"/>
            <a:ext cx="8820150" cy="650875"/>
          </a:xfrm>
          <a:prstGeom prst="rect">
            <a:avLst/>
          </a:prstGeom>
          <a:noFill/>
          <a:ln w="9525">
            <a:noFill/>
          </a:ln>
        </p:spPr>
        <p:txBody>
          <a:bodyPr anchor="t">
            <a:spAutoFit/>
          </a:bodyPr>
          <a:p>
            <a:pPr>
              <a:lnSpc>
                <a:spcPct val="130000"/>
              </a:lnSpc>
            </a:pPr>
            <a:r>
              <a:rPr lang="zh-CN" altLang="en-US" dirty="0">
                <a:latin typeface="Arial" panose="020B0604020202020204" pitchFamily="34" charset="0"/>
                <a:ea typeface="宋体" panose="02010600030101010101" pitchFamily="2" charset="-122"/>
              </a:rPr>
              <a:t>第</a:t>
            </a:r>
            <a:r>
              <a:rPr lang="zh-CN" altLang="en-US" dirty="0">
                <a:latin typeface="楷体_GB2312" panose="02010609030101010101" pitchFamily="49" charset="-122"/>
                <a:ea typeface="楷体_GB2312" panose="02010609030101010101" pitchFamily="49" charset="-122"/>
              </a:rPr>
              <a:t>二</a:t>
            </a:r>
            <a:r>
              <a:rPr lang="zh-CN" altLang="en-US" dirty="0">
                <a:latin typeface="Arial" panose="020B0604020202020204" pitchFamily="34" charset="0"/>
                <a:ea typeface="宋体" panose="02010600030101010101" pitchFamily="2" charset="-122"/>
              </a:rPr>
              <a:t>定</a:t>
            </a:r>
            <a:r>
              <a:rPr lang="zh-CN" altLang="en-US" dirty="0">
                <a:latin typeface="楷体_GB2312" panose="02010609030101010101" pitchFamily="49" charset="-122"/>
                <a:ea typeface="楷体_GB2312" panose="02010609030101010101" pitchFamily="49" charset="-122"/>
              </a:rPr>
              <a:t>律：指出力与物体运动变化之间的</a:t>
            </a:r>
            <a:r>
              <a:rPr lang="zh-CN" altLang="en-US" dirty="0">
                <a:solidFill>
                  <a:srgbClr val="C00000"/>
                </a:solidFill>
                <a:latin typeface="楷体_GB2312" panose="02010609030101010101" pitchFamily="49" charset="-122"/>
                <a:ea typeface="楷体_GB2312" panose="02010609030101010101" pitchFamily="49" charset="-122"/>
              </a:rPr>
              <a:t>数学关系</a:t>
            </a:r>
            <a:r>
              <a:rPr lang="zh-CN" altLang="en-US" dirty="0">
                <a:latin typeface="楷体_GB2312" panose="02010609030101010101" pitchFamily="49" charset="-122"/>
                <a:ea typeface="楷体_GB2312" panose="02010609030101010101" pitchFamily="49" charset="-122"/>
              </a:rPr>
              <a:t>式；</a:t>
            </a:r>
            <a:endParaRPr lang="zh-CN" altLang="en-US" dirty="0">
              <a:latin typeface="楷体_GB2312" panose="02010609030101010101" pitchFamily="49" charset="-122"/>
              <a:ea typeface="楷体_GB2312" panose="02010609030101010101" pitchFamily="49" charset="-122"/>
            </a:endParaRPr>
          </a:p>
        </p:txBody>
      </p:sp>
      <p:sp>
        <p:nvSpPr>
          <p:cNvPr id="3" name="矩形 2"/>
          <p:cNvSpPr/>
          <p:nvPr/>
        </p:nvSpPr>
        <p:spPr>
          <a:xfrm>
            <a:off x="38100" y="3386138"/>
            <a:ext cx="8820150" cy="1211262"/>
          </a:xfrm>
          <a:prstGeom prst="rect">
            <a:avLst/>
          </a:prstGeom>
          <a:noFill/>
          <a:ln w="9525">
            <a:noFill/>
          </a:ln>
        </p:spPr>
        <p:txBody>
          <a:bodyPr anchor="t">
            <a:spAutoFit/>
          </a:bodyPr>
          <a:p>
            <a:pPr>
              <a:lnSpc>
                <a:spcPct val="130000"/>
              </a:lnSpc>
            </a:pPr>
            <a:r>
              <a:rPr lang="zh-CN" altLang="en-US" dirty="0">
                <a:latin typeface="Arial" panose="020B0604020202020204" pitchFamily="34" charset="0"/>
                <a:ea typeface="宋体" panose="02010600030101010101" pitchFamily="2" charset="-122"/>
              </a:rPr>
              <a:t>第</a:t>
            </a:r>
            <a:r>
              <a:rPr lang="zh-CN" altLang="en-US" dirty="0">
                <a:latin typeface="楷体_GB2312" panose="02010609030101010101" pitchFamily="49" charset="-122"/>
                <a:ea typeface="楷体_GB2312" panose="02010609030101010101" pitchFamily="49" charset="-122"/>
              </a:rPr>
              <a:t>三</a:t>
            </a:r>
            <a:r>
              <a:rPr lang="zh-CN" altLang="en-US" dirty="0">
                <a:latin typeface="Arial" panose="020B0604020202020204" pitchFamily="34" charset="0"/>
                <a:ea typeface="宋体" panose="02010600030101010101" pitchFamily="2" charset="-122"/>
              </a:rPr>
              <a:t>定</a:t>
            </a:r>
            <a:r>
              <a:rPr lang="zh-CN" altLang="en-US" dirty="0">
                <a:latin typeface="楷体_GB2312" panose="02010609030101010101" pitchFamily="49" charset="-122"/>
                <a:ea typeface="楷体_GB2312" panose="02010609030101010101" pitchFamily="49" charset="-122"/>
              </a:rPr>
              <a:t>律：指出了</a:t>
            </a:r>
            <a:r>
              <a:rPr lang="zh-CN" altLang="en-US" dirty="0">
                <a:solidFill>
                  <a:srgbClr val="FF0000"/>
                </a:solidFill>
                <a:latin typeface="楷体_GB2312" panose="02010609030101010101" pitchFamily="49" charset="-122"/>
                <a:ea typeface="楷体_GB2312" panose="02010609030101010101" pitchFamily="49" charset="-122"/>
              </a:rPr>
              <a:t>力的相互作用</a:t>
            </a:r>
            <a:r>
              <a:rPr lang="zh-CN" altLang="en-US" dirty="0">
                <a:latin typeface="楷体_GB2312" panose="02010609030101010101" pitchFamily="49" charset="-122"/>
                <a:ea typeface="楷体_GB2312" panose="02010609030101010101" pitchFamily="49" charset="-122"/>
              </a:rPr>
              <a:t>关系，为正确分析物体</a:t>
            </a:r>
            <a:endParaRPr lang="zh-CN" altLang="en-US" dirty="0">
              <a:latin typeface="楷体_GB2312" panose="02010609030101010101" pitchFamily="49" charset="-122"/>
              <a:ea typeface="楷体_GB2312" panose="02010609030101010101" pitchFamily="49" charset="-122"/>
            </a:endParaRPr>
          </a:p>
          <a:p>
            <a:pPr>
              <a:lnSpc>
                <a:spcPct val="130000"/>
              </a:lnSpc>
            </a:pPr>
            <a:r>
              <a:rPr lang="zh-CN" altLang="en-US" dirty="0">
                <a:latin typeface="楷体_GB2312" panose="02010609030101010101" pitchFamily="49" charset="-122"/>
                <a:ea typeface="楷体_GB2312" panose="02010609030101010101" pitchFamily="49" charset="-122"/>
              </a:rPr>
              <a:t>          受力提供了依据。</a:t>
            </a:r>
            <a:endParaRPr lang="zh-CN" altLang="en-US" dirty="0">
              <a:latin typeface="楷体_GB2312" panose="02010609030101010101" pitchFamily="49" charset="-122"/>
              <a:ea typeface="楷体_GB2312" panose="02010609030101010101" pitchFamily="49" charset="-122"/>
            </a:endParaRPr>
          </a:p>
        </p:txBody>
      </p:sp>
      <p:sp>
        <p:nvSpPr>
          <p:cNvPr id="4" name="矩形 3"/>
          <p:cNvSpPr/>
          <p:nvPr/>
        </p:nvSpPr>
        <p:spPr>
          <a:xfrm>
            <a:off x="161925" y="852488"/>
            <a:ext cx="8820150" cy="650875"/>
          </a:xfrm>
          <a:prstGeom prst="rect">
            <a:avLst/>
          </a:prstGeom>
          <a:noFill/>
          <a:ln w="9525">
            <a:noFill/>
          </a:ln>
        </p:spPr>
        <p:txBody>
          <a:bodyPr anchor="t">
            <a:spAutoFit/>
          </a:bodyPr>
          <a:p>
            <a:pPr>
              <a:lnSpc>
                <a:spcPct val="130000"/>
              </a:lnSpc>
            </a:pPr>
            <a:r>
              <a:rPr lang="zh-CN" altLang="en-US" dirty="0">
                <a:latin typeface="楷体_GB2312" panose="02010609030101010101" pitchFamily="49" charset="-122"/>
                <a:ea typeface="楷体_GB2312" panose="02010609030101010101" pitchFamily="49" charset="-122"/>
              </a:rPr>
              <a:t>三定律是一个整体；</a:t>
            </a:r>
            <a:endParaRPr lang="zh-CN" altLang="en-US" dirty="0">
              <a:latin typeface="楷体_GB2312" panose="02010609030101010101" pitchFamily="49" charset="-122"/>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251"/>
                                        </p:tgtEl>
                                        <p:attrNameLst>
                                          <p:attrName>style.visibility</p:attrName>
                                        </p:attrNameLst>
                                      </p:cBhvr>
                                      <p:to>
                                        <p:strVal val="visible"/>
                                      </p:to>
                                    </p:set>
                                    <p:animEffect transition="in" filter="blinds(horizontal)">
                                      <p:cBhvr>
                                        <p:cTn id="12" dur="500"/>
                                        <p:tgtEl>
                                          <p:spTgt spid="5325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500"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3250"/>
                                        </p:tgtEl>
                                        <p:attrNameLst>
                                          <p:attrName>style.visibility</p:attrName>
                                        </p:attrNameLst>
                                      </p:cBhvr>
                                      <p:to>
                                        <p:strVal val="visible"/>
                                      </p:to>
                                    </p:set>
                                    <p:animEffect transition="in" filter="wipe(left)">
                                      <p:cBhvr>
                                        <p:cTn id="27" dur="500"/>
                                        <p:tgtEl>
                                          <p:spTgt spid="5325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53257"/>
                                        </p:tgtEl>
                                        <p:attrNameLst>
                                          <p:attrName>style.visibility</p:attrName>
                                        </p:attrNameLst>
                                      </p:cBhvr>
                                      <p:to>
                                        <p:strVal val="visible"/>
                                      </p:to>
                                    </p:set>
                                    <p:anim calcmode="lin" valueType="num">
                                      <p:cBhvr additive="base">
                                        <p:cTn id="32" dur="500" fill="hold"/>
                                        <p:tgtEl>
                                          <p:spTgt spid="53257"/>
                                        </p:tgtEl>
                                        <p:attrNameLst>
                                          <p:attrName>ppt_x</p:attrName>
                                        </p:attrNameLst>
                                      </p:cBhvr>
                                      <p:tavLst>
                                        <p:tav tm="0">
                                          <p:val>
                                            <p:strVal val="0-#ppt_w/2"/>
                                          </p:val>
                                        </p:tav>
                                        <p:tav tm="100000">
                                          <p:val>
                                            <p:strVal val="#ppt_x"/>
                                          </p:val>
                                        </p:tav>
                                      </p:tavLst>
                                    </p:anim>
                                    <p:anim calcmode="lin" valueType="num">
                                      <p:cBhvr additive="base">
                                        <p:cTn id="33" dur="500" fill="hold"/>
                                        <p:tgtEl>
                                          <p:spTgt spid="5325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53252"/>
                                        </p:tgtEl>
                                        <p:attrNameLst>
                                          <p:attrName>style.visibility</p:attrName>
                                        </p:attrNameLst>
                                      </p:cBhvr>
                                      <p:to>
                                        <p:strVal val="visible"/>
                                      </p:to>
                                    </p:set>
                                    <p:anim calcmode="lin" valueType="num">
                                      <p:cBhvr additive="base">
                                        <p:cTn id="38" dur="500" fill="hold"/>
                                        <p:tgtEl>
                                          <p:spTgt spid="53252"/>
                                        </p:tgtEl>
                                        <p:attrNameLst>
                                          <p:attrName>ppt_x</p:attrName>
                                        </p:attrNameLst>
                                      </p:cBhvr>
                                      <p:tavLst>
                                        <p:tav tm="0">
                                          <p:val>
                                            <p:strVal val="1+#ppt_w/2"/>
                                          </p:val>
                                        </p:tav>
                                        <p:tav tm="100000">
                                          <p:val>
                                            <p:strVal val="#ppt_x"/>
                                          </p:val>
                                        </p:tav>
                                      </p:tavLst>
                                    </p:anim>
                                    <p:anim calcmode="lin" valueType="num">
                                      <p:cBhvr additive="base">
                                        <p:cTn id="39" dur="500" fill="hold"/>
                                        <p:tgtEl>
                                          <p:spTgt spid="53252"/>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53255"/>
                                        </p:tgtEl>
                                        <p:attrNameLst>
                                          <p:attrName>style.visibility</p:attrName>
                                        </p:attrNameLst>
                                      </p:cBhvr>
                                      <p:to>
                                        <p:strVal val="visible"/>
                                      </p:to>
                                    </p:set>
                                    <p:anim calcmode="lin" valueType="num">
                                      <p:cBhvr additive="base">
                                        <p:cTn id="44" dur="500" fill="hold"/>
                                        <p:tgtEl>
                                          <p:spTgt spid="53255"/>
                                        </p:tgtEl>
                                        <p:attrNameLst>
                                          <p:attrName>ppt_x</p:attrName>
                                        </p:attrNameLst>
                                      </p:cBhvr>
                                      <p:tavLst>
                                        <p:tav tm="0">
                                          <p:val>
                                            <p:strVal val="#ppt_x"/>
                                          </p:val>
                                        </p:tav>
                                        <p:tav tm="100000">
                                          <p:val>
                                            <p:strVal val="#ppt_x"/>
                                          </p:val>
                                        </p:tav>
                                      </p:tavLst>
                                    </p:anim>
                                    <p:anim calcmode="lin" valueType="num">
                                      <p:cBhvr additive="base">
                                        <p:cTn id="45" dur="500" fill="hold"/>
                                        <p:tgtEl>
                                          <p:spTgt spid="5325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53253"/>
                                        </p:tgtEl>
                                        <p:attrNameLst>
                                          <p:attrName>style.visibility</p:attrName>
                                        </p:attrNameLst>
                                      </p:cBhvr>
                                      <p:to>
                                        <p:strVal val="visible"/>
                                      </p:to>
                                    </p:set>
                                    <p:anim calcmode="lin" valueType="num">
                                      <p:cBhvr additive="base">
                                        <p:cTn id="50" dur="500" fill="hold"/>
                                        <p:tgtEl>
                                          <p:spTgt spid="53253"/>
                                        </p:tgtEl>
                                        <p:attrNameLst>
                                          <p:attrName>ppt_x</p:attrName>
                                        </p:attrNameLst>
                                      </p:cBhvr>
                                      <p:tavLst>
                                        <p:tav tm="0">
                                          <p:val>
                                            <p:strVal val="0-#ppt_w/2"/>
                                          </p:val>
                                        </p:tav>
                                        <p:tav tm="100000">
                                          <p:val>
                                            <p:strVal val="#ppt_x"/>
                                          </p:val>
                                        </p:tav>
                                      </p:tavLst>
                                    </p:anim>
                                    <p:anim calcmode="lin" valueType="num">
                                      <p:cBhvr additive="base">
                                        <p:cTn id="51" dur="500" fill="hold"/>
                                        <p:tgtEl>
                                          <p:spTgt spid="53253"/>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3254"/>
                                        </p:tgtEl>
                                        <p:attrNameLst>
                                          <p:attrName>style.visibility</p:attrName>
                                        </p:attrNameLst>
                                      </p:cBhvr>
                                      <p:to>
                                        <p:strVal val="visible"/>
                                      </p:to>
                                    </p:set>
                                    <p:anim calcmode="lin" valueType="num">
                                      <p:cBhvr additive="base">
                                        <p:cTn id="56" dur="500" fill="hold"/>
                                        <p:tgtEl>
                                          <p:spTgt spid="53254"/>
                                        </p:tgtEl>
                                        <p:attrNameLst>
                                          <p:attrName>ppt_x</p:attrName>
                                        </p:attrNameLst>
                                      </p:cBhvr>
                                      <p:tavLst>
                                        <p:tav tm="0">
                                          <p:val>
                                            <p:strVal val="#ppt_x"/>
                                          </p:val>
                                        </p:tav>
                                        <p:tav tm="100000">
                                          <p:val>
                                            <p:strVal val="#ppt_x"/>
                                          </p:val>
                                        </p:tav>
                                      </p:tavLst>
                                    </p:anim>
                                    <p:anim calcmode="lin" valueType="num">
                                      <p:cBhvr additive="base">
                                        <p:cTn id="57" dur="500" fill="hold"/>
                                        <p:tgtEl>
                                          <p:spTgt spid="532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p:bldP spid="53251" grpId="0"/>
      <p:bldP spid="53252" grpId="0"/>
      <p:bldP spid="53253" grpId="0"/>
      <p:bldP spid="53255" grpId="0"/>
      <p:bldP spid="53257" grpId="0"/>
      <p:bldP spid="2" grpId="0"/>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矩形 52225"/>
          <p:cNvSpPr/>
          <p:nvPr/>
        </p:nvSpPr>
        <p:spPr>
          <a:xfrm>
            <a:off x="2141538" y="1584325"/>
            <a:ext cx="3865562" cy="641350"/>
          </a:xfrm>
          <a:prstGeom prst="rect">
            <a:avLst/>
          </a:prstGeom>
          <a:noFill/>
          <a:ln w="9525">
            <a:noFill/>
          </a:ln>
        </p:spPr>
        <p:txBody>
          <a:bodyPr wrap="none" anchor="ctr">
            <a:spAutoFit/>
          </a:bodyPr>
          <a:p>
            <a:r>
              <a:rPr lang="en-US" altLang="zh-CN" sz="3600">
                <a:latin typeface="Times New Roman" panose="02020603050405020304" pitchFamily="18" charset="0"/>
                <a:ea typeface="宋体" panose="02010600030101010101" pitchFamily="2" charset="-122"/>
              </a:rPr>
              <a:t>1.</a:t>
            </a:r>
            <a:r>
              <a:rPr lang="zh-CN" altLang="en-US" sz="3600" dirty="0">
                <a:latin typeface="宋体" panose="02010600030101010101" pitchFamily="2" charset="-122"/>
                <a:ea typeface="宋体" panose="02010600030101010101" pitchFamily="2" charset="-122"/>
              </a:rPr>
              <a:t>万有引力和重力</a:t>
            </a:r>
            <a:r>
              <a:rPr lang="zh-CN" altLang="en-US" sz="3600" dirty="0">
                <a:latin typeface="Arial" panose="020B0604020202020204" pitchFamily="34" charset="0"/>
                <a:ea typeface="宋体" panose="02010600030101010101" pitchFamily="2" charset="-122"/>
              </a:rPr>
              <a:t> </a:t>
            </a:r>
            <a:endParaRPr lang="zh-CN" altLang="en-US" sz="3600" dirty="0">
              <a:latin typeface="Arial" panose="020B0604020202020204" pitchFamily="34" charset="0"/>
              <a:ea typeface="宋体" panose="02010600030101010101" pitchFamily="2" charset="-122"/>
            </a:endParaRPr>
          </a:p>
        </p:txBody>
      </p:sp>
      <p:sp>
        <p:nvSpPr>
          <p:cNvPr id="20482" name="矩形 52226"/>
          <p:cNvSpPr/>
          <p:nvPr/>
        </p:nvSpPr>
        <p:spPr>
          <a:xfrm>
            <a:off x="2141538" y="3024188"/>
            <a:ext cx="2249487" cy="641350"/>
          </a:xfrm>
          <a:prstGeom prst="rect">
            <a:avLst/>
          </a:prstGeom>
          <a:noFill/>
          <a:ln w="9525">
            <a:noFill/>
          </a:ln>
        </p:spPr>
        <p:txBody>
          <a:bodyPr anchor="ctr">
            <a:spAutoFit/>
          </a:bodyPr>
          <a:p>
            <a:r>
              <a:rPr lang="en-US" altLang="zh-CN" sz="3600">
                <a:latin typeface="Times New Roman" panose="02020603050405020304" pitchFamily="18" charset="0"/>
                <a:ea typeface="宋体" panose="02010600030101010101" pitchFamily="2" charset="-122"/>
              </a:rPr>
              <a:t>2.</a:t>
            </a:r>
            <a:r>
              <a:rPr lang="zh-CN" altLang="en-US" sz="3600" dirty="0">
                <a:latin typeface="宋体" panose="02010600030101010101" pitchFamily="2" charset="-122"/>
                <a:ea typeface="宋体" panose="02010600030101010101" pitchFamily="2" charset="-122"/>
              </a:rPr>
              <a:t>弹力</a:t>
            </a:r>
            <a:endParaRPr lang="zh-CN" altLang="en-US" sz="3600" dirty="0">
              <a:latin typeface="宋体" panose="02010600030101010101" pitchFamily="2" charset="-122"/>
              <a:ea typeface="Times New Roman" panose="02020603050405020304" pitchFamily="18" charset="0"/>
            </a:endParaRPr>
          </a:p>
        </p:txBody>
      </p:sp>
      <p:sp>
        <p:nvSpPr>
          <p:cNvPr id="20483" name="矩形 52227"/>
          <p:cNvSpPr/>
          <p:nvPr/>
        </p:nvSpPr>
        <p:spPr>
          <a:xfrm>
            <a:off x="2141538" y="4419600"/>
            <a:ext cx="2609850" cy="641350"/>
          </a:xfrm>
          <a:prstGeom prst="rect">
            <a:avLst/>
          </a:prstGeom>
          <a:noFill/>
          <a:ln w="9525">
            <a:noFill/>
          </a:ln>
        </p:spPr>
        <p:txBody>
          <a:bodyPr anchor="ctr">
            <a:spAutoFit/>
          </a:bodyPr>
          <a:p>
            <a:r>
              <a:rPr lang="en-US" altLang="zh-CN" sz="3600">
                <a:latin typeface="Times New Roman" panose="02020603050405020304" pitchFamily="18" charset="0"/>
                <a:ea typeface="宋体" panose="02010600030101010101" pitchFamily="2" charset="-122"/>
              </a:rPr>
              <a:t>3.</a:t>
            </a:r>
            <a:r>
              <a:rPr lang="zh-CN" altLang="en-US" sz="3600" dirty="0">
                <a:latin typeface="宋体" panose="02010600030101010101" pitchFamily="2" charset="-122"/>
                <a:ea typeface="宋体" panose="02010600030101010101" pitchFamily="2" charset="-122"/>
              </a:rPr>
              <a:t>摩擦力</a:t>
            </a:r>
            <a:endParaRPr lang="zh-CN" altLang="en-US" sz="3600" dirty="0">
              <a:latin typeface="宋体" panose="02010600030101010101" pitchFamily="2" charset="-122"/>
              <a:ea typeface="Times New Roman" panose="02020603050405020304" pitchFamily="18" charset="0"/>
            </a:endParaRPr>
          </a:p>
        </p:txBody>
      </p:sp>
      <p:sp>
        <p:nvSpPr>
          <p:cNvPr id="20484" name="文本框 341002"/>
          <p:cNvSpPr txBox="1"/>
          <p:nvPr/>
        </p:nvSpPr>
        <p:spPr>
          <a:xfrm>
            <a:off x="387350" y="503238"/>
            <a:ext cx="6300788" cy="641350"/>
          </a:xfrm>
          <a:prstGeom prst="rect">
            <a:avLst/>
          </a:prstGeom>
          <a:noFill/>
          <a:ln w="9525">
            <a:noFill/>
          </a:ln>
        </p:spPr>
        <p:txBody>
          <a:bodyPr anchor="t">
            <a:spAutoFit/>
          </a:bodyPr>
          <a:p>
            <a:pPr>
              <a:spcBef>
                <a:spcPct val="50000"/>
              </a:spcBef>
            </a:pPr>
            <a:r>
              <a:rPr lang="zh-CN" altLang="en-US" sz="3600" dirty="0">
                <a:solidFill>
                  <a:srgbClr val="0000FF"/>
                </a:solidFill>
                <a:latin typeface="Arial" panose="020B0604020202020204" pitchFamily="34" charset="0"/>
                <a:ea typeface="宋体" panose="02010600030101010101" pitchFamily="2" charset="-122"/>
              </a:rPr>
              <a:t>§</a:t>
            </a:r>
            <a:r>
              <a:rPr lang="en-US" altLang="zh-CN" sz="3600">
                <a:solidFill>
                  <a:srgbClr val="0000FF"/>
                </a:solidFill>
                <a:latin typeface="Arial" panose="020B0604020202020204" pitchFamily="34" charset="0"/>
                <a:ea typeface="宋体" panose="02010600030101010101" pitchFamily="2" charset="-122"/>
              </a:rPr>
              <a:t>2.2 </a:t>
            </a:r>
            <a:r>
              <a:rPr lang="zh-CN" altLang="en-US" sz="3600" dirty="0">
                <a:solidFill>
                  <a:srgbClr val="0000FF"/>
                </a:solidFill>
                <a:latin typeface="Arial" panose="020B0604020202020204" pitchFamily="34" charset="0"/>
                <a:ea typeface="宋体" panose="02010600030101010101" pitchFamily="2" charset="-122"/>
              </a:rPr>
              <a:t>力学中几种常见力</a:t>
            </a:r>
            <a:endParaRPr lang="zh-CN" altLang="en-US" sz="3600">
              <a:solidFill>
                <a:srgbClr val="0000FF"/>
              </a:solidFill>
              <a:latin typeface="Arial" panose="020B0604020202020204" pitchFamily="34" charset="0"/>
              <a:ea typeface="宋体" panose="02010600030101010101" pitchFamily="2"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标题 1"/>
          <p:cNvSpPr>
            <a:spLocks noGrp="1"/>
          </p:cNvSpPr>
          <p:nvPr>
            <p:ph type="title"/>
          </p:nvPr>
        </p:nvSpPr>
        <p:spPr/>
        <p:txBody>
          <a:bodyPr anchor="ctr"/>
          <a:p>
            <a:endParaRPr lang="zh-CN" altLang="en-US"/>
          </a:p>
        </p:txBody>
      </p:sp>
      <p:pic>
        <p:nvPicPr>
          <p:cNvPr id="4" name="内容占位符 3"/>
          <p:cNvPicPr>
            <a:picLocks noChangeAspect="1"/>
          </p:cNvPicPr>
          <p:nvPr>
            <p:ph idx="1"/>
          </p:nvPr>
        </p:nvPicPr>
        <p:blipFill>
          <a:blip r:embed="rId1"/>
          <a:stretch>
            <a:fillRect/>
          </a:stretch>
        </p:blipFill>
        <p:spPr>
          <a:xfrm>
            <a:off x="-49533" y="-78108"/>
            <a:ext cx="9215122" cy="7013577"/>
          </a:xfrm>
          <a:effectLst>
            <a:softEdge rad="165100"/>
          </a:effectLst>
        </p:spPr>
      </p:pic>
      <p:sp>
        <p:nvSpPr>
          <p:cNvPr id="18435" name="文本框 4"/>
          <p:cNvSpPr txBox="1"/>
          <p:nvPr/>
        </p:nvSpPr>
        <p:spPr>
          <a:xfrm>
            <a:off x="313690" y="91123"/>
            <a:ext cx="8664575" cy="1753235"/>
          </a:xfrm>
          <a:prstGeom prst="rect">
            <a:avLst/>
          </a:prstGeom>
          <a:noFill/>
          <a:ln w="9525">
            <a:noFill/>
          </a:ln>
        </p:spPr>
        <p:txBody>
          <a:bodyPr wrap="square" anchor="t">
            <a:spAutoFit/>
          </a:bodyPr>
          <a:p>
            <a:r>
              <a:rPr lang="en-US" altLang="zh-CN" sz="2800" b="1">
                <a:solidFill>
                  <a:srgbClr val="FF0000"/>
                </a:solidFill>
                <a:latin typeface="Algerian" panose="04020705040A02060702" charset="0"/>
                <a:ea typeface="宋体" panose="02010600030101010101" pitchFamily="2" charset="-122"/>
                <a:sym typeface="宋体" panose="02010600030101010101" pitchFamily="2" charset="-122"/>
              </a:rPr>
              <a:t>    </a:t>
            </a:r>
            <a:r>
              <a:rPr lang="en-US" altLang="zh-CN" sz="3600" b="1">
                <a:solidFill>
                  <a:srgbClr val="FF0000"/>
                </a:solidFill>
                <a:latin typeface="Brush Script MT" panose="03060802040406070304" charset="0"/>
                <a:ea typeface="宋体" panose="02010600030101010101" pitchFamily="2" charset="-122"/>
                <a:sym typeface="宋体" panose="02010600030101010101" pitchFamily="2" charset="-122"/>
              </a:rPr>
              <a:t> </a:t>
            </a:r>
            <a:r>
              <a:rPr lang="en-US" altLang="zh-CN" sz="3600" b="1">
                <a:solidFill>
                  <a:srgbClr val="FF0000"/>
                </a:solidFill>
                <a:latin typeface="AR BERKLEY" panose="02000000000000000000" charset="0"/>
                <a:ea typeface="宋体" panose="02010600030101010101" pitchFamily="2" charset="-122"/>
                <a:sym typeface="宋体" panose="02010600030101010101" pitchFamily="2" charset="-122"/>
              </a:rPr>
              <a:t> </a:t>
            </a:r>
            <a:r>
              <a:rPr lang="zh-CN" altLang="en-US" sz="5400" b="1">
                <a:solidFill>
                  <a:srgbClr val="FF0000"/>
                </a:solidFill>
                <a:latin typeface="Freestyle Script" panose="030804020302050B0404" charset="0"/>
                <a:ea typeface="宋体" panose="02010600030101010101" pitchFamily="2" charset="-122"/>
                <a:sym typeface="宋体" panose="02010600030101010101" pitchFamily="2" charset="-122"/>
              </a:rPr>
              <a:t>Gravitation cannot be held </a:t>
            </a:r>
            <a:r>
              <a:rPr lang="en-US" altLang="zh-CN" sz="5400" b="1">
                <a:solidFill>
                  <a:srgbClr val="FF0000"/>
                </a:solidFill>
                <a:latin typeface="Freestyle Script" panose="030804020302050B0404" charset="0"/>
                <a:ea typeface="宋体" panose="02010600030101010101" pitchFamily="2" charset="-122"/>
                <a:sym typeface="宋体" panose="02010600030101010101" pitchFamily="2" charset="-122"/>
              </a:rPr>
              <a:t>r</a:t>
            </a:r>
            <a:r>
              <a:rPr lang="zh-CN" altLang="en-US" sz="5400" b="1">
                <a:solidFill>
                  <a:srgbClr val="FF0000"/>
                </a:solidFill>
                <a:latin typeface="Freestyle Script" panose="030804020302050B0404" charset="0"/>
                <a:ea typeface="宋体" panose="02010600030101010101" pitchFamily="2" charset="-122"/>
                <a:sym typeface="宋体" panose="02010600030101010101" pitchFamily="2" charset="-122"/>
              </a:rPr>
              <a:t>esponsible for people falling in love</a:t>
            </a:r>
            <a:r>
              <a:rPr lang="en-US" altLang="zh-CN" sz="5400" b="1">
                <a:solidFill>
                  <a:srgbClr val="FF0000"/>
                </a:solidFill>
                <a:latin typeface="Freestyle Script" panose="030804020302050B0404" charset="0"/>
                <a:ea typeface="宋体" panose="02010600030101010101" pitchFamily="2" charset="-122"/>
                <a:sym typeface="宋体" panose="02010600030101010101" pitchFamily="2" charset="-122"/>
              </a:rPr>
              <a:t>! —— Albert Einstein</a:t>
            </a:r>
            <a:endParaRPr lang="en-US" altLang="zh-CN" sz="5400" b="1">
              <a:solidFill>
                <a:srgbClr val="FF0000"/>
              </a:solidFill>
              <a:latin typeface="Freestyle Script" panose="030804020302050B0404" charset="0"/>
              <a:ea typeface="宋体" panose="02010600030101010101" pitchFamily="2" charset="-122"/>
              <a:sym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0994" name="矩形 340993"/>
          <p:cNvSpPr/>
          <p:nvPr/>
        </p:nvSpPr>
        <p:spPr>
          <a:xfrm>
            <a:off x="252413" y="144463"/>
            <a:ext cx="6551612" cy="519112"/>
          </a:xfrm>
          <a:prstGeom prst="rect">
            <a:avLst/>
          </a:prstGeom>
          <a:noFill/>
          <a:ln w="9525">
            <a:noFill/>
          </a:ln>
        </p:spPr>
        <p:txBody>
          <a:bodyPr anchor="t">
            <a:spAutoFit/>
          </a:bodyPr>
          <a:p>
            <a:r>
              <a:rPr lang="en-US" altLang="zh-CN">
                <a:solidFill>
                  <a:srgbClr val="0000FF"/>
                </a:solidFill>
                <a:latin typeface="Times New Roman" panose="02020603050405020304" pitchFamily="18" charset="0"/>
                <a:ea typeface="宋体" panose="02010600030101010101" pitchFamily="2" charset="-122"/>
              </a:rPr>
              <a:t>1. </a:t>
            </a:r>
            <a:r>
              <a:rPr lang="zh-CN" altLang="en-US" dirty="0">
                <a:solidFill>
                  <a:srgbClr val="0000FF"/>
                </a:solidFill>
                <a:latin typeface="Times New Roman" panose="02020603050405020304" pitchFamily="18" charset="0"/>
                <a:ea typeface="宋体" panose="02010600030101010101" pitchFamily="2" charset="-122"/>
              </a:rPr>
              <a:t>万有引力</a:t>
            </a:r>
            <a:endParaRPr lang="zh-CN" altLang="en-US">
              <a:solidFill>
                <a:srgbClr val="0000FF"/>
              </a:solidFill>
              <a:latin typeface="Times New Roman" panose="02020603050405020304" pitchFamily="18" charset="0"/>
              <a:ea typeface="宋体" panose="02010600030101010101" pitchFamily="2" charset="-122"/>
            </a:endParaRPr>
          </a:p>
        </p:txBody>
      </p:sp>
      <p:sp>
        <p:nvSpPr>
          <p:cNvPr id="340995" name="文本框 340994"/>
          <p:cNvSpPr txBox="1"/>
          <p:nvPr/>
        </p:nvSpPr>
        <p:spPr>
          <a:xfrm>
            <a:off x="1422400" y="708025"/>
            <a:ext cx="7199630" cy="521970"/>
          </a:xfrm>
          <a:prstGeom prst="rect">
            <a:avLst/>
          </a:prstGeom>
          <a:noFill/>
          <a:ln w="9525">
            <a:noFill/>
          </a:ln>
        </p:spPr>
        <p:txBody>
          <a:bodyPr wrap="square" anchor="t">
            <a:spAutoFit/>
          </a:bodyPr>
          <a:p>
            <a:pPr>
              <a:spcBef>
                <a:spcPct val="50000"/>
              </a:spcBef>
            </a:pPr>
            <a:r>
              <a:rPr lang="zh-CN" altLang="en-US" dirty="0">
                <a:latin typeface="Times New Roman" panose="02020603050405020304" pitchFamily="18" charset="0"/>
                <a:ea typeface="宋体" panose="02010600030101010101" pitchFamily="2" charset="-122"/>
              </a:rPr>
              <a:t>存在于</a:t>
            </a:r>
            <a:r>
              <a:rPr lang="zh-CN" altLang="en-US" dirty="0">
                <a:solidFill>
                  <a:srgbClr val="0000FF"/>
                </a:solidFill>
                <a:latin typeface="Times New Roman" panose="02020603050405020304" pitchFamily="18" charset="0"/>
                <a:ea typeface="宋体" panose="02010600030101010101" pitchFamily="2" charset="-122"/>
              </a:rPr>
              <a:t>任何</a:t>
            </a:r>
            <a:r>
              <a:rPr lang="zh-CN" altLang="en-US" dirty="0">
                <a:latin typeface="Times New Roman" panose="02020603050405020304" pitchFamily="18" charset="0"/>
                <a:ea typeface="宋体" panose="02010600030101010101" pitchFamily="2" charset="-122"/>
              </a:rPr>
              <a:t>两个物体间的相互吸引力。</a:t>
            </a:r>
            <a:endParaRPr lang="zh-CN" altLang="en-US">
              <a:latin typeface="Times New Roman" panose="02020603050405020304" pitchFamily="18" charset="0"/>
              <a:ea typeface="宋体" panose="02010600030101010101" pitchFamily="2" charset="-122"/>
            </a:endParaRPr>
          </a:p>
        </p:txBody>
      </p:sp>
      <p:sp>
        <p:nvSpPr>
          <p:cNvPr id="340996" name="矩形 340995"/>
          <p:cNvSpPr/>
          <p:nvPr/>
        </p:nvSpPr>
        <p:spPr>
          <a:xfrm>
            <a:off x="263843" y="1550353"/>
            <a:ext cx="4103687" cy="521970"/>
          </a:xfrm>
          <a:prstGeom prst="rect">
            <a:avLst/>
          </a:prstGeom>
          <a:noFill/>
          <a:ln w="9525">
            <a:noFill/>
          </a:ln>
        </p:spPr>
        <p:txBody>
          <a:bodyPr anchor="t">
            <a:spAutoFit/>
          </a:bodyPr>
          <a:p>
            <a:r>
              <a:rPr lang="zh-CN" altLang="en-US" dirty="0">
                <a:latin typeface="Times New Roman" panose="02020603050405020304" pitchFamily="18" charset="0"/>
                <a:ea typeface="宋体" panose="02010600030101010101" pitchFamily="2" charset="-122"/>
              </a:rPr>
              <a:t>万有引力定律：</a:t>
            </a:r>
            <a:endParaRPr lang="zh-CN" altLang="en-US" dirty="0">
              <a:latin typeface="Times New Roman" panose="02020603050405020304" pitchFamily="18" charset="0"/>
              <a:ea typeface="宋体" panose="02010600030101010101" pitchFamily="2" charset="-122"/>
            </a:endParaRPr>
          </a:p>
        </p:txBody>
      </p:sp>
      <p:graphicFrame>
        <p:nvGraphicFramePr>
          <p:cNvPr id="340999" name="对象 340998"/>
          <p:cNvGraphicFramePr/>
          <p:nvPr/>
        </p:nvGraphicFramePr>
        <p:xfrm>
          <a:off x="3540760" y="1360488"/>
          <a:ext cx="2160588" cy="990600"/>
        </p:xfrm>
        <a:graphic>
          <a:graphicData uri="http://schemas.openxmlformats.org/presentationml/2006/ole">
            <mc:AlternateContent xmlns:mc="http://schemas.openxmlformats.org/markup-compatibility/2006">
              <mc:Choice xmlns:v="urn:schemas-microsoft-com:vml" Requires="v">
                <p:oleObj spid="_x0000_s3089" name="" r:id="rId1" imgW="788035" imgH="393700" progId="Equation.3">
                  <p:embed/>
                </p:oleObj>
              </mc:Choice>
              <mc:Fallback>
                <p:oleObj name="" r:id="rId1" imgW="788035" imgH="393700" progId="Equation.3">
                  <p:embed/>
                  <p:pic>
                    <p:nvPicPr>
                      <p:cNvPr id="0" name="图片 3088"/>
                      <p:cNvPicPr/>
                      <p:nvPr/>
                    </p:nvPicPr>
                    <p:blipFill>
                      <a:blip r:embed="rId2"/>
                      <a:stretch>
                        <a:fillRect/>
                      </a:stretch>
                    </p:blipFill>
                    <p:spPr>
                      <a:xfrm>
                        <a:off x="3540760" y="1360488"/>
                        <a:ext cx="2160588" cy="990600"/>
                      </a:xfrm>
                      <a:prstGeom prst="rect">
                        <a:avLst/>
                      </a:prstGeom>
                      <a:noFill/>
                      <a:ln w="38100">
                        <a:noFill/>
                        <a:miter/>
                      </a:ln>
                    </p:spPr>
                  </p:pic>
                </p:oleObj>
              </mc:Fallback>
            </mc:AlternateContent>
          </a:graphicData>
        </a:graphic>
      </p:graphicFrame>
      <p:graphicFrame>
        <p:nvGraphicFramePr>
          <p:cNvPr id="341000" name="对象 340999"/>
          <p:cNvGraphicFramePr/>
          <p:nvPr/>
        </p:nvGraphicFramePr>
        <p:xfrm>
          <a:off x="1422400" y="2441575"/>
          <a:ext cx="4230688" cy="450850"/>
        </p:xfrm>
        <a:graphic>
          <a:graphicData uri="http://schemas.openxmlformats.org/presentationml/2006/ole">
            <mc:AlternateContent xmlns:mc="http://schemas.openxmlformats.org/markup-compatibility/2006">
              <mc:Choice xmlns:v="urn:schemas-microsoft-com:vml" Requires="v">
                <p:oleObj spid="_x0000_s3092" name="" r:id="rId3" imgW="1917700" imgH="228600" progId="Equation.3">
                  <p:embed/>
                </p:oleObj>
              </mc:Choice>
              <mc:Fallback>
                <p:oleObj name="" r:id="rId3" imgW="1917700" imgH="228600" progId="Equation.3">
                  <p:embed/>
                  <p:pic>
                    <p:nvPicPr>
                      <p:cNvPr id="0" name="图片 3091"/>
                      <p:cNvPicPr/>
                      <p:nvPr/>
                    </p:nvPicPr>
                    <p:blipFill>
                      <a:blip r:embed="rId4"/>
                      <a:stretch>
                        <a:fillRect/>
                      </a:stretch>
                    </p:blipFill>
                    <p:spPr>
                      <a:xfrm>
                        <a:off x="1422400" y="2441575"/>
                        <a:ext cx="4230688" cy="450850"/>
                      </a:xfrm>
                      <a:prstGeom prst="rect">
                        <a:avLst/>
                      </a:prstGeom>
                      <a:noFill/>
                      <a:ln w="38100">
                        <a:noFill/>
                        <a:miter/>
                      </a:ln>
                    </p:spPr>
                  </p:pic>
                </p:oleObj>
              </mc:Fallback>
            </mc:AlternateContent>
          </a:graphicData>
        </a:graphic>
      </p:graphicFrame>
      <p:sp>
        <p:nvSpPr>
          <p:cNvPr id="9224" name="文本框 341000"/>
          <p:cNvSpPr txBox="1"/>
          <p:nvPr/>
        </p:nvSpPr>
        <p:spPr>
          <a:xfrm>
            <a:off x="174943" y="3079115"/>
            <a:ext cx="4257675" cy="521970"/>
          </a:xfrm>
          <a:prstGeom prst="rect">
            <a:avLst/>
          </a:prstGeom>
          <a:noFill/>
          <a:ln w="9525">
            <a:noFill/>
          </a:ln>
        </p:spPr>
        <p:txBody>
          <a:bodyPr anchor="t">
            <a:spAutoFit/>
          </a:bodyPr>
          <a:p>
            <a:pPr>
              <a:spcBef>
                <a:spcPct val="50000"/>
              </a:spcBef>
            </a:pPr>
            <a:r>
              <a:rPr lang="zh-CN" altLang="en-US" dirty="0">
                <a:latin typeface="Times New Roman" panose="02020603050405020304" pitchFamily="18" charset="0"/>
                <a:ea typeface="宋体" panose="02010600030101010101" pitchFamily="2" charset="-122"/>
              </a:rPr>
              <a:t>忽略地球自转的影响：</a:t>
            </a:r>
            <a:endParaRPr lang="zh-CN" altLang="en-US">
              <a:latin typeface="Times New Roman" panose="02020603050405020304" pitchFamily="18" charset="0"/>
              <a:ea typeface="宋体" panose="02010600030101010101" pitchFamily="2" charset="-122"/>
            </a:endParaRPr>
          </a:p>
        </p:txBody>
      </p:sp>
      <p:graphicFrame>
        <p:nvGraphicFramePr>
          <p:cNvPr id="341002" name="对象 341001"/>
          <p:cNvGraphicFramePr/>
          <p:nvPr/>
        </p:nvGraphicFramePr>
        <p:xfrm>
          <a:off x="1400810" y="3668395"/>
          <a:ext cx="2274570" cy="1070610"/>
        </p:xfrm>
        <a:graphic>
          <a:graphicData uri="http://schemas.openxmlformats.org/presentationml/2006/ole">
            <mc:AlternateContent xmlns:mc="http://schemas.openxmlformats.org/markup-compatibility/2006">
              <mc:Choice xmlns:v="urn:schemas-microsoft-com:vml" Requires="v">
                <p:oleObj spid="_x0000_s3091" name="" r:id="rId5" imgW="800735" imgH="393700" progId="Equation.3">
                  <p:embed/>
                </p:oleObj>
              </mc:Choice>
              <mc:Fallback>
                <p:oleObj name="" r:id="rId5" imgW="800735" imgH="393700" progId="Equation.3">
                  <p:embed/>
                  <p:pic>
                    <p:nvPicPr>
                      <p:cNvPr id="0" name="图片 3090"/>
                      <p:cNvPicPr/>
                      <p:nvPr/>
                    </p:nvPicPr>
                    <p:blipFill>
                      <a:blip r:embed="rId6"/>
                      <a:stretch>
                        <a:fillRect/>
                      </a:stretch>
                    </p:blipFill>
                    <p:spPr>
                      <a:xfrm>
                        <a:off x="1400810" y="3668395"/>
                        <a:ext cx="2274570" cy="1070610"/>
                      </a:xfrm>
                      <a:prstGeom prst="rect">
                        <a:avLst/>
                      </a:prstGeom>
                      <a:noFill/>
                      <a:ln w="38100">
                        <a:noFill/>
                        <a:miter/>
                      </a:ln>
                    </p:spPr>
                  </p:pic>
                </p:oleObj>
              </mc:Fallback>
            </mc:AlternateContent>
          </a:graphicData>
        </a:graphic>
      </p:graphicFrame>
      <p:sp>
        <p:nvSpPr>
          <p:cNvPr id="21512" name="灯片编号占位符 1"/>
          <p:cNvSpPr/>
          <p:nvPr>
            <p:ph type="sldNum" sz="quarter" idx="12"/>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grpSp>
        <p:nvGrpSpPr>
          <p:cNvPr id="9229" name="组合 9228"/>
          <p:cNvGrpSpPr/>
          <p:nvPr/>
        </p:nvGrpSpPr>
        <p:grpSpPr>
          <a:xfrm>
            <a:off x="174943" y="4158298"/>
            <a:ext cx="4033837" cy="2447925"/>
            <a:chOff x="1292" y="1797"/>
            <a:chExt cx="2541" cy="1542"/>
          </a:xfrm>
        </p:grpSpPr>
        <p:grpSp>
          <p:nvGrpSpPr>
            <p:cNvPr id="21514" name="组合 9229"/>
            <p:cNvGrpSpPr/>
            <p:nvPr/>
          </p:nvGrpSpPr>
          <p:grpSpPr>
            <a:xfrm>
              <a:off x="1292" y="1979"/>
              <a:ext cx="816" cy="1180"/>
              <a:chOff x="340" y="2976"/>
              <a:chExt cx="816" cy="1180"/>
            </a:xfrm>
          </p:grpSpPr>
          <p:sp>
            <p:nvSpPr>
              <p:cNvPr id="21515" name="矩形 9230"/>
              <p:cNvSpPr/>
              <p:nvPr/>
            </p:nvSpPr>
            <p:spPr>
              <a:xfrm>
                <a:off x="340" y="2976"/>
                <a:ext cx="816" cy="1180"/>
              </a:xfrm>
              <a:prstGeom prst="rect">
                <a:avLst/>
              </a:prstGeom>
              <a:solidFill>
                <a:srgbClr val="CCFFFF"/>
              </a:solidFill>
              <a:ln w="9525">
                <a:noFill/>
              </a:ln>
            </p:spPr>
            <p:txBody>
              <a:bodyPr anchor="t"/>
              <a:p>
                <a:endParaRPr lang="zh-CN" altLang="en-US" dirty="0">
                  <a:latin typeface="Arial" panose="020B0604020202020204" pitchFamily="34" charset="0"/>
                  <a:ea typeface="宋体" panose="02010600030101010101" pitchFamily="2" charset="-122"/>
                </a:endParaRPr>
              </a:p>
            </p:txBody>
          </p:sp>
          <p:grpSp>
            <p:nvGrpSpPr>
              <p:cNvPr id="21516" name="组合 9231"/>
              <p:cNvGrpSpPr/>
              <p:nvPr/>
            </p:nvGrpSpPr>
            <p:grpSpPr>
              <a:xfrm>
                <a:off x="476" y="3022"/>
                <a:ext cx="453" cy="1043"/>
                <a:chOff x="4694" y="346"/>
                <a:chExt cx="608" cy="1307"/>
              </a:xfrm>
            </p:grpSpPr>
            <p:sp>
              <p:nvSpPr>
                <p:cNvPr id="21517" name="矩形 9232"/>
                <p:cNvSpPr>
                  <a:spLocks noChangeAspect="1" noTextEdit="1"/>
                </p:cNvSpPr>
                <p:nvPr/>
              </p:nvSpPr>
              <p:spPr>
                <a:xfrm>
                  <a:off x="4694" y="346"/>
                  <a:ext cx="608" cy="1307"/>
                </a:xfrm>
                <a:prstGeom prst="rect">
                  <a:avLst/>
                </a:prstGeom>
                <a:no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21518" name="任意多边形 9233"/>
                <p:cNvSpPr/>
                <p:nvPr/>
              </p:nvSpPr>
              <p:spPr>
                <a:xfrm flipH="1">
                  <a:off x="4888" y="527"/>
                  <a:ext cx="238" cy="263"/>
                </a:xfrm>
                <a:custGeom>
                  <a:avLst/>
                  <a:gdLst/>
                  <a:ahLst/>
                  <a:cxnLst/>
                  <a:pathLst>
                    <a:path w="475" h="526">
                      <a:moveTo>
                        <a:pt x="247" y="121"/>
                      </a:moveTo>
                      <a:lnTo>
                        <a:pt x="205" y="67"/>
                      </a:lnTo>
                      <a:lnTo>
                        <a:pt x="147" y="27"/>
                      </a:lnTo>
                      <a:lnTo>
                        <a:pt x="95" y="0"/>
                      </a:lnTo>
                      <a:lnTo>
                        <a:pt x="54" y="7"/>
                      </a:lnTo>
                      <a:lnTo>
                        <a:pt x="24" y="37"/>
                      </a:lnTo>
                      <a:lnTo>
                        <a:pt x="0" y="128"/>
                      </a:lnTo>
                      <a:lnTo>
                        <a:pt x="9" y="233"/>
                      </a:lnTo>
                      <a:lnTo>
                        <a:pt x="34" y="334"/>
                      </a:lnTo>
                      <a:lnTo>
                        <a:pt x="61" y="412"/>
                      </a:lnTo>
                      <a:lnTo>
                        <a:pt x="113" y="493"/>
                      </a:lnTo>
                      <a:lnTo>
                        <a:pt x="158" y="526"/>
                      </a:lnTo>
                      <a:lnTo>
                        <a:pt x="219" y="526"/>
                      </a:lnTo>
                      <a:lnTo>
                        <a:pt x="281" y="503"/>
                      </a:lnTo>
                      <a:lnTo>
                        <a:pt x="313" y="445"/>
                      </a:lnTo>
                      <a:lnTo>
                        <a:pt x="329" y="371"/>
                      </a:lnTo>
                      <a:lnTo>
                        <a:pt x="323" y="280"/>
                      </a:lnTo>
                      <a:lnTo>
                        <a:pt x="467" y="290"/>
                      </a:lnTo>
                      <a:lnTo>
                        <a:pt x="475" y="250"/>
                      </a:lnTo>
                      <a:lnTo>
                        <a:pt x="309" y="233"/>
                      </a:lnTo>
                      <a:lnTo>
                        <a:pt x="268" y="139"/>
                      </a:lnTo>
                      <a:lnTo>
                        <a:pt x="247" y="121"/>
                      </a:lnTo>
                      <a:close/>
                    </a:path>
                  </a:pathLst>
                </a:custGeom>
                <a:solidFill>
                  <a:srgbClr val="FF0000"/>
                </a:solidFill>
                <a:ln w="9525" cap="flat" cmpd="sng">
                  <a:solidFill>
                    <a:srgbClr val="003300"/>
                  </a:solidFill>
                  <a:prstDash val="solid"/>
                  <a:round/>
                  <a:headEnd type="none" w="med" len="med"/>
                  <a:tailEnd type="none" w="med" len="med"/>
                </a:ln>
              </p:spPr>
              <p:txBody>
                <a:bodyPr/>
                <a:p>
                  <a:endParaRPr lang="zh-CN" altLang="en-US"/>
                </a:p>
              </p:txBody>
            </p:sp>
            <p:sp>
              <p:nvSpPr>
                <p:cNvPr id="21519" name="任意多边形 9234"/>
                <p:cNvSpPr/>
                <p:nvPr/>
              </p:nvSpPr>
              <p:spPr>
                <a:xfrm>
                  <a:off x="4695" y="447"/>
                  <a:ext cx="273" cy="422"/>
                </a:xfrm>
                <a:custGeom>
                  <a:avLst/>
                  <a:gdLst/>
                  <a:ahLst/>
                  <a:cxnLst/>
                  <a:pathLst>
                    <a:path w="547" h="844">
                      <a:moveTo>
                        <a:pt x="319" y="19"/>
                      </a:moveTo>
                      <a:lnTo>
                        <a:pt x="388" y="0"/>
                      </a:lnTo>
                      <a:lnTo>
                        <a:pt x="443" y="3"/>
                      </a:lnTo>
                      <a:lnTo>
                        <a:pt x="484" y="33"/>
                      </a:lnTo>
                      <a:lnTo>
                        <a:pt x="512" y="81"/>
                      </a:lnTo>
                      <a:lnTo>
                        <a:pt x="502" y="130"/>
                      </a:lnTo>
                      <a:lnTo>
                        <a:pt x="464" y="130"/>
                      </a:lnTo>
                      <a:lnTo>
                        <a:pt x="474" y="90"/>
                      </a:lnTo>
                      <a:lnTo>
                        <a:pt x="443" y="54"/>
                      </a:lnTo>
                      <a:lnTo>
                        <a:pt x="413" y="40"/>
                      </a:lnTo>
                      <a:lnTo>
                        <a:pt x="361" y="54"/>
                      </a:lnTo>
                      <a:lnTo>
                        <a:pt x="382" y="94"/>
                      </a:lnTo>
                      <a:lnTo>
                        <a:pt x="388" y="130"/>
                      </a:lnTo>
                      <a:lnTo>
                        <a:pt x="382" y="162"/>
                      </a:lnTo>
                      <a:lnTo>
                        <a:pt x="330" y="175"/>
                      </a:lnTo>
                      <a:lnTo>
                        <a:pt x="274" y="165"/>
                      </a:lnTo>
                      <a:lnTo>
                        <a:pt x="264" y="141"/>
                      </a:lnTo>
                      <a:lnTo>
                        <a:pt x="206" y="205"/>
                      </a:lnTo>
                      <a:lnTo>
                        <a:pt x="172" y="276"/>
                      </a:lnTo>
                      <a:lnTo>
                        <a:pt x="124" y="367"/>
                      </a:lnTo>
                      <a:lnTo>
                        <a:pt x="93" y="448"/>
                      </a:lnTo>
                      <a:lnTo>
                        <a:pt x="79" y="526"/>
                      </a:lnTo>
                      <a:lnTo>
                        <a:pt x="89" y="567"/>
                      </a:lnTo>
                      <a:lnTo>
                        <a:pt x="145" y="617"/>
                      </a:lnTo>
                      <a:lnTo>
                        <a:pt x="258" y="661"/>
                      </a:lnTo>
                      <a:lnTo>
                        <a:pt x="319" y="681"/>
                      </a:lnTo>
                      <a:lnTo>
                        <a:pt x="382" y="691"/>
                      </a:lnTo>
                      <a:lnTo>
                        <a:pt x="474" y="729"/>
                      </a:lnTo>
                      <a:lnTo>
                        <a:pt x="543" y="752"/>
                      </a:lnTo>
                      <a:lnTo>
                        <a:pt x="547" y="799"/>
                      </a:lnTo>
                      <a:lnTo>
                        <a:pt x="512" y="833"/>
                      </a:lnTo>
                      <a:lnTo>
                        <a:pt x="471" y="844"/>
                      </a:lnTo>
                      <a:lnTo>
                        <a:pt x="409" y="813"/>
                      </a:lnTo>
                      <a:lnTo>
                        <a:pt x="264" y="739"/>
                      </a:lnTo>
                      <a:lnTo>
                        <a:pt x="145" y="688"/>
                      </a:lnTo>
                      <a:lnTo>
                        <a:pt x="61" y="631"/>
                      </a:lnTo>
                      <a:lnTo>
                        <a:pt x="6" y="580"/>
                      </a:lnTo>
                      <a:lnTo>
                        <a:pt x="0" y="519"/>
                      </a:lnTo>
                      <a:lnTo>
                        <a:pt x="30" y="438"/>
                      </a:lnTo>
                      <a:lnTo>
                        <a:pt x="93" y="316"/>
                      </a:lnTo>
                      <a:lnTo>
                        <a:pt x="151" y="216"/>
                      </a:lnTo>
                      <a:lnTo>
                        <a:pt x="224" y="111"/>
                      </a:lnTo>
                      <a:lnTo>
                        <a:pt x="279" y="49"/>
                      </a:lnTo>
                      <a:lnTo>
                        <a:pt x="347" y="19"/>
                      </a:lnTo>
                      <a:lnTo>
                        <a:pt x="319" y="19"/>
                      </a:lnTo>
                      <a:close/>
                    </a:path>
                  </a:pathLst>
                </a:custGeom>
                <a:solidFill>
                  <a:srgbClr val="000000"/>
                </a:solidFill>
                <a:ln w="9525">
                  <a:noFill/>
                </a:ln>
              </p:spPr>
              <p:txBody>
                <a:bodyPr/>
                <a:p>
                  <a:endParaRPr lang="zh-CN" altLang="en-US"/>
                </a:p>
              </p:txBody>
            </p:sp>
            <p:sp>
              <p:nvSpPr>
                <p:cNvPr id="21520" name="任意多边形 9235"/>
                <p:cNvSpPr/>
                <p:nvPr/>
              </p:nvSpPr>
              <p:spPr>
                <a:xfrm>
                  <a:off x="4953" y="797"/>
                  <a:ext cx="143" cy="396"/>
                </a:xfrm>
                <a:custGeom>
                  <a:avLst/>
                  <a:gdLst/>
                  <a:ahLst/>
                  <a:cxnLst/>
                  <a:pathLst>
                    <a:path w="285" h="793">
                      <a:moveTo>
                        <a:pt x="17" y="62"/>
                      </a:moveTo>
                      <a:lnTo>
                        <a:pt x="28" y="21"/>
                      </a:lnTo>
                      <a:lnTo>
                        <a:pt x="72" y="0"/>
                      </a:lnTo>
                      <a:lnTo>
                        <a:pt x="113" y="0"/>
                      </a:lnTo>
                      <a:lnTo>
                        <a:pt x="165" y="31"/>
                      </a:lnTo>
                      <a:lnTo>
                        <a:pt x="214" y="102"/>
                      </a:lnTo>
                      <a:lnTo>
                        <a:pt x="248" y="176"/>
                      </a:lnTo>
                      <a:lnTo>
                        <a:pt x="265" y="277"/>
                      </a:lnTo>
                      <a:lnTo>
                        <a:pt x="279" y="395"/>
                      </a:lnTo>
                      <a:lnTo>
                        <a:pt x="285" y="509"/>
                      </a:lnTo>
                      <a:lnTo>
                        <a:pt x="285" y="658"/>
                      </a:lnTo>
                      <a:lnTo>
                        <a:pt x="265" y="749"/>
                      </a:lnTo>
                      <a:lnTo>
                        <a:pt x="227" y="783"/>
                      </a:lnTo>
                      <a:lnTo>
                        <a:pt x="162" y="793"/>
                      </a:lnTo>
                      <a:lnTo>
                        <a:pt x="93" y="790"/>
                      </a:lnTo>
                      <a:lnTo>
                        <a:pt x="58" y="749"/>
                      </a:lnTo>
                      <a:lnTo>
                        <a:pt x="38" y="679"/>
                      </a:lnTo>
                      <a:lnTo>
                        <a:pt x="20" y="608"/>
                      </a:lnTo>
                      <a:lnTo>
                        <a:pt x="7" y="479"/>
                      </a:lnTo>
                      <a:lnTo>
                        <a:pt x="0" y="335"/>
                      </a:lnTo>
                      <a:lnTo>
                        <a:pt x="0" y="166"/>
                      </a:lnTo>
                      <a:lnTo>
                        <a:pt x="17" y="92"/>
                      </a:lnTo>
                      <a:lnTo>
                        <a:pt x="17" y="62"/>
                      </a:lnTo>
                      <a:close/>
                    </a:path>
                  </a:pathLst>
                </a:custGeom>
                <a:solidFill>
                  <a:schemeClr val="hlink"/>
                </a:solidFill>
                <a:ln w="9525" cap="flat" cmpd="sng">
                  <a:solidFill>
                    <a:srgbClr val="00CC99"/>
                  </a:solidFill>
                  <a:prstDash val="solid"/>
                  <a:round/>
                  <a:headEnd type="none" w="med" len="med"/>
                  <a:tailEnd type="none" w="med" len="med"/>
                </a:ln>
              </p:spPr>
              <p:txBody>
                <a:bodyPr/>
                <a:p>
                  <a:endParaRPr lang="zh-CN" altLang="en-US"/>
                </a:p>
              </p:txBody>
            </p:sp>
            <p:sp>
              <p:nvSpPr>
                <p:cNvPr id="21521" name="任意多边形 9236"/>
                <p:cNvSpPr/>
                <p:nvPr/>
              </p:nvSpPr>
              <p:spPr>
                <a:xfrm>
                  <a:off x="5019" y="808"/>
                  <a:ext cx="218" cy="304"/>
                </a:xfrm>
                <a:custGeom>
                  <a:avLst/>
                  <a:gdLst/>
                  <a:ahLst/>
                  <a:cxnLst/>
                  <a:pathLst>
                    <a:path w="436" h="609">
                      <a:moveTo>
                        <a:pt x="23" y="0"/>
                      </a:moveTo>
                      <a:lnTo>
                        <a:pt x="113" y="11"/>
                      </a:lnTo>
                      <a:lnTo>
                        <a:pt x="205" y="27"/>
                      </a:lnTo>
                      <a:lnTo>
                        <a:pt x="302" y="81"/>
                      </a:lnTo>
                      <a:lnTo>
                        <a:pt x="371" y="122"/>
                      </a:lnTo>
                      <a:lnTo>
                        <a:pt x="415" y="180"/>
                      </a:lnTo>
                      <a:lnTo>
                        <a:pt x="436" y="213"/>
                      </a:lnTo>
                      <a:lnTo>
                        <a:pt x="395" y="312"/>
                      </a:lnTo>
                      <a:lnTo>
                        <a:pt x="329" y="372"/>
                      </a:lnTo>
                      <a:lnTo>
                        <a:pt x="250" y="416"/>
                      </a:lnTo>
                      <a:lnTo>
                        <a:pt x="208" y="443"/>
                      </a:lnTo>
                      <a:lnTo>
                        <a:pt x="137" y="456"/>
                      </a:lnTo>
                      <a:lnTo>
                        <a:pt x="134" y="483"/>
                      </a:lnTo>
                      <a:lnTo>
                        <a:pt x="189" y="507"/>
                      </a:lnTo>
                      <a:lnTo>
                        <a:pt x="268" y="528"/>
                      </a:lnTo>
                      <a:lnTo>
                        <a:pt x="343" y="568"/>
                      </a:lnTo>
                      <a:lnTo>
                        <a:pt x="312" y="598"/>
                      </a:lnTo>
                      <a:lnTo>
                        <a:pt x="281" y="609"/>
                      </a:lnTo>
                      <a:lnTo>
                        <a:pt x="237" y="564"/>
                      </a:lnTo>
                      <a:lnTo>
                        <a:pt x="168" y="537"/>
                      </a:lnTo>
                      <a:lnTo>
                        <a:pt x="113" y="517"/>
                      </a:lnTo>
                      <a:lnTo>
                        <a:pt x="113" y="477"/>
                      </a:lnTo>
                      <a:lnTo>
                        <a:pt x="123" y="433"/>
                      </a:lnTo>
                      <a:lnTo>
                        <a:pt x="158" y="416"/>
                      </a:lnTo>
                      <a:lnTo>
                        <a:pt x="268" y="372"/>
                      </a:lnTo>
                      <a:lnTo>
                        <a:pt x="329" y="305"/>
                      </a:lnTo>
                      <a:lnTo>
                        <a:pt x="374" y="234"/>
                      </a:lnTo>
                      <a:lnTo>
                        <a:pt x="363" y="200"/>
                      </a:lnTo>
                      <a:lnTo>
                        <a:pt x="329" y="159"/>
                      </a:lnTo>
                      <a:lnTo>
                        <a:pt x="247" y="102"/>
                      </a:lnTo>
                      <a:lnTo>
                        <a:pt x="147" y="81"/>
                      </a:lnTo>
                      <a:lnTo>
                        <a:pt x="82" y="78"/>
                      </a:lnTo>
                      <a:lnTo>
                        <a:pt x="23" y="78"/>
                      </a:lnTo>
                      <a:lnTo>
                        <a:pt x="0" y="41"/>
                      </a:lnTo>
                      <a:lnTo>
                        <a:pt x="23" y="0"/>
                      </a:lnTo>
                      <a:close/>
                    </a:path>
                  </a:pathLst>
                </a:custGeom>
                <a:solidFill>
                  <a:srgbClr val="000000"/>
                </a:solidFill>
                <a:ln w="9525">
                  <a:noFill/>
                </a:ln>
              </p:spPr>
              <p:txBody>
                <a:bodyPr/>
                <a:p>
                  <a:endParaRPr lang="zh-CN" altLang="en-US"/>
                </a:p>
              </p:txBody>
            </p:sp>
            <p:sp>
              <p:nvSpPr>
                <p:cNvPr id="21522" name="任意多边形 9237"/>
                <p:cNvSpPr/>
                <p:nvPr/>
              </p:nvSpPr>
              <p:spPr>
                <a:xfrm>
                  <a:off x="5036" y="1153"/>
                  <a:ext cx="265" cy="492"/>
                </a:xfrm>
                <a:custGeom>
                  <a:avLst/>
                  <a:gdLst/>
                  <a:ahLst/>
                  <a:cxnLst/>
                  <a:pathLst>
                    <a:path w="531" h="983">
                      <a:moveTo>
                        <a:pt x="61" y="0"/>
                      </a:moveTo>
                      <a:lnTo>
                        <a:pt x="13" y="0"/>
                      </a:lnTo>
                      <a:lnTo>
                        <a:pt x="0" y="71"/>
                      </a:lnTo>
                      <a:lnTo>
                        <a:pt x="34" y="112"/>
                      </a:lnTo>
                      <a:lnTo>
                        <a:pt x="144" y="210"/>
                      </a:lnTo>
                      <a:lnTo>
                        <a:pt x="241" y="334"/>
                      </a:lnTo>
                      <a:lnTo>
                        <a:pt x="303" y="463"/>
                      </a:lnTo>
                      <a:lnTo>
                        <a:pt x="313" y="547"/>
                      </a:lnTo>
                      <a:lnTo>
                        <a:pt x="310" y="608"/>
                      </a:lnTo>
                      <a:lnTo>
                        <a:pt x="283" y="747"/>
                      </a:lnTo>
                      <a:lnTo>
                        <a:pt x="247" y="859"/>
                      </a:lnTo>
                      <a:lnTo>
                        <a:pt x="217" y="923"/>
                      </a:lnTo>
                      <a:lnTo>
                        <a:pt x="210" y="964"/>
                      </a:lnTo>
                      <a:lnTo>
                        <a:pt x="241" y="964"/>
                      </a:lnTo>
                      <a:lnTo>
                        <a:pt x="289" y="950"/>
                      </a:lnTo>
                      <a:lnTo>
                        <a:pt x="303" y="953"/>
                      </a:lnTo>
                      <a:lnTo>
                        <a:pt x="403" y="959"/>
                      </a:lnTo>
                      <a:lnTo>
                        <a:pt x="479" y="983"/>
                      </a:lnTo>
                      <a:lnTo>
                        <a:pt x="506" y="970"/>
                      </a:lnTo>
                      <a:lnTo>
                        <a:pt x="531" y="919"/>
                      </a:lnTo>
                      <a:lnTo>
                        <a:pt x="506" y="892"/>
                      </a:lnTo>
                      <a:lnTo>
                        <a:pt x="393" y="889"/>
                      </a:lnTo>
                      <a:lnTo>
                        <a:pt x="313" y="899"/>
                      </a:lnTo>
                      <a:lnTo>
                        <a:pt x="272" y="919"/>
                      </a:lnTo>
                      <a:lnTo>
                        <a:pt x="278" y="872"/>
                      </a:lnTo>
                      <a:lnTo>
                        <a:pt x="320" y="801"/>
                      </a:lnTo>
                      <a:lnTo>
                        <a:pt x="354" y="689"/>
                      </a:lnTo>
                      <a:lnTo>
                        <a:pt x="382" y="595"/>
                      </a:lnTo>
                      <a:lnTo>
                        <a:pt x="362" y="487"/>
                      </a:lnTo>
                      <a:lnTo>
                        <a:pt x="330" y="372"/>
                      </a:lnTo>
                      <a:lnTo>
                        <a:pt x="268" y="240"/>
                      </a:lnTo>
                      <a:lnTo>
                        <a:pt x="179" y="118"/>
                      </a:lnTo>
                      <a:lnTo>
                        <a:pt x="103" y="30"/>
                      </a:lnTo>
                      <a:lnTo>
                        <a:pt x="61" y="0"/>
                      </a:lnTo>
                      <a:close/>
                    </a:path>
                  </a:pathLst>
                </a:custGeom>
                <a:solidFill>
                  <a:srgbClr val="000000"/>
                </a:solidFill>
                <a:ln w="9525">
                  <a:noFill/>
                </a:ln>
              </p:spPr>
              <p:txBody>
                <a:bodyPr/>
                <a:p>
                  <a:endParaRPr lang="zh-CN" altLang="en-US"/>
                </a:p>
              </p:txBody>
            </p:sp>
            <p:sp>
              <p:nvSpPr>
                <p:cNvPr id="21523" name="任意多边形 9238"/>
                <p:cNvSpPr/>
                <p:nvPr/>
              </p:nvSpPr>
              <p:spPr>
                <a:xfrm>
                  <a:off x="4869" y="1152"/>
                  <a:ext cx="179" cy="501"/>
                </a:xfrm>
                <a:custGeom>
                  <a:avLst/>
                  <a:gdLst/>
                  <a:ahLst/>
                  <a:cxnLst/>
                  <a:pathLst>
                    <a:path w="358" h="1002">
                      <a:moveTo>
                        <a:pt x="248" y="0"/>
                      </a:moveTo>
                      <a:lnTo>
                        <a:pt x="203" y="94"/>
                      </a:lnTo>
                      <a:lnTo>
                        <a:pt x="172" y="232"/>
                      </a:lnTo>
                      <a:lnTo>
                        <a:pt x="134" y="385"/>
                      </a:lnTo>
                      <a:lnTo>
                        <a:pt x="100" y="540"/>
                      </a:lnTo>
                      <a:lnTo>
                        <a:pt x="100" y="597"/>
                      </a:lnTo>
                      <a:lnTo>
                        <a:pt x="134" y="699"/>
                      </a:lnTo>
                      <a:lnTo>
                        <a:pt x="182" y="753"/>
                      </a:lnTo>
                      <a:lnTo>
                        <a:pt x="227" y="820"/>
                      </a:lnTo>
                      <a:lnTo>
                        <a:pt x="258" y="870"/>
                      </a:lnTo>
                      <a:lnTo>
                        <a:pt x="244" y="894"/>
                      </a:lnTo>
                      <a:lnTo>
                        <a:pt x="166" y="904"/>
                      </a:lnTo>
                      <a:lnTo>
                        <a:pt x="38" y="924"/>
                      </a:lnTo>
                      <a:lnTo>
                        <a:pt x="0" y="955"/>
                      </a:lnTo>
                      <a:lnTo>
                        <a:pt x="31" y="982"/>
                      </a:lnTo>
                      <a:lnTo>
                        <a:pt x="103" y="1002"/>
                      </a:lnTo>
                      <a:lnTo>
                        <a:pt x="186" y="961"/>
                      </a:lnTo>
                      <a:lnTo>
                        <a:pt x="248" y="934"/>
                      </a:lnTo>
                      <a:lnTo>
                        <a:pt x="327" y="924"/>
                      </a:lnTo>
                      <a:lnTo>
                        <a:pt x="358" y="915"/>
                      </a:lnTo>
                      <a:lnTo>
                        <a:pt x="347" y="880"/>
                      </a:lnTo>
                      <a:lnTo>
                        <a:pt x="258" y="793"/>
                      </a:lnTo>
                      <a:lnTo>
                        <a:pt x="206" y="702"/>
                      </a:lnTo>
                      <a:lnTo>
                        <a:pt x="161" y="641"/>
                      </a:lnTo>
                      <a:lnTo>
                        <a:pt x="155" y="580"/>
                      </a:lnTo>
                      <a:lnTo>
                        <a:pt x="176" y="480"/>
                      </a:lnTo>
                      <a:lnTo>
                        <a:pt x="224" y="375"/>
                      </a:lnTo>
                      <a:lnTo>
                        <a:pt x="276" y="196"/>
                      </a:lnTo>
                      <a:lnTo>
                        <a:pt x="320" y="91"/>
                      </a:lnTo>
                      <a:lnTo>
                        <a:pt x="316" y="30"/>
                      </a:lnTo>
                      <a:lnTo>
                        <a:pt x="276" y="0"/>
                      </a:lnTo>
                      <a:lnTo>
                        <a:pt x="248" y="0"/>
                      </a:lnTo>
                      <a:close/>
                    </a:path>
                  </a:pathLst>
                </a:custGeom>
                <a:solidFill>
                  <a:srgbClr val="000000"/>
                </a:solidFill>
                <a:ln w="9525">
                  <a:noFill/>
                </a:ln>
              </p:spPr>
              <p:txBody>
                <a:bodyPr/>
                <a:p>
                  <a:endParaRPr lang="zh-CN" altLang="en-US"/>
                </a:p>
              </p:txBody>
            </p:sp>
            <p:grpSp>
              <p:nvGrpSpPr>
                <p:cNvPr id="21524" name="组合 9239"/>
                <p:cNvGrpSpPr/>
                <p:nvPr/>
              </p:nvGrpSpPr>
              <p:grpSpPr>
                <a:xfrm>
                  <a:off x="5060" y="347"/>
                  <a:ext cx="110" cy="148"/>
                  <a:chOff x="5060" y="347"/>
                  <a:chExt cx="110" cy="148"/>
                </a:xfrm>
              </p:grpSpPr>
              <p:sp>
                <p:nvSpPr>
                  <p:cNvPr id="21525" name="任意多边形 9240"/>
                  <p:cNvSpPr/>
                  <p:nvPr/>
                </p:nvSpPr>
                <p:spPr>
                  <a:xfrm>
                    <a:off x="5082" y="347"/>
                    <a:ext cx="88" cy="103"/>
                  </a:xfrm>
                  <a:custGeom>
                    <a:avLst/>
                    <a:gdLst/>
                    <a:ahLst/>
                    <a:cxnLst/>
                    <a:pathLst>
                      <a:path w="177" h="206">
                        <a:moveTo>
                          <a:pt x="21" y="9"/>
                        </a:moveTo>
                        <a:lnTo>
                          <a:pt x="69" y="0"/>
                        </a:lnTo>
                        <a:lnTo>
                          <a:pt x="115" y="3"/>
                        </a:lnTo>
                        <a:lnTo>
                          <a:pt x="156" y="23"/>
                        </a:lnTo>
                        <a:lnTo>
                          <a:pt x="177" y="60"/>
                        </a:lnTo>
                        <a:lnTo>
                          <a:pt x="177" y="90"/>
                        </a:lnTo>
                        <a:lnTo>
                          <a:pt x="156" y="131"/>
                        </a:lnTo>
                        <a:lnTo>
                          <a:pt x="121" y="155"/>
                        </a:lnTo>
                        <a:lnTo>
                          <a:pt x="69" y="155"/>
                        </a:lnTo>
                        <a:lnTo>
                          <a:pt x="38" y="175"/>
                        </a:lnTo>
                        <a:lnTo>
                          <a:pt x="27" y="206"/>
                        </a:lnTo>
                        <a:lnTo>
                          <a:pt x="0" y="195"/>
                        </a:lnTo>
                        <a:lnTo>
                          <a:pt x="11" y="155"/>
                        </a:lnTo>
                        <a:lnTo>
                          <a:pt x="48" y="131"/>
                        </a:lnTo>
                        <a:lnTo>
                          <a:pt x="110" y="125"/>
                        </a:lnTo>
                        <a:lnTo>
                          <a:pt x="135" y="101"/>
                        </a:lnTo>
                        <a:lnTo>
                          <a:pt x="142" y="63"/>
                        </a:lnTo>
                        <a:lnTo>
                          <a:pt x="115" y="30"/>
                        </a:lnTo>
                        <a:lnTo>
                          <a:pt x="73" y="30"/>
                        </a:lnTo>
                        <a:lnTo>
                          <a:pt x="27" y="41"/>
                        </a:lnTo>
                        <a:lnTo>
                          <a:pt x="11" y="30"/>
                        </a:lnTo>
                        <a:lnTo>
                          <a:pt x="21" y="9"/>
                        </a:lnTo>
                        <a:close/>
                      </a:path>
                    </a:pathLst>
                  </a:custGeom>
                  <a:solidFill>
                    <a:srgbClr val="000000"/>
                  </a:solidFill>
                  <a:ln w="9525">
                    <a:noFill/>
                  </a:ln>
                </p:spPr>
                <p:txBody>
                  <a:bodyPr/>
                  <a:p>
                    <a:endParaRPr lang="zh-CN" altLang="en-US"/>
                  </a:p>
                </p:txBody>
              </p:sp>
              <p:sp>
                <p:nvSpPr>
                  <p:cNvPr id="21526" name="任意多边形 9241"/>
                  <p:cNvSpPr/>
                  <p:nvPr/>
                </p:nvSpPr>
                <p:spPr>
                  <a:xfrm>
                    <a:off x="5060" y="467"/>
                    <a:ext cx="28" cy="28"/>
                  </a:xfrm>
                  <a:custGeom>
                    <a:avLst/>
                    <a:gdLst/>
                    <a:ahLst/>
                    <a:cxnLst/>
                    <a:pathLst>
                      <a:path w="55" h="56">
                        <a:moveTo>
                          <a:pt x="55" y="3"/>
                        </a:moveTo>
                        <a:lnTo>
                          <a:pt x="27" y="0"/>
                        </a:lnTo>
                        <a:lnTo>
                          <a:pt x="8" y="21"/>
                        </a:lnTo>
                        <a:lnTo>
                          <a:pt x="0" y="53"/>
                        </a:lnTo>
                        <a:lnTo>
                          <a:pt x="27" y="56"/>
                        </a:lnTo>
                        <a:lnTo>
                          <a:pt x="50" y="42"/>
                        </a:lnTo>
                        <a:lnTo>
                          <a:pt x="55" y="3"/>
                        </a:lnTo>
                        <a:close/>
                      </a:path>
                    </a:pathLst>
                  </a:custGeom>
                  <a:solidFill>
                    <a:srgbClr val="000000"/>
                  </a:solidFill>
                  <a:ln w="9525">
                    <a:noFill/>
                  </a:ln>
                </p:spPr>
                <p:txBody>
                  <a:bodyPr/>
                  <a:p>
                    <a:endParaRPr lang="zh-CN" altLang="en-US"/>
                  </a:p>
                </p:txBody>
              </p:sp>
            </p:grpSp>
          </p:grpSp>
        </p:grpSp>
        <p:grpSp>
          <p:nvGrpSpPr>
            <p:cNvPr id="21527" name="组合 9242"/>
            <p:cNvGrpSpPr/>
            <p:nvPr/>
          </p:nvGrpSpPr>
          <p:grpSpPr>
            <a:xfrm>
              <a:off x="2064" y="1797"/>
              <a:ext cx="1769" cy="1542"/>
              <a:chOff x="4195" y="2387"/>
              <a:chExt cx="1769" cy="1542"/>
            </a:xfrm>
          </p:grpSpPr>
          <p:sp>
            <p:nvSpPr>
              <p:cNvPr id="21528" name="三十二角星 9243"/>
              <p:cNvSpPr/>
              <p:nvPr/>
            </p:nvSpPr>
            <p:spPr>
              <a:xfrm>
                <a:off x="4195" y="2387"/>
                <a:ext cx="1769" cy="1542"/>
              </a:xfrm>
              <a:prstGeom prst="star32">
                <a:avLst>
                  <a:gd name="adj" fmla="val 37500"/>
                </a:avLst>
              </a:prstGeom>
              <a:solidFill>
                <a:srgbClr val="FFFF99"/>
              </a:solidFill>
              <a:ln w="9525" cap="flat" cmpd="sng">
                <a:solidFill>
                  <a:srgbClr val="FF00FF"/>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21529" name="矩形 9244"/>
              <p:cNvSpPr/>
              <p:nvPr/>
            </p:nvSpPr>
            <p:spPr>
              <a:xfrm>
                <a:off x="4468" y="2704"/>
                <a:ext cx="1292" cy="865"/>
              </a:xfrm>
              <a:prstGeom prst="rect">
                <a:avLst/>
              </a:prstGeom>
              <a:noFill/>
              <a:ln w="9525">
                <a:noFill/>
              </a:ln>
            </p:spPr>
            <p:txBody>
              <a:bodyPr anchor="ctr">
                <a:spAutoFit/>
              </a:bodyPr>
              <a:p>
                <a:r>
                  <a:rPr lang="zh-CN" altLang="en-US" dirty="0">
                    <a:solidFill>
                      <a:srgbClr val="FF3300"/>
                    </a:solidFill>
                    <a:latin typeface="楷体_GB2312" panose="02010609030101010101" pitchFamily="49" charset="-122"/>
                    <a:ea typeface="楷体_GB2312" panose="02010609030101010101" pitchFamily="49" charset="-122"/>
                  </a:rPr>
                  <a:t>重力是地球对物体的万有引力吗？</a:t>
                </a:r>
                <a:endParaRPr lang="zh-CN" altLang="en-US" dirty="0">
                  <a:solidFill>
                    <a:srgbClr val="FF3300"/>
                  </a:solidFill>
                  <a:latin typeface="楷体_GB2312" panose="02010609030101010101" pitchFamily="49" charset="-122"/>
                  <a:ea typeface="楷体_GB2312" panose="02010609030101010101" pitchFamily="49" charset="-122"/>
                </a:endParaRPr>
              </a:p>
            </p:txBody>
          </p:sp>
        </p:grpSp>
      </p:grpSp>
      <p:grpSp>
        <p:nvGrpSpPr>
          <p:cNvPr id="337931" name="组合 337930"/>
          <p:cNvGrpSpPr/>
          <p:nvPr/>
        </p:nvGrpSpPr>
        <p:grpSpPr>
          <a:xfrm>
            <a:off x="5674995" y="3028315"/>
            <a:ext cx="3163888" cy="3382963"/>
            <a:chOff x="3624" y="1526"/>
            <a:chExt cx="1993" cy="2131"/>
          </a:xfrm>
        </p:grpSpPr>
        <p:sp>
          <p:nvSpPr>
            <p:cNvPr id="22537" name="椭圆 337931" descr="云中峭壁"/>
            <p:cNvSpPr/>
            <p:nvPr/>
          </p:nvSpPr>
          <p:spPr>
            <a:xfrm>
              <a:off x="3624" y="1798"/>
              <a:ext cx="1723" cy="1678"/>
            </a:xfrm>
            <a:prstGeom prst="ellipse">
              <a:avLst/>
            </a:prstGeom>
            <a:blipFill rotWithShape="0">
              <a:blip r:embed="rId7"/>
              <a:stretch>
                <a:fillRect/>
              </a:stretch>
            </a:blipFill>
            <a:ln w="19050">
              <a:noFill/>
            </a:ln>
          </p:spPr>
          <p:txBody>
            <a:bodyPr anchor="t"/>
            <a:p>
              <a:endParaRPr lang="zh-CN" altLang="en-US" dirty="0">
                <a:latin typeface="Arial" panose="020B0604020202020204" pitchFamily="34" charset="0"/>
                <a:ea typeface="宋体" panose="02010600030101010101" pitchFamily="2" charset="-122"/>
              </a:endParaRPr>
            </a:p>
          </p:txBody>
        </p:sp>
        <p:sp>
          <p:nvSpPr>
            <p:cNvPr id="22538" name="椭圆 337932"/>
            <p:cNvSpPr/>
            <p:nvPr/>
          </p:nvSpPr>
          <p:spPr>
            <a:xfrm>
              <a:off x="4963" y="1845"/>
              <a:ext cx="153" cy="153"/>
            </a:xfrm>
            <a:prstGeom prst="ellipse">
              <a:avLst/>
            </a:prstGeom>
            <a:gradFill rotWithShape="1">
              <a:gsLst>
                <a:gs pos="0">
                  <a:srgbClr val="FF6600"/>
                </a:gs>
                <a:gs pos="100000">
                  <a:srgbClr val="762F00"/>
                </a:gs>
              </a:gsLst>
              <a:path path="shape">
                <a:fillToRect l="50000" t="50000" r="50000" b="50000"/>
              </a:path>
              <a:tileRect/>
            </a:grad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22539" name="直接连接符 337933"/>
            <p:cNvSpPr/>
            <p:nvPr/>
          </p:nvSpPr>
          <p:spPr>
            <a:xfrm flipH="1">
              <a:off x="4615" y="1938"/>
              <a:ext cx="408" cy="610"/>
            </a:xfrm>
            <a:prstGeom prst="line">
              <a:avLst/>
            </a:prstGeom>
            <a:ln w="28575" cap="flat" cmpd="sng">
              <a:solidFill>
                <a:srgbClr val="FF9900"/>
              </a:solidFill>
              <a:prstDash val="solid"/>
              <a:round/>
              <a:headEnd type="none" w="med" len="med"/>
              <a:tailEnd type="triangle" w="med" len="lg"/>
            </a:ln>
          </p:spPr>
          <p:txBody>
            <a:bodyPr anchor="t"/>
            <a:p>
              <a:endParaRPr lang="zh-CN" altLang="en-US" dirty="0">
                <a:latin typeface="Arial" panose="020B0604020202020204" pitchFamily="34" charset="0"/>
                <a:ea typeface="宋体" panose="02010600030101010101" pitchFamily="2" charset="-122"/>
              </a:endParaRPr>
            </a:p>
          </p:txBody>
        </p:sp>
        <p:sp>
          <p:nvSpPr>
            <p:cNvPr id="22540" name="直接连接符 337934"/>
            <p:cNvSpPr/>
            <p:nvPr/>
          </p:nvSpPr>
          <p:spPr>
            <a:xfrm flipH="1">
              <a:off x="4819" y="1938"/>
              <a:ext cx="204" cy="0"/>
            </a:xfrm>
            <a:prstGeom prst="line">
              <a:avLst/>
            </a:prstGeom>
            <a:ln w="28575" cap="flat" cmpd="sng">
              <a:solidFill>
                <a:srgbClr val="FFFF00"/>
              </a:solidFill>
              <a:prstDash val="solid"/>
              <a:round/>
              <a:headEnd type="none" w="med" len="med"/>
              <a:tailEnd type="triangl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22541" name="直接连接符 337935"/>
            <p:cNvSpPr/>
            <p:nvPr/>
          </p:nvSpPr>
          <p:spPr>
            <a:xfrm flipH="1">
              <a:off x="4819" y="1938"/>
              <a:ext cx="204" cy="610"/>
            </a:xfrm>
            <a:prstGeom prst="line">
              <a:avLst/>
            </a:prstGeom>
            <a:ln w="38100" cap="flat" cmpd="sng">
              <a:solidFill>
                <a:srgbClr val="FF3300"/>
              </a:solidFill>
              <a:prstDash val="solid"/>
              <a:round/>
              <a:headEnd type="none" w="med" len="med"/>
              <a:tailEnd type="triangl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22542" name="直接连接符 337936"/>
            <p:cNvSpPr/>
            <p:nvPr/>
          </p:nvSpPr>
          <p:spPr>
            <a:xfrm>
              <a:off x="4615" y="2548"/>
              <a:ext cx="204" cy="0"/>
            </a:xfrm>
            <a:prstGeom prst="line">
              <a:avLst/>
            </a:prstGeom>
            <a:ln w="9525" cap="rnd" cmpd="sng">
              <a:solidFill>
                <a:srgbClr val="FFFF00"/>
              </a:solidFill>
              <a:prstDash val="sysDot"/>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22543" name="直接连接符 337937"/>
            <p:cNvSpPr/>
            <p:nvPr/>
          </p:nvSpPr>
          <p:spPr>
            <a:xfrm flipH="1">
              <a:off x="4615" y="1938"/>
              <a:ext cx="204" cy="610"/>
            </a:xfrm>
            <a:prstGeom prst="line">
              <a:avLst/>
            </a:prstGeom>
            <a:ln w="9525" cap="rnd" cmpd="sng">
              <a:solidFill>
                <a:srgbClr val="FFFF00"/>
              </a:solidFill>
              <a:prstDash val="sysDot"/>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22544" name="矩形 337938"/>
            <p:cNvSpPr/>
            <p:nvPr/>
          </p:nvSpPr>
          <p:spPr>
            <a:xfrm>
              <a:off x="4308" y="2599"/>
              <a:ext cx="307" cy="153"/>
            </a:xfrm>
            <a:prstGeom prst="rect">
              <a:avLst/>
            </a:prstGeom>
            <a:noFill/>
            <a:ln w="9525">
              <a:noFill/>
            </a:ln>
          </p:spPr>
          <p:txBody>
            <a:bodyPr wrap="none" anchor="ctr"/>
            <a:p>
              <a:pPr algn="ctr"/>
              <a:r>
                <a:rPr lang="zh-CN" altLang="en-US" sz="2400" dirty="0">
                  <a:solidFill>
                    <a:srgbClr val="FF9900"/>
                  </a:solidFill>
                  <a:latin typeface="Times New Roman" panose="02020603050405020304" pitchFamily="18" charset="0"/>
                  <a:ea typeface="宋体" panose="02010600030101010101" pitchFamily="2" charset="-122"/>
                </a:rPr>
                <a:t>引力</a:t>
              </a:r>
              <a:endParaRPr lang="zh-CN" altLang="en-US" sz="2400" b="0">
                <a:latin typeface="Times New Roman" panose="02020603050405020304" pitchFamily="18" charset="0"/>
                <a:ea typeface="宋体" panose="02010600030101010101" pitchFamily="2" charset="-122"/>
              </a:endParaRPr>
            </a:p>
          </p:txBody>
        </p:sp>
        <p:sp>
          <p:nvSpPr>
            <p:cNvPr id="22545" name="矩形 337939"/>
            <p:cNvSpPr/>
            <p:nvPr/>
          </p:nvSpPr>
          <p:spPr>
            <a:xfrm>
              <a:off x="4921" y="2345"/>
              <a:ext cx="306" cy="153"/>
            </a:xfrm>
            <a:prstGeom prst="rect">
              <a:avLst/>
            </a:prstGeom>
            <a:noFill/>
            <a:ln w="9525">
              <a:noFill/>
            </a:ln>
          </p:spPr>
          <p:txBody>
            <a:bodyPr wrap="none" anchor="ctr"/>
            <a:p>
              <a:pPr algn="ctr"/>
              <a:r>
                <a:rPr lang="zh-CN" altLang="en-US" sz="2400" dirty="0">
                  <a:solidFill>
                    <a:srgbClr val="FF3300"/>
                  </a:solidFill>
                  <a:latin typeface="Times New Roman" panose="02020603050405020304" pitchFamily="18" charset="0"/>
                  <a:ea typeface="宋体" panose="02010600030101010101" pitchFamily="2" charset="-122"/>
                </a:rPr>
                <a:t>重力</a:t>
              </a:r>
              <a:endParaRPr lang="zh-CN" altLang="en-US" sz="2400" b="0">
                <a:latin typeface="Times New Roman" panose="02020603050405020304" pitchFamily="18" charset="0"/>
                <a:ea typeface="宋体" panose="02010600030101010101" pitchFamily="2" charset="-122"/>
              </a:endParaRPr>
            </a:p>
          </p:txBody>
        </p:sp>
        <p:sp>
          <p:nvSpPr>
            <p:cNvPr id="22546" name="直接连接符 337940"/>
            <p:cNvSpPr/>
            <p:nvPr/>
          </p:nvSpPr>
          <p:spPr>
            <a:xfrm>
              <a:off x="4513" y="2660"/>
              <a:ext cx="1104" cy="0"/>
            </a:xfrm>
            <a:prstGeom prst="line">
              <a:avLst/>
            </a:prstGeom>
            <a:ln w="9525" cap="flat" cmpd="sng">
              <a:solidFill>
                <a:schemeClr val="accent2"/>
              </a:solidFill>
              <a:prstDash val="dash"/>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22547" name="直接连接符 337941"/>
            <p:cNvSpPr/>
            <p:nvPr/>
          </p:nvSpPr>
          <p:spPr>
            <a:xfrm flipV="1">
              <a:off x="5012" y="1616"/>
              <a:ext cx="288" cy="384"/>
            </a:xfrm>
            <a:prstGeom prst="line">
              <a:avLst/>
            </a:prstGeom>
            <a:ln w="9525" cap="flat" cmpd="sng">
              <a:solidFill>
                <a:schemeClr val="accent2"/>
              </a:solidFill>
              <a:prstDash val="dash"/>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22548" name="直接连接符 337942"/>
            <p:cNvSpPr/>
            <p:nvPr/>
          </p:nvSpPr>
          <p:spPr>
            <a:xfrm>
              <a:off x="4513" y="1571"/>
              <a:ext cx="0" cy="2086"/>
            </a:xfrm>
            <a:prstGeom prst="line">
              <a:avLst/>
            </a:prstGeom>
            <a:ln w="28575" cap="flat" cmpd="sng">
              <a:solidFill>
                <a:srgbClr val="FF3300"/>
              </a:solidFill>
              <a:prstDash val="dash"/>
              <a:round/>
              <a:headEnd type="triangl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22549" name="右弧形箭头 337943"/>
            <p:cNvSpPr/>
            <p:nvPr/>
          </p:nvSpPr>
          <p:spPr>
            <a:xfrm>
              <a:off x="4410" y="1526"/>
              <a:ext cx="256" cy="203"/>
            </a:xfrm>
            <a:prstGeom prst="curvedLeftArrow">
              <a:avLst>
                <a:gd name="adj1" fmla="val 20000"/>
                <a:gd name="adj2" fmla="val 40000"/>
                <a:gd name="adj3" fmla="val 41936"/>
              </a:avLst>
            </a:prstGeom>
            <a:solidFill>
              <a:schemeClr val="hlink"/>
            </a:solid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22550" name="任意多边形 337944"/>
            <p:cNvSpPr/>
            <p:nvPr/>
          </p:nvSpPr>
          <p:spPr>
            <a:xfrm rot="380397">
              <a:off x="5049" y="1887"/>
              <a:ext cx="499" cy="741"/>
            </a:xfrm>
            <a:custGeom>
              <a:avLst/>
              <a:gdLst/>
              <a:ahLst/>
              <a:cxnLst>
                <a:cxn ang="270">
                  <a:pos x="1424" y="0"/>
                </a:cxn>
                <a:cxn ang="90">
                  <a:pos x="20901" y="27000"/>
                </a:cxn>
                <a:cxn ang="180">
                  <a:pos x="0" y="21553"/>
                </a:cxn>
              </a:cxnLst>
              <a:pathLst>
                <a:path w="21600" h="27000" fill="none">
                  <a:moveTo>
                    <a:pt x="1424" y="0"/>
                  </a:moveTo>
                  <a:cubicBezTo>
                    <a:pt x="12693" y="736"/>
                    <a:pt x="21600" y="10104"/>
                    <a:pt x="21600" y="21553"/>
                  </a:cubicBezTo>
                  <a:cubicBezTo>
                    <a:pt x="21600" y="23438"/>
                    <a:pt x="21358" y="25267"/>
                    <a:pt x="20906" y="27005"/>
                  </a:cubicBezTo>
                </a:path>
                <a:path w="21600" h="27000" stroke="0">
                  <a:moveTo>
                    <a:pt x="1424" y="0"/>
                  </a:moveTo>
                  <a:cubicBezTo>
                    <a:pt x="12693" y="736"/>
                    <a:pt x="21600" y="10104"/>
                    <a:pt x="21600" y="21553"/>
                  </a:cubicBezTo>
                  <a:cubicBezTo>
                    <a:pt x="21600" y="23438"/>
                    <a:pt x="21358" y="25267"/>
                    <a:pt x="20906" y="27005"/>
                  </a:cubicBezTo>
                  <a:lnTo>
                    <a:pt x="0" y="21553"/>
                  </a:lnTo>
                  <a:close/>
                </a:path>
              </a:pathLst>
            </a:custGeom>
            <a:noFill/>
            <a:ln w="9525" cap="flat" cmpd="sng">
              <a:solidFill>
                <a:schemeClr val="tx1"/>
              </a:solidFill>
              <a:prstDash val="solid"/>
              <a:round/>
              <a:headEnd type="none" w="med" len="med"/>
              <a:tailEnd type="none" w="med" len="med"/>
            </a:ln>
          </p:spPr>
          <p:txBody>
            <a:bodyPr/>
            <a:p>
              <a:endParaRPr lang="zh-CN" altLang="en-US"/>
            </a:p>
          </p:txBody>
        </p:sp>
        <p:graphicFrame>
          <p:nvGraphicFramePr>
            <p:cNvPr id="22551" name="对象 337945"/>
            <p:cNvGraphicFramePr/>
            <p:nvPr/>
          </p:nvGraphicFramePr>
          <p:xfrm>
            <a:off x="5365" y="2069"/>
            <a:ext cx="232" cy="272"/>
          </p:xfrm>
          <a:graphic>
            <a:graphicData uri="http://schemas.openxmlformats.org/presentationml/2006/ole">
              <mc:AlternateContent xmlns:mc="http://schemas.openxmlformats.org/markup-compatibility/2006">
                <mc:Choice xmlns:v="urn:schemas-microsoft-com:vml" Requires="v">
                  <p:oleObj spid="_x0000_s3095" name="" r:id="rId8" imgW="139700" imgH="165735" progId="Equation.3">
                    <p:embed/>
                  </p:oleObj>
                </mc:Choice>
                <mc:Fallback>
                  <p:oleObj name="" r:id="rId8" imgW="139700" imgH="165735" progId="Equation.3">
                    <p:embed/>
                    <p:pic>
                      <p:nvPicPr>
                        <p:cNvPr id="0" name="图片 3094"/>
                        <p:cNvPicPr/>
                        <p:nvPr/>
                      </p:nvPicPr>
                      <p:blipFill>
                        <a:blip r:embed="rId9"/>
                        <a:stretch>
                          <a:fillRect/>
                        </a:stretch>
                      </p:blipFill>
                      <p:spPr>
                        <a:xfrm>
                          <a:off x="5365" y="2069"/>
                          <a:ext cx="232" cy="272"/>
                        </a:xfrm>
                        <a:prstGeom prst="rect">
                          <a:avLst/>
                        </a:prstGeom>
                        <a:solidFill>
                          <a:srgbClr val="FFFFFF"/>
                        </a:solidFill>
                        <a:ln w="38100">
                          <a:noFill/>
                          <a:miter/>
                        </a:ln>
                      </p:spPr>
                    </p:pic>
                  </p:oleObj>
                </mc:Fallback>
              </mc:AlternateContent>
            </a:graphicData>
          </a:graphic>
        </p:graphicFrame>
      </p:grpSp>
      <p:grpSp>
        <p:nvGrpSpPr>
          <p:cNvPr id="337926" name="组合 337925"/>
          <p:cNvGrpSpPr/>
          <p:nvPr/>
        </p:nvGrpSpPr>
        <p:grpSpPr>
          <a:xfrm rot="420000">
            <a:off x="4231369" y="4629734"/>
            <a:ext cx="949325" cy="700088"/>
            <a:chOff x="3025" y="1754"/>
            <a:chExt cx="598" cy="441"/>
          </a:xfrm>
        </p:grpSpPr>
        <p:sp>
          <p:nvSpPr>
            <p:cNvPr id="22533" name="直接连接符 337926"/>
            <p:cNvSpPr/>
            <p:nvPr/>
          </p:nvSpPr>
          <p:spPr>
            <a:xfrm rot="480000" flipH="1">
              <a:off x="3204" y="2012"/>
              <a:ext cx="19" cy="183"/>
            </a:xfrm>
            <a:prstGeom prst="line">
              <a:avLst/>
            </a:prstGeom>
            <a:ln w="38100" cap="flat" cmpd="sng">
              <a:solidFill>
                <a:srgbClr val="FF0000"/>
              </a:solidFill>
              <a:prstDash val="solid"/>
              <a:round/>
              <a:headEnd type="none" w="med" len="med"/>
              <a:tailEnd type="triangle" w="med" len="med"/>
            </a:ln>
          </p:spPr>
          <p:txBody>
            <a:bodyPr rot="10800000" anchor="t"/>
            <a:p>
              <a:endParaRPr lang="zh-CN" altLang="en-US" dirty="0">
                <a:latin typeface="Arial" panose="020B0604020202020204" pitchFamily="34" charset="0"/>
                <a:ea typeface="宋体" panose="02010600030101010101" pitchFamily="2" charset="-122"/>
              </a:endParaRPr>
            </a:p>
          </p:txBody>
        </p:sp>
        <p:sp>
          <p:nvSpPr>
            <p:cNvPr id="22534" name="文本框 337927"/>
            <p:cNvSpPr txBox="1"/>
            <p:nvPr/>
          </p:nvSpPr>
          <p:spPr>
            <a:xfrm rot="21180000">
              <a:off x="3025" y="1754"/>
              <a:ext cx="598" cy="251"/>
            </a:xfrm>
            <a:prstGeom prst="rect">
              <a:avLst/>
            </a:prstGeom>
            <a:noFill/>
            <a:ln w="9525">
              <a:noFill/>
            </a:ln>
          </p:spPr>
          <p:txBody>
            <a:bodyPr wrap="none" anchor="t">
              <a:spAutoFit/>
            </a:bodyPr>
            <a:p>
              <a:r>
                <a:rPr lang="zh-CN" altLang="en-US" sz="2000" dirty="0">
                  <a:latin typeface="Times New Roman" panose="02020603050405020304" pitchFamily="18" charset="0"/>
                  <a:ea typeface="宋体" panose="02010600030101010101" pitchFamily="2" charset="-122"/>
                </a:rPr>
                <a:t>纬度角</a:t>
              </a:r>
              <a:endParaRPr lang="zh-CN" altLang="en-US" sz="2000" dirty="0">
                <a:latin typeface="Times New Roman" panose="02020603050405020304" pitchFamily="18" charset="0"/>
                <a:ea typeface="宋体" panose="02010600030101010101" pitchFamily="2" charset="-122"/>
              </a:endParaRPr>
            </a:p>
          </p:txBody>
        </p:sp>
      </p:grpSp>
      <p:graphicFrame>
        <p:nvGraphicFramePr>
          <p:cNvPr id="10267" name="对象 337924"/>
          <p:cNvGraphicFramePr/>
          <p:nvPr/>
        </p:nvGraphicFramePr>
        <p:xfrm>
          <a:off x="479425" y="5076825"/>
          <a:ext cx="4321175" cy="671513"/>
        </p:xfrm>
        <a:graphic>
          <a:graphicData uri="http://schemas.openxmlformats.org/presentationml/2006/ole">
            <mc:AlternateContent xmlns:mc="http://schemas.openxmlformats.org/markup-compatibility/2006">
              <mc:Choice xmlns:v="urn:schemas-microsoft-com:vml" Requires="v">
                <p:oleObj spid="_x0000_s3093" name="" r:id="rId10" imgW="1548765" imgH="241300" progId="Equation.3">
                  <p:embed/>
                </p:oleObj>
              </mc:Choice>
              <mc:Fallback>
                <p:oleObj name="" r:id="rId10" imgW="1548765" imgH="241300" progId="Equation.3">
                  <p:embed/>
                  <p:pic>
                    <p:nvPicPr>
                      <p:cNvPr id="0" name="图片 3092"/>
                      <p:cNvPicPr/>
                      <p:nvPr/>
                    </p:nvPicPr>
                    <p:blipFill>
                      <a:blip r:embed="rId11"/>
                      <a:stretch>
                        <a:fillRect/>
                      </a:stretch>
                    </p:blipFill>
                    <p:spPr>
                      <a:xfrm>
                        <a:off x="479425" y="5076825"/>
                        <a:ext cx="4321175" cy="671513"/>
                      </a:xfrm>
                      <a:prstGeom prst="rect">
                        <a:avLst/>
                      </a:prstGeom>
                      <a:noFill/>
                      <a:ln w="38100">
                        <a:noFill/>
                        <a:miter/>
                      </a:ln>
                    </p:spPr>
                  </p:pic>
                </p:oleObj>
              </mc:Fallback>
            </mc:AlternateContent>
          </a:graphicData>
        </a:graphic>
      </p:graphicFrame>
      <p:sp>
        <p:nvSpPr>
          <p:cNvPr id="10248" name="矩形 337929"/>
          <p:cNvSpPr/>
          <p:nvPr/>
        </p:nvSpPr>
        <p:spPr>
          <a:xfrm>
            <a:off x="209550" y="6191250"/>
            <a:ext cx="6931025" cy="521970"/>
          </a:xfrm>
          <a:prstGeom prst="rect">
            <a:avLst/>
          </a:prstGeom>
          <a:noFill/>
          <a:ln w="9525">
            <a:noFill/>
          </a:ln>
        </p:spPr>
        <p:txBody>
          <a:bodyPr anchor="t">
            <a:spAutoFit/>
          </a:bodyPr>
          <a:p>
            <a:r>
              <a:rPr lang="en-US" altLang="zh-CN">
                <a:latin typeface="Times New Roman" panose="02020603050405020304" pitchFamily="18" charset="0"/>
                <a:ea typeface="宋体" panose="02010600030101010101" pitchFamily="2" charset="-122"/>
              </a:rPr>
              <a:t> </a:t>
            </a:r>
            <a:r>
              <a:rPr lang="en-US" altLang="zh-CN" sz="2400" i="1">
                <a:latin typeface="Times New Roman" panose="02020603050405020304" pitchFamily="18" charset="0"/>
                <a:ea typeface="宋体" panose="02010600030101010101" pitchFamily="2" charset="-122"/>
              </a:rPr>
              <a:t>g</a:t>
            </a:r>
            <a:r>
              <a:rPr lang="en-US" altLang="zh-CN" sz="2400" baseline="-25000">
                <a:latin typeface="Times New Roman" panose="02020603050405020304" pitchFamily="18" charset="0"/>
                <a:ea typeface="宋体" panose="02010600030101010101" pitchFamily="2" charset="-122"/>
              </a:rPr>
              <a:t>0 </a:t>
            </a:r>
            <a:r>
              <a:rPr lang="zh-CN" altLang="en-US" sz="2400" dirty="0">
                <a:latin typeface="Times New Roman" panose="02020603050405020304" pitchFamily="18" charset="0"/>
                <a:ea typeface="宋体" panose="02010600030101010101" pitchFamily="2" charset="-122"/>
              </a:rPr>
              <a:t>是地球</a:t>
            </a:r>
            <a:r>
              <a:rPr lang="zh-CN" altLang="en-US" sz="2400" dirty="0">
                <a:solidFill>
                  <a:srgbClr val="0000FF"/>
                </a:solidFill>
                <a:latin typeface="Times New Roman" panose="02020603050405020304" pitchFamily="18" charset="0"/>
                <a:ea typeface="宋体" panose="02010600030101010101" pitchFamily="2" charset="-122"/>
              </a:rPr>
              <a:t>两极</a:t>
            </a:r>
            <a:r>
              <a:rPr lang="zh-CN" altLang="en-US" sz="2400" dirty="0">
                <a:latin typeface="Times New Roman" panose="02020603050405020304" pitchFamily="18" charset="0"/>
                <a:ea typeface="宋体" panose="02010600030101010101" pitchFamily="2" charset="-122"/>
              </a:rPr>
              <a:t>处的重力加速度，为最大值。</a:t>
            </a:r>
            <a:endParaRPr lang="zh-CN" altLang="en-US" sz="24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0994"/>
                                        </p:tgtEl>
                                        <p:attrNameLst>
                                          <p:attrName>style.visibility</p:attrName>
                                        </p:attrNameLst>
                                      </p:cBhvr>
                                      <p:to>
                                        <p:strVal val="visible"/>
                                      </p:to>
                                    </p:set>
                                    <p:animEffect transition="in" filter="wipe(left)">
                                      <p:cBhvr>
                                        <p:cTn id="7" dur="500"/>
                                        <p:tgtEl>
                                          <p:spTgt spid="3409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0995"/>
                                        </p:tgtEl>
                                        <p:attrNameLst>
                                          <p:attrName>style.visibility</p:attrName>
                                        </p:attrNameLst>
                                      </p:cBhvr>
                                      <p:to>
                                        <p:strVal val="visible"/>
                                      </p:to>
                                    </p:set>
                                    <p:animEffect transition="in" filter="wipe(left)">
                                      <p:cBhvr>
                                        <p:cTn id="12" dur="500"/>
                                        <p:tgtEl>
                                          <p:spTgt spid="3409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0996"/>
                                        </p:tgtEl>
                                        <p:attrNameLst>
                                          <p:attrName>style.visibility</p:attrName>
                                        </p:attrNameLst>
                                      </p:cBhvr>
                                      <p:to>
                                        <p:strVal val="visible"/>
                                      </p:to>
                                    </p:set>
                                    <p:animEffect transition="in" filter="wipe(left)">
                                      <p:cBhvr>
                                        <p:cTn id="17" dur="500"/>
                                        <p:tgtEl>
                                          <p:spTgt spid="34099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40999"/>
                                        </p:tgtEl>
                                        <p:attrNameLst>
                                          <p:attrName>style.visibility</p:attrName>
                                        </p:attrNameLst>
                                      </p:cBhvr>
                                      <p:to>
                                        <p:strVal val="visible"/>
                                      </p:to>
                                    </p:set>
                                    <p:animEffect transition="in" filter="wipe(left)">
                                      <p:cBhvr>
                                        <p:cTn id="22" dur="500"/>
                                        <p:tgtEl>
                                          <p:spTgt spid="34099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41000"/>
                                        </p:tgtEl>
                                        <p:attrNameLst>
                                          <p:attrName>style.visibility</p:attrName>
                                        </p:attrNameLst>
                                      </p:cBhvr>
                                      <p:to>
                                        <p:strVal val="visible"/>
                                      </p:to>
                                    </p:set>
                                    <p:animEffect transition="in" filter="wipe(left)">
                                      <p:cBhvr>
                                        <p:cTn id="27" dur="500"/>
                                        <p:tgtEl>
                                          <p:spTgt spid="341000"/>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iterate type="lt">
                                    <p:tmPct val="5000"/>
                                  </p:iterate>
                                  <p:childTnLst>
                                    <p:set>
                                      <p:cBhvr>
                                        <p:cTn id="31" dur="1" fill="hold">
                                          <p:stCondLst>
                                            <p:cond delay="0"/>
                                          </p:stCondLst>
                                        </p:cTn>
                                        <p:tgtEl>
                                          <p:spTgt spid="9229"/>
                                        </p:tgtEl>
                                        <p:attrNameLst>
                                          <p:attrName>style.visibility</p:attrName>
                                        </p:attrNameLst>
                                      </p:cBhvr>
                                      <p:to>
                                        <p:strVal val="visible"/>
                                      </p:to>
                                    </p:set>
                                    <p:anim calcmode="lin" valueType="num">
                                      <p:cBhvr>
                                        <p:cTn id="32" dur="1000" fill="hold"/>
                                        <p:tgtEl>
                                          <p:spTgt spid="9229"/>
                                        </p:tgtEl>
                                        <p:attrNameLst>
                                          <p:attrName>ppt_w</p:attrName>
                                        </p:attrNameLst>
                                      </p:cBhvr>
                                      <p:tavLst>
                                        <p:tav tm="0">
                                          <p:val>
                                            <p:fltVal val="0.000000"/>
                                          </p:val>
                                        </p:tav>
                                        <p:tav tm="100000">
                                          <p:val>
                                            <p:strVal val="#ppt_w"/>
                                          </p:val>
                                        </p:tav>
                                      </p:tavLst>
                                    </p:anim>
                                    <p:anim calcmode="lin" valueType="num">
                                      <p:cBhvr>
                                        <p:cTn id="33" dur="1000" fill="hold"/>
                                        <p:tgtEl>
                                          <p:spTgt spid="9229"/>
                                        </p:tgtEl>
                                        <p:attrNameLst>
                                          <p:attrName>ppt_h</p:attrName>
                                        </p:attrNameLst>
                                      </p:cBhvr>
                                      <p:tavLst>
                                        <p:tav tm="0">
                                          <p:val>
                                            <p:fltVal val="0.000000"/>
                                          </p:val>
                                        </p:tav>
                                        <p:tav tm="100000">
                                          <p:val>
                                            <p:strVal val="#ppt_h"/>
                                          </p:val>
                                        </p:tav>
                                      </p:tavLst>
                                    </p:anim>
                                    <p:anim calcmode="lin" valueType="num">
                                      <p:cBhvr>
                                        <p:cTn id="34" dur="1000" fill="hold"/>
                                        <p:tgtEl>
                                          <p:spTgt spid="9229"/>
                                        </p:tgtEl>
                                        <p:attrNameLst>
                                          <p:attrName>style.rotation</p:attrName>
                                        </p:attrNameLst>
                                      </p:cBhvr>
                                      <p:tavLst>
                                        <p:tav tm="0">
                                          <p:val>
                                            <p:fltVal val="90.000000"/>
                                          </p:val>
                                        </p:tav>
                                        <p:tav tm="100000">
                                          <p:val>
                                            <p:fltVal val="0.000000"/>
                                          </p:val>
                                        </p:tav>
                                      </p:tavLst>
                                    </p:anim>
                                    <p:animEffect transition="in" filter="fade">
                                      <p:cBhvr>
                                        <p:cTn id="35" dur="1000"/>
                                        <p:tgtEl>
                                          <p:spTgt spid="9229"/>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xit" presetSubtype="4" fill="hold" nodeType="clickEffect">
                                  <p:stCondLst>
                                    <p:cond delay="0"/>
                                  </p:stCondLst>
                                  <p:iterate type="lt">
                                    <p:tmAbs val="0"/>
                                  </p:iterate>
                                  <p:childTnLst>
                                    <p:animEffect transition="out" filter="wheel(4)">
                                      <p:cBhvr>
                                        <p:cTn id="39" dur="2000"/>
                                        <p:tgtEl>
                                          <p:spTgt spid="9229"/>
                                        </p:tgtEl>
                                      </p:cBhvr>
                                    </p:animEffect>
                                    <p:set>
                                      <p:cBhvr>
                                        <p:cTn id="40" dur="1" fill="hold">
                                          <p:stCondLst>
                                            <p:cond delay="1999"/>
                                          </p:stCondLst>
                                        </p:cTn>
                                        <p:tgtEl>
                                          <p:spTgt spid="922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37931"/>
                                        </p:tgtEl>
                                        <p:attrNameLst>
                                          <p:attrName>style.visibility</p:attrName>
                                        </p:attrNameLst>
                                      </p:cBhvr>
                                      <p:to>
                                        <p:strVal val="visible"/>
                                      </p:to>
                                    </p:set>
                                    <p:animEffect transition="in" filter="wipe(left)">
                                      <p:cBhvr>
                                        <p:cTn id="45" dur="500"/>
                                        <p:tgtEl>
                                          <p:spTgt spid="33793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9224"/>
                                        </p:tgtEl>
                                        <p:attrNameLst>
                                          <p:attrName>style.visibility</p:attrName>
                                        </p:attrNameLst>
                                      </p:cBhvr>
                                      <p:to>
                                        <p:strVal val="visible"/>
                                      </p:to>
                                    </p:set>
                                    <p:animEffect transition="in" filter="wipe(left)">
                                      <p:cBhvr>
                                        <p:cTn id="50" dur="500"/>
                                        <p:tgtEl>
                                          <p:spTgt spid="922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41002"/>
                                        </p:tgtEl>
                                        <p:attrNameLst>
                                          <p:attrName>style.visibility</p:attrName>
                                        </p:attrNameLst>
                                      </p:cBhvr>
                                      <p:to>
                                        <p:strVal val="visible"/>
                                      </p:to>
                                    </p:set>
                                    <p:animEffect transition="in" filter="wipe(left)">
                                      <p:cBhvr>
                                        <p:cTn id="55" dur="500"/>
                                        <p:tgtEl>
                                          <p:spTgt spid="34100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0267"/>
                                        </p:tgtEl>
                                        <p:attrNameLst>
                                          <p:attrName>style.visibility</p:attrName>
                                        </p:attrNameLst>
                                      </p:cBhvr>
                                      <p:to>
                                        <p:strVal val="visible"/>
                                      </p:to>
                                    </p:set>
                                    <p:animEffect transition="in" filter="wipe(left)">
                                      <p:cBhvr>
                                        <p:cTn id="60" dur="500"/>
                                        <p:tgtEl>
                                          <p:spTgt spid="1026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37926"/>
                                        </p:tgtEl>
                                        <p:attrNameLst>
                                          <p:attrName>style.visibility</p:attrName>
                                        </p:attrNameLst>
                                      </p:cBhvr>
                                      <p:to>
                                        <p:strVal val="visible"/>
                                      </p:to>
                                    </p:set>
                                    <p:animEffect transition="in" filter="wipe(left)">
                                      <p:cBhvr>
                                        <p:cTn id="65" dur="500"/>
                                        <p:tgtEl>
                                          <p:spTgt spid="33792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0248"/>
                                        </p:tgtEl>
                                        <p:attrNameLst>
                                          <p:attrName>style.visibility</p:attrName>
                                        </p:attrNameLst>
                                      </p:cBhvr>
                                      <p:to>
                                        <p:strVal val="visible"/>
                                      </p:to>
                                    </p:set>
                                    <p:animEffect transition="in" filter="wipe(left)">
                                      <p:cBhvr>
                                        <p:cTn id="70" dur="500"/>
                                        <p:tgtEl>
                                          <p:spTgt spid="10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4" grpId="0"/>
      <p:bldP spid="340995" grpId="0"/>
      <p:bldP spid="340996" grpId="0"/>
      <p:bldP spid="102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98425" y="1497330"/>
            <a:ext cx="8928100" cy="4653915"/>
          </a:xfrm>
          <a:prstGeom prst="rect">
            <a:avLst/>
          </a:prstGeom>
        </p:spPr>
      </p:pic>
      <p:sp>
        <p:nvSpPr>
          <p:cNvPr id="4" name="标题 1"/>
          <p:cNvSpPr>
            <a:spLocks noGrp="1"/>
          </p:cNvSpPr>
          <p:nvPr/>
        </p:nvSpPr>
        <p:spPr>
          <a:xfrm>
            <a:off x="447675" y="181293"/>
            <a:ext cx="8229600" cy="1143000"/>
          </a:xfrm>
          <a:prstGeom prst="rect">
            <a:avLst/>
          </a:prstGeom>
          <a:noFill/>
          <a:ln w="9525">
            <a:noFill/>
          </a:ln>
        </p:spPr>
        <p:txBody>
          <a:bodyPr anchor="ctr"/>
          <a:lstStyle>
            <a:lvl1pPr marL="0" lvl="0" indent="0" algn="ctr"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a:lstStyle>
          <a:p>
            <a:r>
              <a:rPr lang="zh-CN" altLang="en-US" b="1">
                <a:solidFill>
                  <a:srgbClr val="0000FF"/>
                </a:solidFill>
              </a:rPr>
              <a:t>引力常数</a:t>
            </a:r>
            <a:r>
              <a:rPr lang="en-US" altLang="zh-CN" b="1">
                <a:solidFill>
                  <a:srgbClr val="0000FF"/>
                </a:solidFill>
              </a:rPr>
              <a:t>G</a:t>
            </a:r>
            <a:r>
              <a:rPr lang="zh-CN" altLang="en-US" b="1">
                <a:solidFill>
                  <a:srgbClr val="0000FF"/>
                </a:solidFill>
              </a:rPr>
              <a:t>的测量</a:t>
            </a:r>
            <a:endParaRPr lang="zh-CN" altLang="en-US" b="1">
              <a:solidFill>
                <a:srgbClr val="0000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p:nvPr/>
        </p:nvSpPr>
        <p:spPr>
          <a:xfrm>
            <a:off x="2089150" y="5026025"/>
            <a:ext cx="539750" cy="449263"/>
          </a:xfrm>
          <a:prstGeom prst="roundRect">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0482" name="文本框 164885"/>
          <p:cNvSpPr txBox="1"/>
          <p:nvPr/>
        </p:nvSpPr>
        <p:spPr>
          <a:xfrm>
            <a:off x="996950" y="242888"/>
            <a:ext cx="2085975" cy="584200"/>
          </a:xfrm>
          <a:prstGeom prst="rect">
            <a:avLst/>
          </a:prstGeom>
          <a:noFill/>
          <a:ln w="9525">
            <a:noFill/>
          </a:ln>
        </p:spPr>
        <p:txBody>
          <a:bodyPr wrap="square" anchor="t">
            <a:spAutoFit/>
          </a:bodyPr>
          <a:p>
            <a:pPr algn="just">
              <a:spcBef>
                <a:spcPct val="50000"/>
              </a:spcBef>
            </a:pPr>
            <a:r>
              <a:rPr lang="zh-CN" altLang="zh-CN" sz="3200" b="1" dirty="0">
                <a:latin typeface="宋体" panose="02010600030101010101" pitchFamily="2" charset="-122"/>
                <a:ea typeface="宋体" panose="02010600030101010101" pitchFamily="2" charset="-122"/>
              </a:rPr>
              <a:t>万有引力</a:t>
            </a:r>
            <a:endParaRPr lang="zh-CN" altLang="zh-CN" sz="3200" b="1" dirty="0">
              <a:latin typeface="宋体" panose="02010600030101010101" pitchFamily="2" charset="-122"/>
              <a:ea typeface="宋体" panose="02010600030101010101" pitchFamily="2" charset="-122"/>
            </a:endParaRPr>
          </a:p>
        </p:txBody>
      </p:sp>
      <p:pic>
        <p:nvPicPr>
          <p:cNvPr id="20483" name="图片 5" descr="万有引力"/>
          <p:cNvPicPr>
            <a:picLocks noChangeAspect="1"/>
          </p:cNvPicPr>
          <p:nvPr/>
        </p:nvPicPr>
        <p:blipFill>
          <a:blip r:embed="rId1"/>
          <a:stretch>
            <a:fillRect/>
          </a:stretch>
        </p:blipFill>
        <p:spPr>
          <a:xfrm>
            <a:off x="131763" y="1012825"/>
            <a:ext cx="3798887" cy="2297113"/>
          </a:xfrm>
          <a:prstGeom prst="rect">
            <a:avLst/>
          </a:prstGeom>
          <a:noFill/>
          <a:ln w="9525">
            <a:noFill/>
          </a:ln>
        </p:spPr>
      </p:pic>
      <p:graphicFrame>
        <p:nvGraphicFramePr>
          <p:cNvPr id="20484" name="对象 340998"/>
          <p:cNvGraphicFramePr/>
          <p:nvPr/>
        </p:nvGraphicFramePr>
        <p:xfrm>
          <a:off x="808038" y="3643313"/>
          <a:ext cx="2243137" cy="1046162"/>
        </p:xfrm>
        <a:graphic>
          <a:graphicData uri="http://schemas.openxmlformats.org/presentationml/2006/ole">
            <mc:AlternateContent xmlns:mc="http://schemas.openxmlformats.org/markup-compatibility/2006">
              <mc:Choice xmlns:v="urn:schemas-microsoft-com:vml" Requires="v">
                <p:oleObj spid="_x0000_s3077" name="" r:id="rId2" imgW="788035" imgH="393700" progId="Equation.3">
                  <p:embed/>
                </p:oleObj>
              </mc:Choice>
              <mc:Fallback>
                <p:oleObj name="" r:id="rId2" imgW="788035" imgH="393700" progId="Equation.3">
                  <p:embed/>
                  <p:pic>
                    <p:nvPicPr>
                      <p:cNvPr id="0" name="图片 3076"/>
                      <p:cNvPicPr/>
                      <p:nvPr/>
                    </p:nvPicPr>
                    <p:blipFill>
                      <a:blip r:embed="rId3"/>
                      <a:stretch>
                        <a:fillRect/>
                      </a:stretch>
                    </p:blipFill>
                    <p:spPr>
                      <a:xfrm>
                        <a:off x="808038" y="3643313"/>
                        <a:ext cx="2243137" cy="1046162"/>
                      </a:xfrm>
                      <a:prstGeom prst="rect">
                        <a:avLst/>
                      </a:prstGeom>
                      <a:noFill/>
                      <a:ln w="12700" cap="flat" cmpd="sng">
                        <a:solidFill>
                          <a:srgbClr val="FF0000"/>
                        </a:solidFill>
                        <a:prstDash val="solid"/>
                        <a:miter/>
                        <a:headEnd type="none" w="med" len="med"/>
                        <a:tailEnd type="none" w="med" len="med"/>
                      </a:ln>
                    </p:spPr>
                  </p:pic>
                </p:oleObj>
              </mc:Fallback>
            </mc:AlternateContent>
          </a:graphicData>
        </a:graphic>
      </p:graphicFrame>
      <p:grpSp>
        <p:nvGrpSpPr>
          <p:cNvPr id="7" name="组合 6"/>
          <p:cNvGrpSpPr/>
          <p:nvPr/>
        </p:nvGrpSpPr>
        <p:grpSpPr>
          <a:xfrm>
            <a:off x="563571" y="5609273"/>
            <a:ext cx="2992429" cy="1126826"/>
            <a:chOff x="528" y="8948"/>
            <a:chExt cx="4711" cy="1775"/>
          </a:xfrm>
        </p:grpSpPr>
        <p:sp>
          <p:nvSpPr>
            <p:cNvPr id="20486" name="文本框 7"/>
            <p:cNvSpPr txBox="1"/>
            <p:nvPr/>
          </p:nvSpPr>
          <p:spPr>
            <a:xfrm>
              <a:off x="762" y="8948"/>
              <a:ext cx="4477" cy="725"/>
            </a:xfrm>
            <a:prstGeom prst="rect">
              <a:avLst/>
            </a:prstGeom>
            <a:solidFill>
              <a:schemeClr val="bg1"/>
            </a:solidFill>
            <a:ln w="9525">
              <a:noFill/>
            </a:ln>
          </p:spPr>
          <p:txBody>
            <a:bodyPr wrap="square" anchor="t">
              <a:spAutoFit/>
            </a:bodyPr>
            <a:p>
              <a:pPr algn="just">
                <a:spcBef>
                  <a:spcPct val="50000"/>
                </a:spcBef>
              </a:pPr>
              <a:r>
                <a:rPr lang="zh-CN" altLang="en-US" sz="2400" dirty="0">
                  <a:solidFill>
                    <a:srgbClr val="020F0A"/>
                  </a:solidFill>
                  <a:latin typeface="宋体" panose="02010600030101010101" pitchFamily="2" charset="-122"/>
                  <a:ea typeface="宋体" panose="02010600030101010101" pitchFamily="2" charset="-122"/>
                </a:rPr>
                <a:t>存在</a:t>
              </a:r>
              <a:r>
                <a:rPr lang="zh-CN" altLang="en-US" sz="2400" dirty="0">
                  <a:solidFill>
                    <a:srgbClr val="FF0000"/>
                  </a:solidFill>
                  <a:latin typeface="宋体" panose="02010600030101010101" pitchFamily="2" charset="-122"/>
                  <a:ea typeface="宋体" panose="02010600030101010101" pitchFamily="2" charset="-122"/>
                </a:rPr>
                <a:t>任何</a:t>
              </a:r>
              <a:r>
                <a:rPr lang="zh-CN" altLang="en-US" sz="2400" dirty="0">
                  <a:solidFill>
                    <a:srgbClr val="020F0A"/>
                  </a:solidFill>
                  <a:latin typeface="宋体" panose="02010600030101010101" pitchFamily="2" charset="-122"/>
                  <a:ea typeface="宋体" panose="02010600030101010101" pitchFamily="2" charset="-122"/>
                </a:rPr>
                <a:t>物体之间</a:t>
              </a:r>
              <a:endParaRPr lang="zh-CN" altLang="en-US" sz="2400" dirty="0">
                <a:solidFill>
                  <a:srgbClr val="020F0A"/>
                </a:solidFill>
                <a:latin typeface="宋体" panose="02010600030101010101" pitchFamily="2" charset="-122"/>
                <a:ea typeface="宋体" panose="02010600030101010101" pitchFamily="2" charset="-122"/>
              </a:endParaRPr>
            </a:p>
          </p:txBody>
        </p:sp>
        <p:sp>
          <p:nvSpPr>
            <p:cNvPr id="20487" name="文本框 9"/>
            <p:cNvSpPr txBox="1"/>
            <p:nvPr/>
          </p:nvSpPr>
          <p:spPr>
            <a:xfrm>
              <a:off x="762" y="9998"/>
              <a:ext cx="3810" cy="725"/>
            </a:xfrm>
            <a:prstGeom prst="rect">
              <a:avLst/>
            </a:prstGeom>
            <a:solidFill>
              <a:schemeClr val="bg1"/>
            </a:solidFill>
            <a:ln w="9525">
              <a:noFill/>
            </a:ln>
          </p:spPr>
          <p:txBody>
            <a:bodyPr wrap="square" anchor="t">
              <a:spAutoFit/>
            </a:bodyPr>
            <a:p>
              <a:pPr algn="just">
                <a:spcBef>
                  <a:spcPct val="50000"/>
                </a:spcBef>
              </a:pPr>
              <a:r>
                <a:rPr lang="zh-CN" altLang="en-US" sz="2400" dirty="0">
                  <a:solidFill>
                    <a:srgbClr val="020F0A"/>
                  </a:solidFill>
                  <a:latin typeface="宋体" panose="02010600030101010101" pitchFamily="2" charset="-122"/>
                  <a:ea typeface="宋体" panose="02010600030101010101" pitchFamily="2" charset="-122"/>
                </a:rPr>
                <a:t>只有</a:t>
              </a:r>
              <a:r>
                <a:rPr lang="zh-CN" altLang="en-US" sz="2400" dirty="0">
                  <a:solidFill>
                    <a:srgbClr val="FF0000"/>
                  </a:solidFill>
                  <a:latin typeface="宋体" panose="02010600030101010101" pitchFamily="2" charset="-122"/>
                  <a:ea typeface="宋体" panose="02010600030101010101" pitchFamily="2" charset="-122"/>
                </a:rPr>
                <a:t>吸引</a:t>
              </a:r>
              <a:r>
                <a:rPr lang="zh-CN" altLang="en-US" sz="2400" dirty="0">
                  <a:solidFill>
                    <a:srgbClr val="020F0A"/>
                  </a:solidFill>
                  <a:latin typeface="宋体" panose="02010600030101010101" pitchFamily="2" charset="-122"/>
                  <a:ea typeface="宋体" panose="02010600030101010101" pitchFamily="2" charset="-122"/>
                </a:rPr>
                <a:t>作用</a:t>
              </a:r>
              <a:endParaRPr lang="zh-CN" altLang="en-US" sz="2400" dirty="0">
                <a:solidFill>
                  <a:srgbClr val="020F0A"/>
                </a:solidFill>
                <a:latin typeface="宋体" panose="02010600030101010101" pitchFamily="2" charset="-122"/>
                <a:ea typeface="宋体" panose="02010600030101010101" pitchFamily="2" charset="-122"/>
              </a:endParaRPr>
            </a:p>
          </p:txBody>
        </p:sp>
        <p:sp>
          <p:nvSpPr>
            <p:cNvPr id="20488" name="左大括号 11"/>
            <p:cNvSpPr/>
            <p:nvPr/>
          </p:nvSpPr>
          <p:spPr>
            <a:xfrm>
              <a:off x="528" y="9208"/>
              <a:ext cx="171" cy="1270"/>
            </a:xfrm>
            <a:prstGeom prst="leftBrace">
              <a:avLst>
                <a:gd name="adj1" fmla="val 8161"/>
                <a:gd name="adj2" fmla="val 50000"/>
              </a:avLst>
            </a:prstGeom>
            <a:noFill/>
            <a:ln w="19050" cap="flat" cmpd="sng">
              <a:solidFill>
                <a:schemeClr val="tx1"/>
              </a:solidFill>
              <a:prstDash val="solid"/>
              <a:round/>
              <a:headEnd type="none" w="med" len="med"/>
              <a:tailEnd type="none" w="med" len="med"/>
            </a:ln>
          </p:spPr>
          <p:txBody>
            <a:bodyPr wrap="square" lIns="91440" tIns="45720" rIns="91440" bIns="45720" anchor="t"/>
            <a:p>
              <a:pPr defTabSz="914400"/>
              <a:endParaRPr lang="zh-CN" altLang="en-US">
                <a:solidFill>
                  <a:srgbClr val="020F0A"/>
                </a:solidFill>
                <a:latin typeface="Times New Roman" panose="02020603050405020304" pitchFamily="18" charset="0"/>
                <a:ea typeface="宋体" panose="02010600030101010101" pitchFamily="2" charset="-122"/>
              </a:endParaRPr>
            </a:p>
          </p:txBody>
        </p:sp>
      </p:grpSp>
      <p:graphicFrame>
        <p:nvGraphicFramePr>
          <p:cNvPr id="341000" name="对象 340999"/>
          <p:cNvGraphicFramePr/>
          <p:nvPr/>
        </p:nvGraphicFramePr>
        <p:xfrm>
          <a:off x="431800" y="5024438"/>
          <a:ext cx="3516313" cy="450850"/>
        </p:xfrm>
        <a:graphic>
          <a:graphicData uri="http://schemas.openxmlformats.org/presentationml/2006/ole">
            <mc:AlternateContent xmlns:mc="http://schemas.openxmlformats.org/markup-compatibility/2006">
              <mc:Choice xmlns:v="urn:schemas-microsoft-com:vml" Requires="v">
                <p:oleObj spid="_x0000_s3078" name="" r:id="rId4" imgW="1917700" imgH="228600" progId="Equation.3">
                  <p:embed/>
                </p:oleObj>
              </mc:Choice>
              <mc:Fallback>
                <p:oleObj name="" r:id="rId4" imgW="1917700" imgH="228600" progId="Equation.3">
                  <p:embed/>
                  <p:pic>
                    <p:nvPicPr>
                      <p:cNvPr id="0" name="图片 3077"/>
                      <p:cNvPicPr/>
                      <p:nvPr/>
                    </p:nvPicPr>
                    <p:blipFill>
                      <a:blip r:embed="rId5"/>
                      <a:stretch>
                        <a:fillRect/>
                      </a:stretch>
                    </p:blipFill>
                    <p:spPr>
                      <a:xfrm>
                        <a:off x="431800" y="5024438"/>
                        <a:ext cx="3516313" cy="450850"/>
                      </a:xfrm>
                      <a:prstGeom prst="rect">
                        <a:avLst/>
                      </a:prstGeom>
                      <a:noFill/>
                      <a:ln w="38100">
                        <a:noFill/>
                        <a:miter/>
                      </a:ln>
                    </p:spPr>
                  </p:pic>
                </p:oleObj>
              </mc:Fallback>
            </mc:AlternateContent>
          </a:graphicData>
        </a:graphic>
      </p:graphicFrame>
      <p:sp>
        <p:nvSpPr>
          <p:cNvPr id="20490" name="文本框 13"/>
          <p:cNvSpPr txBox="1"/>
          <p:nvPr/>
        </p:nvSpPr>
        <p:spPr>
          <a:xfrm>
            <a:off x="5510213" y="242888"/>
            <a:ext cx="1898650" cy="584200"/>
          </a:xfrm>
          <a:prstGeom prst="rect">
            <a:avLst/>
          </a:prstGeom>
          <a:noFill/>
          <a:ln w="9525">
            <a:noFill/>
          </a:ln>
        </p:spPr>
        <p:txBody>
          <a:bodyPr wrap="square" anchor="t">
            <a:spAutoFit/>
          </a:bodyPr>
          <a:p>
            <a:pPr algn="just">
              <a:spcBef>
                <a:spcPct val="50000"/>
              </a:spcBef>
            </a:pPr>
            <a:r>
              <a:rPr lang="en-US" altLang="zh-CN" sz="3200" dirty="0">
                <a:latin typeface="宋体" panose="02010600030101010101" pitchFamily="2" charset="-122"/>
                <a:ea typeface="宋体" panose="02010600030101010101" pitchFamily="2" charset="-122"/>
              </a:rPr>
              <a:t> </a:t>
            </a:r>
            <a:r>
              <a:rPr lang="zh-CN" altLang="zh-CN" sz="3200" b="1" dirty="0">
                <a:latin typeface="宋体" panose="02010600030101010101" pitchFamily="2" charset="-122"/>
                <a:ea typeface="宋体" panose="02010600030101010101" pitchFamily="2" charset="-122"/>
              </a:rPr>
              <a:t>库仑力</a:t>
            </a:r>
            <a:endParaRPr lang="zh-CN" altLang="zh-CN" sz="3200" b="1" dirty="0">
              <a:latin typeface="宋体" panose="02010600030101010101" pitchFamily="2" charset="-122"/>
              <a:ea typeface="宋体" panose="02010600030101010101" pitchFamily="2" charset="-122"/>
            </a:endParaRPr>
          </a:p>
        </p:txBody>
      </p:sp>
      <p:graphicFrame>
        <p:nvGraphicFramePr>
          <p:cNvPr id="20491" name="Object 5"/>
          <p:cNvGraphicFramePr/>
          <p:nvPr/>
        </p:nvGraphicFramePr>
        <p:xfrm>
          <a:off x="5702300" y="3711575"/>
          <a:ext cx="1706563" cy="957263"/>
        </p:xfrm>
        <a:graphic>
          <a:graphicData uri="http://schemas.openxmlformats.org/presentationml/2006/ole">
            <mc:AlternateContent xmlns:mc="http://schemas.openxmlformats.org/markup-compatibility/2006">
              <mc:Choice xmlns:v="urn:schemas-microsoft-com:vml" Requires="v">
                <p:oleObj spid="_x0000_s3079" name="" r:id="rId6" imgW="698500" imgH="393700" progId="Equation.3">
                  <p:embed/>
                </p:oleObj>
              </mc:Choice>
              <mc:Fallback>
                <p:oleObj name="" r:id="rId6" imgW="698500" imgH="393700" progId="Equation.3">
                  <p:embed/>
                  <p:pic>
                    <p:nvPicPr>
                      <p:cNvPr id="0" name="图片 3078"/>
                      <p:cNvPicPr/>
                      <p:nvPr/>
                    </p:nvPicPr>
                    <p:blipFill>
                      <a:blip r:embed="rId7"/>
                      <a:stretch>
                        <a:fillRect/>
                      </a:stretch>
                    </p:blipFill>
                    <p:spPr>
                      <a:xfrm>
                        <a:off x="5702300" y="3711575"/>
                        <a:ext cx="1706563" cy="957263"/>
                      </a:xfrm>
                      <a:prstGeom prst="rect">
                        <a:avLst/>
                      </a:prstGeom>
                      <a:noFill/>
                      <a:ln w="9525" cap="flat" cmpd="sng">
                        <a:solidFill>
                          <a:srgbClr val="FF00FF"/>
                        </a:solidFill>
                        <a:prstDash val="solid"/>
                        <a:miter/>
                        <a:headEnd type="none" w="med" len="med"/>
                        <a:tailEnd type="none" w="med" len="med"/>
                      </a:ln>
                    </p:spPr>
                  </p:pic>
                </p:oleObj>
              </mc:Fallback>
            </mc:AlternateContent>
          </a:graphicData>
        </a:graphic>
      </p:graphicFrame>
      <p:sp>
        <p:nvSpPr>
          <p:cNvPr id="29" name="文本框 28"/>
          <p:cNvSpPr txBox="1"/>
          <p:nvPr/>
        </p:nvSpPr>
        <p:spPr>
          <a:xfrm>
            <a:off x="5054600" y="5019675"/>
            <a:ext cx="3282950" cy="460375"/>
          </a:xfrm>
          <a:prstGeom prst="rect">
            <a:avLst/>
          </a:prstGeom>
          <a:noFill/>
          <a:ln w="9525">
            <a:noFill/>
          </a:ln>
        </p:spPr>
        <p:txBody>
          <a:bodyPr wrap="none" anchor="t">
            <a:spAutoFit/>
          </a:bodyPr>
          <a:p>
            <a:pPr>
              <a:spcBef>
                <a:spcPct val="20000"/>
              </a:spcBef>
            </a:pPr>
            <a:r>
              <a:rPr lang="en-US" altLang="zh-CN" sz="2400" i="1">
                <a:solidFill>
                  <a:srgbClr val="000000"/>
                </a:solidFill>
                <a:latin typeface="Times New Roman" panose="02020603050405020304" pitchFamily="18" charset="0"/>
                <a:ea typeface="宋体" panose="02010600030101010101" pitchFamily="2" charset="-122"/>
              </a:rPr>
              <a:t>k</a:t>
            </a:r>
            <a:r>
              <a:rPr lang="en-US" altLang="zh-CN" sz="2400">
                <a:solidFill>
                  <a:srgbClr val="000000"/>
                </a:solidFill>
                <a:latin typeface="Times New Roman" panose="02020603050405020304" pitchFamily="18" charset="0"/>
                <a:ea typeface="宋体" panose="02010600030101010101" pitchFamily="2" charset="-122"/>
              </a:rPr>
              <a:t>= 8.9880</a:t>
            </a:r>
            <a:r>
              <a:rPr lang="en-US" altLang="zh-CN" sz="2400">
                <a:solidFill>
                  <a:srgbClr val="00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400">
                <a:solidFill>
                  <a:srgbClr val="000000"/>
                </a:solidFill>
                <a:latin typeface="Times New Roman" panose="02020603050405020304" pitchFamily="18" charset="0"/>
                <a:ea typeface="宋体" panose="02010600030101010101" pitchFamily="2" charset="-122"/>
              </a:rPr>
              <a:t>10</a:t>
            </a:r>
            <a:r>
              <a:rPr lang="en-US" altLang="zh-CN" sz="2400" baseline="30000">
                <a:solidFill>
                  <a:srgbClr val="000000"/>
                </a:solidFill>
                <a:latin typeface="Times New Roman" panose="02020603050405020304" pitchFamily="18" charset="0"/>
                <a:ea typeface="宋体" panose="02010600030101010101" pitchFamily="2" charset="-122"/>
              </a:rPr>
              <a:t> 9 </a:t>
            </a:r>
            <a:r>
              <a:rPr lang="en-US" altLang="zh-CN" sz="2400">
                <a:solidFill>
                  <a:srgbClr val="000000"/>
                </a:solidFill>
                <a:latin typeface="Times New Roman" panose="02020603050405020304" pitchFamily="18" charset="0"/>
                <a:ea typeface="宋体" panose="02010600030101010101" pitchFamily="2" charset="-122"/>
              </a:rPr>
              <a:t>  </a:t>
            </a:r>
            <a:r>
              <a:rPr lang="en-US" altLang="zh-CN" sz="2400" i="1">
                <a:solidFill>
                  <a:srgbClr val="000000"/>
                </a:solidFill>
                <a:latin typeface="Times New Roman" panose="02020603050405020304" pitchFamily="18" charset="0"/>
                <a:ea typeface="宋体" panose="02010600030101010101" pitchFamily="2" charset="-122"/>
              </a:rPr>
              <a:t>N·m</a:t>
            </a:r>
            <a:r>
              <a:rPr lang="en-US" altLang="zh-CN" sz="2400" baseline="30000">
                <a:solidFill>
                  <a:srgbClr val="000000"/>
                </a:solidFill>
                <a:latin typeface="Times New Roman" panose="02020603050405020304" pitchFamily="18" charset="0"/>
                <a:ea typeface="宋体" panose="02010600030101010101" pitchFamily="2" charset="-122"/>
              </a:rPr>
              <a:t>2</a:t>
            </a:r>
            <a:r>
              <a:rPr lang="en-US" altLang="zh-CN" sz="2400">
                <a:solidFill>
                  <a:srgbClr val="000000"/>
                </a:solidFill>
                <a:latin typeface="Times New Roman" panose="02020603050405020304" pitchFamily="18" charset="0"/>
                <a:ea typeface="宋体" panose="02010600030101010101" pitchFamily="2" charset="-122"/>
              </a:rPr>
              <a:t>/</a:t>
            </a:r>
            <a:r>
              <a:rPr lang="en-US" altLang="zh-CN" sz="2400" i="1">
                <a:solidFill>
                  <a:srgbClr val="000000"/>
                </a:solidFill>
                <a:latin typeface="Times New Roman" panose="02020603050405020304" pitchFamily="18" charset="0"/>
                <a:ea typeface="宋体" panose="02010600030101010101" pitchFamily="2" charset="-122"/>
              </a:rPr>
              <a:t>C</a:t>
            </a:r>
            <a:r>
              <a:rPr lang="en-US" altLang="zh-CN" sz="2400" baseline="30000">
                <a:solidFill>
                  <a:srgbClr val="000000"/>
                </a:solidFill>
                <a:latin typeface="Times New Roman" panose="02020603050405020304" pitchFamily="18" charset="0"/>
                <a:ea typeface="宋体" panose="02010600030101010101" pitchFamily="2" charset="-122"/>
              </a:rPr>
              <a:t>2</a:t>
            </a:r>
            <a:endParaRPr lang="zh-CN" altLang="en-US" sz="2400">
              <a:latin typeface="Arial" panose="020B0604020202020204" pitchFamily="34" charset="0"/>
              <a:ea typeface="宋体" panose="02010600030101010101" pitchFamily="2" charset="-122"/>
            </a:endParaRPr>
          </a:p>
        </p:txBody>
      </p:sp>
      <p:sp>
        <p:nvSpPr>
          <p:cNvPr id="34" name="文本框 33"/>
          <p:cNvSpPr txBox="1"/>
          <p:nvPr/>
        </p:nvSpPr>
        <p:spPr>
          <a:xfrm>
            <a:off x="3492500" y="3933190"/>
            <a:ext cx="1802765" cy="460375"/>
          </a:xfrm>
          <a:prstGeom prst="rect">
            <a:avLst/>
          </a:prstGeom>
          <a:noFill/>
          <a:ln w="12700" cmpd="sng">
            <a:solidFill>
              <a:schemeClr val="tx1"/>
            </a:solidFill>
            <a:prstDash val="solid"/>
          </a:ln>
        </p:spPr>
        <p:txBody>
          <a:bodyPr wrap="square">
            <a:spAutoFit/>
          </a:bodyPr>
          <a:p>
            <a:pPr algn="just">
              <a:spcBef>
                <a:spcPct val="50000"/>
              </a:spcBef>
            </a:pPr>
            <a:r>
              <a:rPr lang="zh-CN" sz="2400" noProof="1" dirty="0">
                <a:ln w="22225">
                  <a:solidFill>
                    <a:srgbClr val="FF0000"/>
                  </a:solidFill>
                  <a:prstDash val="solid"/>
                </a:ln>
                <a:solidFill>
                  <a:srgbClr val="FF0000"/>
                </a:solidFill>
                <a:latin typeface="宋体" panose="02010600030101010101" pitchFamily="2" charset="-122"/>
                <a:ea typeface="宋体" panose="02010600030101010101" pitchFamily="2" charset="-122"/>
                <a:cs typeface="+mn-cs"/>
              </a:rPr>
              <a:t>平方反比律</a:t>
            </a:r>
            <a:endParaRPr lang="zh-CN" sz="2400" noProof="1" dirty="0">
              <a:ln w="22225">
                <a:solidFill>
                  <a:srgbClr val="FF0000"/>
                </a:solidFill>
                <a:prstDash val="solid"/>
              </a:ln>
              <a:solidFill>
                <a:srgbClr val="FF0000"/>
              </a:solidFill>
              <a:latin typeface="宋体" panose="02010600030101010101" pitchFamily="2" charset="-122"/>
              <a:ea typeface="宋体" panose="02010600030101010101" pitchFamily="2" charset="-122"/>
              <a:cs typeface="+mn-cs"/>
            </a:endParaRPr>
          </a:p>
        </p:txBody>
      </p:sp>
      <p:sp>
        <p:nvSpPr>
          <p:cNvPr id="3" name="圆角矩形 2"/>
          <p:cNvSpPr/>
          <p:nvPr/>
        </p:nvSpPr>
        <p:spPr>
          <a:xfrm>
            <a:off x="6561138" y="5073650"/>
            <a:ext cx="503238" cy="393700"/>
          </a:xfrm>
          <a:prstGeom prst="roundRect">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pic>
        <p:nvPicPr>
          <p:cNvPr id="20495" name="图片 3"/>
          <p:cNvPicPr>
            <a:picLocks noChangeAspect="1"/>
          </p:cNvPicPr>
          <p:nvPr/>
        </p:nvPicPr>
        <p:blipFill>
          <a:blip r:embed="rId8"/>
          <a:stretch>
            <a:fillRect/>
          </a:stretch>
        </p:blipFill>
        <p:spPr>
          <a:xfrm>
            <a:off x="4856163" y="925513"/>
            <a:ext cx="3348037" cy="2471737"/>
          </a:xfrm>
          <a:prstGeom prst="rect">
            <a:avLst/>
          </a:prstGeom>
          <a:noFill/>
          <a:ln w="9525">
            <a:noFill/>
          </a:ln>
        </p:spPr>
      </p:pic>
      <p:sp>
        <p:nvSpPr>
          <p:cNvPr id="20496" name="文本框 4"/>
          <p:cNvSpPr txBox="1"/>
          <p:nvPr/>
        </p:nvSpPr>
        <p:spPr>
          <a:xfrm>
            <a:off x="3979863" y="123825"/>
            <a:ext cx="1217612" cy="768350"/>
          </a:xfrm>
          <a:prstGeom prst="rect">
            <a:avLst/>
          </a:prstGeom>
          <a:noFill/>
          <a:ln w="9525">
            <a:noFill/>
          </a:ln>
        </p:spPr>
        <p:txBody>
          <a:bodyPr wrap="square" anchor="t">
            <a:spAutoFit/>
          </a:bodyPr>
          <a:p>
            <a:pPr algn="just">
              <a:spcBef>
                <a:spcPct val="50000"/>
              </a:spcBef>
            </a:pPr>
            <a:r>
              <a:rPr lang="en-US" altLang="zh-CN" sz="4400" dirty="0">
                <a:solidFill>
                  <a:srgbClr val="FF0000"/>
                </a:solidFill>
                <a:latin typeface="Algerian" panose="04020705040A02060702" charset="0"/>
                <a:ea typeface="宋体" panose="02010600030101010101" pitchFamily="2" charset="-122"/>
              </a:rPr>
              <a:t>Vs</a:t>
            </a:r>
            <a:endParaRPr lang="en-US" altLang="zh-CN" sz="4400" dirty="0">
              <a:solidFill>
                <a:srgbClr val="FF0000"/>
              </a:solidFill>
              <a:latin typeface="Algerian" panose="04020705040A02060702" charset="0"/>
              <a:ea typeface="宋体" panose="02010600030101010101" pitchFamily="2" charset="-122"/>
            </a:endParaRPr>
          </a:p>
        </p:txBody>
      </p:sp>
      <p:grpSp>
        <p:nvGrpSpPr>
          <p:cNvPr id="15" name="组合 14"/>
          <p:cNvGrpSpPr/>
          <p:nvPr/>
        </p:nvGrpSpPr>
        <p:grpSpPr>
          <a:xfrm>
            <a:off x="5211128" y="5616893"/>
            <a:ext cx="3155950" cy="1162050"/>
            <a:chOff x="7868" y="8845"/>
            <a:chExt cx="4970" cy="1830"/>
          </a:xfrm>
        </p:grpSpPr>
        <p:sp>
          <p:nvSpPr>
            <p:cNvPr id="20498" name="文本框 30"/>
            <p:cNvSpPr txBox="1"/>
            <p:nvPr/>
          </p:nvSpPr>
          <p:spPr>
            <a:xfrm>
              <a:off x="8100" y="8845"/>
              <a:ext cx="4738" cy="1830"/>
            </a:xfrm>
            <a:prstGeom prst="rect">
              <a:avLst/>
            </a:prstGeom>
            <a:solidFill>
              <a:schemeClr val="bg1"/>
            </a:solidFill>
            <a:ln w="9525">
              <a:noFill/>
            </a:ln>
          </p:spPr>
          <p:txBody>
            <a:bodyPr wrap="square" anchor="t">
              <a:spAutoFit/>
            </a:bodyPr>
            <a:p>
              <a:pPr algn="just">
                <a:lnSpc>
                  <a:spcPct val="120000"/>
                </a:lnSpc>
                <a:spcBef>
                  <a:spcPct val="50000"/>
                </a:spcBef>
              </a:pPr>
              <a:r>
                <a:rPr lang="zh-CN" altLang="en-US" sz="2400" dirty="0">
                  <a:solidFill>
                    <a:srgbClr val="020F0A"/>
                  </a:solidFill>
                  <a:latin typeface="宋体" panose="02010600030101010101" pitchFamily="2" charset="-122"/>
                  <a:ea typeface="宋体" panose="02010600030101010101" pitchFamily="2" charset="-122"/>
                </a:rPr>
                <a:t>存在两个</a:t>
              </a:r>
              <a:r>
                <a:rPr lang="zh-CN" altLang="en-US" sz="2400" dirty="0">
                  <a:solidFill>
                    <a:srgbClr val="FF0000"/>
                  </a:solidFill>
                  <a:latin typeface="宋体" panose="02010600030101010101" pitchFamily="2" charset="-122"/>
                  <a:ea typeface="宋体" panose="02010600030101010101" pitchFamily="2" charset="-122"/>
                </a:rPr>
                <a:t>带电体</a:t>
              </a:r>
              <a:r>
                <a:rPr lang="zh-CN" altLang="en-US" sz="2400" dirty="0">
                  <a:solidFill>
                    <a:srgbClr val="020F0A"/>
                  </a:solidFill>
                  <a:latin typeface="宋体" panose="02010600030101010101" pitchFamily="2" charset="-122"/>
                  <a:ea typeface="宋体" panose="02010600030101010101" pitchFamily="2" charset="-122"/>
                </a:rPr>
                <a:t>之间</a:t>
              </a:r>
              <a:endParaRPr lang="zh-CN" altLang="en-US" sz="2400" dirty="0">
                <a:solidFill>
                  <a:srgbClr val="020F0A"/>
                </a:solidFill>
                <a:latin typeface="宋体" panose="02010600030101010101" pitchFamily="2" charset="-122"/>
                <a:ea typeface="宋体" panose="02010600030101010101" pitchFamily="2" charset="-122"/>
              </a:endParaRPr>
            </a:p>
            <a:p>
              <a:pPr algn="just">
                <a:lnSpc>
                  <a:spcPct val="120000"/>
                </a:lnSpc>
                <a:spcBef>
                  <a:spcPct val="50000"/>
                </a:spcBef>
              </a:pPr>
              <a:r>
                <a:rPr lang="zh-CN" altLang="en-US" sz="2400" dirty="0">
                  <a:solidFill>
                    <a:srgbClr val="FF0000"/>
                  </a:solidFill>
                  <a:latin typeface="宋体" panose="02010600030101010101" pitchFamily="2" charset="-122"/>
                  <a:ea typeface="宋体" panose="02010600030101010101" pitchFamily="2" charset="-122"/>
                </a:rPr>
                <a:t>可吸引可排斥</a:t>
              </a:r>
              <a:endParaRPr lang="zh-CN" altLang="en-US" sz="2400" dirty="0">
                <a:solidFill>
                  <a:srgbClr val="FF0000"/>
                </a:solidFill>
                <a:latin typeface="宋体" panose="02010600030101010101" pitchFamily="2" charset="-122"/>
                <a:ea typeface="宋体" panose="02010600030101010101" pitchFamily="2" charset="-122"/>
              </a:endParaRPr>
            </a:p>
          </p:txBody>
        </p:sp>
        <p:sp>
          <p:nvSpPr>
            <p:cNvPr id="20499" name="左大括号 12"/>
            <p:cNvSpPr/>
            <p:nvPr/>
          </p:nvSpPr>
          <p:spPr>
            <a:xfrm>
              <a:off x="7868" y="9164"/>
              <a:ext cx="232" cy="1190"/>
            </a:xfrm>
            <a:prstGeom prst="leftBrace">
              <a:avLst>
                <a:gd name="adj1" fmla="val 8157"/>
                <a:gd name="adj2" fmla="val 50000"/>
              </a:avLst>
            </a:prstGeom>
            <a:noFill/>
            <a:ln w="19050" cap="flat" cmpd="sng">
              <a:solidFill>
                <a:schemeClr val="tx1"/>
              </a:solidFill>
              <a:prstDash val="solid"/>
              <a:round/>
              <a:headEnd type="none" w="med" len="med"/>
              <a:tailEnd type="none" w="med" len="med"/>
            </a:ln>
          </p:spPr>
          <p:txBody>
            <a:bodyPr wrap="square" lIns="91440" tIns="45720" rIns="91440" bIns="45720" anchor="t"/>
            <a:p>
              <a:pPr defTabSz="914400"/>
              <a:endParaRPr lang="zh-CN" altLang="en-US">
                <a:solidFill>
                  <a:srgbClr val="020F0A"/>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500"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1000"/>
                                        </p:tgtEl>
                                        <p:attrNameLst>
                                          <p:attrName>style.visibility</p:attrName>
                                        </p:attrNameLst>
                                      </p:cBhvr>
                                      <p:to>
                                        <p:strVal val="visible"/>
                                      </p:to>
                                    </p:set>
                                    <p:animEffect transition="in" filter="wipe(left)">
                                      <p:cBhvr>
                                        <p:cTn id="17" dur="500"/>
                                        <p:tgtEl>
                                          <p:spTgt spid="34100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linds(horizontal)">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bldLvl="0" animBg="1"/>
      <p:bldP spid="2" grpId="0" bldLvl="0" animBg="1"/>
      <p:bldP spid="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6" name="内容占位符 3"/>
          <p:cNvPicPr>
            <a:picLocks noGrp="1" noChangeAspect="1"/>
          </p:cNvPicPr>
          <p:nvPr>
            <p:ph idx="1"/>
          </p:nvPr>
        </p:nvPicPr>
        <p:blipFill>
          <a:blip r:embed="rId1"/>
          <a:stretch>
            <a:fillRect/>
          </a:stretch>
        </p:blipFill>
        <p:spPr>
          <a:xfrm>
            <a:off x="354330" y="688975"/>
            <a:ext cx="8332470" cy="6068060"/>
          </a:xfrm>
        </p:spPr>
      </p:pic>
      <p:sp>
        <p:nvSpPr>
          <p:cNvPr id="21505" name="标题 1"/>
          <p:cNvSpPr>
            <a:spLocks noGrp="1"/>
          </p:cNvSpPr>
          <p:nvPr>
            <p:ph type="title"/>
          </p:nvPr>
        </p:nvSpPr>
        <p:spPr>
          <a:xfrm>
            <a:off x="457200" y="-13017"/>
            <a:ext cx="8229600" cy="1143000"/>
          </a:xfrm>
        </p:spPr>
        <p:txBody>
          <a:bodyPr anchor="ctr"/>
          <a:p>
            <a:r>
              <a:rPr lang="zh-CN" altLang="en-US" sz="3600" b="1">
                <a:solidFill>
                  <a:srgbClr val="C00000"/>
                </a:solidFill>
              </a:rPr>
              <a:t>库仑扭秤实验</a:t>
            </a:r>
            <a:endParaRPr lang="zh-CN" altLang="en-US" sz="3600" b="1">
              <a:solidFill>
                <a:srgbClr val="C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
          <p:cNvSpPr>
            <a:spLocks noGrp="1"/>
          </p:cNvSpPr>
          <p:nvPr>
            <p:ph type="title"/>
          </p:nvPr>
        </p:nvSpPr>
        <p:spPr>
          <a:xfrm>
            <a:off x="457200" y="69850"/>
            <a:ext cx="8229600" cy="1143000"/>
          </a:xfrm>
        </p:spPr>
        <p:txBody>
          <a:bodyPr anchor="ctr"/>
          <a:p>
            <a:r>
              <a:rPr lang="zh-CN" altLang="en-US" sz="3600" b="1">
                <a:solidFill>
                  <a:srgbClr val="C00000"/>
                </a:solidFill>
              </a:rPr>
              <a:t>卡文迪许扭秤实验</a:t>
            </a:r>
            <a:endParaRPr lang="zh-CN" altLang="en-US" sz="3600" b="1">
              <a:solidFill>
                <a:srgbClr val="C00000"/>
              </a:solidFill>
            </a:endParaRPr>
          </a:p>
        </p:txBody>
      </p:sp>
      <p:pic>
        <p:nvPicPr>
          <p:cNvPr id="22530" name="内容占位符 3"/>
          <p:cNvPicPr>
            <a:picLocks noGrp="1" noChangeAspect="1"/>
          </p:cNvPicPr>
          <p:nvPr>
            <p:ph idx="1"/>
            <p:custDataLst>
              <p:tags r:id="rId1"/>
            </p:custDataLst>
          </p:nvPr>
        </p:nvPicPr>
        <p:blipFill>
          <a:blip r:embed="rId2"/>
          <a:stretch>
            <a:fillRect/>
          </a:stretch>
        </p:blipFill>
        <p:spPr>
          <a:xfrm>
            <a:off x="365125" y="1385888"/>
            <a:ext cx="3865563" cy="5205412"/>
          </a:xfrm>
        </p:spPr>
      </p:pic>
      <p:sp>
        <p:nvSpPr>
          <p:cNvPr id="22531" name="标题 1"/>
          <p:cNvSpPr>
            <a:spLocks noGrp="1"/>
          </p:cNvSpPr>
          <p:nvPr/>
        </p:nvSpPr>
        <p:spPr>
          <a:xfrm>
            <a:off x="584200" y="401638"/>
            <a:ext cx="8229600" cy="1143000"/>
          </a:xfrm>
          <a:prstGeom prst="rect">
            <a:avLst/>
          </a:prstGeom>
          <a:noFill/>
          <a:ln w="9525">
            <a:noFill/>
          </a:ln>
        </p:spPr>
        <p:txBody>
          <a:bodyPr anchor="ctr"/>
          <a:p>
            <a:pPr algn="ctr"/>
            <a:endParaRPr lang="en-US" altLang="zh-CN" sz="4400" b="1">
              <a:solidFill>
                <a:schemeClr val="tx2"/>
              </a:solidFill>
              <a:latin typeface="Arial" panose="020B0604020202020204" pitchFamily="34" charset="0"/>
              <a:ea typeface="宋体" panose="02010600030101010101" pitchFamily="2" charset="-122"/>
            </a:endParaRPr>
          </a:p>
        </p:txBody>
      </p:sp>
      <p:pic>
        <p:nvPicPr>
          <p:cNvPr id="6" name="图片 5" descr="图片1 拷贝"/>
          <p:cNvPicPr>
            <a:picLocks noChangeAspect="1"/>
          </p:cNvPicPr>
          <p:nvPr/>
        </p:nvPicPr>
        <p:blipFill>
          <a:blip r:embed="rId3"/>
          <a:stretch>
            <a:fillRect/>
          </a:stretch>
        </p:blipFill>
        <p:spPr>
          <a:xfrm>
            <a:off x="4497388" y="2454275"/>
            <a:ext cx="4597400" cy="3068638"/>
          </a:xfrm>
          <a:prstGeom prst="rect">
            <a:avLst/>
          </a:prstGeom>
          <a:noFill/>
          <a:ln w="9525">
            <a:noFill/>
          </a:ln>
        </p:spPr>
      </p:pic>
      <p:pic>
        <p:nvPicPr>
          <p:cNvPr id="5" name="图片 4"/>
          <p:cNvPicPr>
            <a:picLocks noChangeAspect="1"/>
          </p:cNvPicPr>
          <p:nvPr/>
        </p:nvPicPr>
        <p:blipFill>
          <a:blip r:embed="rId4"/>
          <a:stretch>
            <a:fillRect/>
          </a:stretch>
        </p:blipFill>
        <p:spPr>
          <a:xfrm>
            <a:off x="4568825" y="2520950"/>
            <a:ext cx="4454525" cy="29368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文本框 347137"/>
          <p:cNvSpPr txBox="1"/>
          <p:nvPr/>
        </p:nvSpPr>
        <p:spPr>
          <a:xfrm>
            <a:off x="746125" y="2124075"/>
            <a:ext cx="7650163" cy="2306638"/>
          </a:xfrm>
          <a:prstGeom prst="rect">
            <a:avLst/>
          </a:prstGeom>
          <a:noFill/>
          <a:ln w="9525">
            <a:noFill/>
          </a:ln>
        </p:spPr>
        <p:txBody>
          <a:bodyPr anchor="t">
            <a:spAutoFit/>
          </a:bodyPr>
          <a:p>
            <a:pPr>
              <a:lnSpc>
                <a:spcPct val="150000"/>
              </a:lnSpc>
            </a:pPr>
            <a:r>
              <a:rPr lang="en-US" altLang="zh-CN" sz="3200">
                <a:solidFill>
                  <a:srgbClr val="CC0000"/>
                </a:solidFill>
                <a:latin typeface="Times New Roman" panose="02020603050405020304" pitchFamily="18" charset="0"/>
                <a:ea typeface="宋体" panose="02010600030101010101" pitchFamily="2" charset="-122"/>
              </a:rPr>
              <a:t>       </a:t>
            </a:r>
            <a:r>
              <a:rPr lang="zh-CN" altLang="en-US" sz="3200" dirty="0">
                <a:solidFill>
                  <a:srgbClr val="CC0000"/>
                </a:solidFill>
                <a:latin typeface="Times New Roman" panose="02020603050405020304" pitchFamily="18" charset="0"/>
                <a:ea typeface="宋体" panose="02010600030101010101" pitchFamily="2" charset="-122"/>
              </a:rPr>
              <a:t>动力学：</a:t>
            </a:r>
            <a:r>
              <a:rPr lang="zh-CN" altLang="en-US" sz="3200" b="0" dirty="0">
                <a:latin typeface="Times New Roman" panose="02020603050405020304" pitchFamily="18" charset="0"/>
                <a:ea typeface="宋体" panose="02010600030101010101" pitchFamily="2" charset="-122"/>
              </a:rPr>
              <a:t>物体间的相互作用称为力，研究物体在力的作用下运动的规律称为动力学 </a:t>
            </a:r>
            <a:r>
              <a:rPr lang="en-US" altLang="zh-CN" sz="3200" b="0" dirty="0">
                <a:latin typeface="Times New Roman" panose="02020603050405020304" pitchFamily="18" charset="0"/>
                <a:ea typeface="宋体" panose="02010600030101010101" pitchFamily="2" charset="-122"/>
              </a:rPr>
              <a:t>(</a:t>
            </a:r>
            <a:r>
              <a:rPr lang="zh-CN" altLang="en-US" sz="3200" b="0" dirty="0">
                <a:solidFill>
                  <a:srgbClr val="FF0000"/>
                </a:solidFill>
                <a:latin typeface="Times New Roman" panose="02020603050405020304" pitchFamily="18" charset="0"/>
                <a:ea typeface="宋体" panose="02010600030101010101" pitchFamily="2" charset="-122"/>
              </a:rPr>
              <a:t>研究运动的原因</a:t>
            </a:r>
            <a:r>
              <a:rPr lang="en-US" altLang="zh-CN" sz="3200" b="0" dirty="0">
                <a:latin typeface="Times New Roman" panose="02020603050405020304" pitchFamily="18" charset="0"/>
                <a:ea typeface="宋体" panose="02010600030101010101" pitchFamily="2" charset="-122"/>
              </a:rPr>
              <a:t>)</a:t>
            </a:r>
            <a:r>
              <a:rPr lang="zh-CN" altLang="en-US" sz="3200" b="0" dirty="0">
                <a:latin typeface="Times New Roman" panose="02020603050405020304" pitchFamily="18" charset="0"/>
                <a:ea typeface="宋体" panose="02010600030101010101" pitchFamily="2" charset="-122"/>
              </a:rPr>
              <a:t>。</a:t>
            </a:r>
            <a:endParaRPr lang="zh-CN" altLang="en-US" sz="3200" b="0" dirty="0">
              <a:latin typeface="Times New Roman" panose="02020603050405020304" pitchFamily="18" charset="0"/>
              <a:ea typeface="宋体" panose="02010600030101010101" pitchFamily="2" charset="-122"/>
            </a:endParaRPr>
          </a:p>
        </p:txBody>
      </p:sp>
      <p:sp>
        <p:nvSpPr>
          <p:cNvPr id="11266" name="灯片编号占位符 1"/>
          <p:cNvSpPr/>
          <p:nvPr>
            <p:ph type="sldNum" sz="quarter" idx="12"/>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
          <p:cNvSpPr>
            <a:spLocks noGrp="1"/>
          </p:cNvSpPr>
          <p:nvPr>
            <p:ph type="title"/>
          </p:nvPr>
        </p:nvSpPr>
        <p:spPr>
          <a:xfrm>
            <a:off x="447675" y="11113"/>
            <a:ext cx="8229600" cy="781050"/>
          </a:xfrm>
        </p:spPr>
        <p:txBody>
          <a:bodyPr anchor="ctr"/>
          <a:p>
            <a:r>
              <a:rPr lang="zh-CN" altLang="en-US" sz="3600" b="1">
                <a:solidFill>
                  <a:srgbClr val="C00000"/>
                </a:solidFill>
              </a:rPr>
              <a:t>杨氏模量的测量</a:t>
            </a:r>
            <a:endParaRPr lang="zh-CN" altLang="en-US" sz="3600" b="1">
              <a:solidFill>
                <a:srgbClr val="C00000"/>
              </a:solidFill>
            </a:endParaRPr>
          </a:p>
        </p:txBody>
      </p:sp>
      <p:pic>
        <p:nvPicPr>
          <p:cNvPr id="23554" name="图片 4"/>
          <p:cNvPicPr>
            <a:picLocks noChangeAspect="1"/>
          </p:cNvPicPr>
          <p:nvPr/>
        </p:nvPicPr>
        <p:blipFill>
          <a:blip r:embed="rId1"/>
          <a:stretch>
            <a:fillRect/>
          </a:stretch>
        </p:blipFill>
        <p:spPr>
          <a:xfrm>
            <a:off x="-26987" y="676275"/>
            <a:ext cx="9159875" cy="6203950"/>
          </a:xfrm>
          <a:prstGeom prst="rect">
            <a:avLst/>
          </a:prstGeom>
          <a:noFill/>
          <a:ln w="9525">
            <a:noFill/>
          </a:ln>
        </p:spPr>
      </p:pic>
      <p:pic>
        <p:nvPicPr>
          <p:cNvPr id="4" name="内容占位符 3"/>
          <p:cNvPicPr>
            <a:picLocks noChangeAspect="1"/>
          </p:cNvPicPr>
          <p:nvPr>
            <p:ph idx="1"/>
          </p:nvPr>
        </p:nvPicPr>
        <p:blipFill>
          <a:blip r:embed="rId2"/>
          <a:stretch>
            <a:fillRect/>
          </a:stretch>
        </p:blipFill>
        <p:spPr>
          <a:xfrm>
            <a:off x="5206365" y="676910"/>
            <a:ext cx="3926837" cy="2174875"/>
          </a:xfrm>
          <a:effectLst>
            <a:softEdge rad="88900"/>
          </a:effectLst>
        </p:spPr>
      </p:pic>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7322185" y="2071369"/>
              <a:ext cx="17780" cy="360"/>
            </p14:xfrm>
          </p:contentPart>
        </mc:Choice>
        <mc:Fallback xmlns="">
          <p:pic>
            <p:nvPicPr>
              <p:cNvPr id="3" name="墨迹 2"/>
            </p:nvPicPr>
            <p:blipFill>
              <a:blip r:embed="rId4"/>
            </p:blipFill>
            <p:spPr>
              <a:xfrm>
                <a:off x="7322185" y="2071369"/>
                <a:ext cx="17780" cy="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4553585" y="3910965"/>
              <a:ext cx="18415" cy="360"/>
            </p14:xfrm>
          </p:contentPart>
        </mc:Choice>
        <mc:Fallback xmlns="">
          <p:pic>
            <p:nvPicPr>
              <p:cNvPr id="6" name="墨迹 5"/>
            </p:nvPicPr>
            <p:blipFill>
              <a:blip r:embed="rId4"/>
            </p:blipFill>
            <p:spPr>
              <a:xfrm>
                <a:off x="4553585" y="3910965"/>
                <a:ext cx="18415" cy="360"/>
              </a:xfrm>
              <a:prstGeom prst="rect"/>
            </p:spPr>
          </p:pic>
        </mc:Fallback>
      </mc:AlternateContent>
      <p:pic>
        <p:nvPicPr>
          <p:cNvPr id="12290" name="内容占位符 5"/>
          <p:cNvPicPr>
            <a:picLocks noGrp="1" noChangeAspect="1"/>
          </p:cNvPicPr>
          <p:nvPr/>
        </p:nvPicPr>
        <p:blipFill>
          <a:blip r:embed="rId6"/>
          <a:srcRect t="9673" r="3900"/>
          <a:stretch>
            <a:fillRect/>
          </a:stretch>
        </p:blipFill>
        <p:spPr>
          <a:xfrm>
            <a:off x="284480" y="1135380"/>
            <a:ext cx="4484370" cy="3300095"/>
          </a:xfrm>
          <a:prstGeom prst="ellipse">
            <a:avLst/>
          </a:prstGeom>
          <a:noFill/>
          <a:ln w="9525">
            <a:noFill/>
          </a:ln>
        </p:spPr>
      </p:pic>
      <p:sp>
        <p:nvSpPr>
          <p:cNvPr id="8" name="椭圆 7"/>
          <p:cNvSpPr/>
          <p:nvPr/>
        </p:nvSpPr>
        <p:spPr>
          <a:xfrm>
            <a:off x="7524750" y="3503613"/>
            <a:ext cx="1138238" cy="644525"/>
          </a:xfrm>
          <a:prstGeom prst="ellipse">
            <a:avLst/>
          </a:prstGeom>
          <a:noFill/>
          <a:ln w="2540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9" name="直接箭头连接符 8"/>
          <p:cNvCxnSpPr/>
          <p:nvPr/>
        </p:nvCxnSpPr>
        <p:spPr>
          <a:xfrm flipH="1" flipV="1">
            <a:off x="4859338" y="3260725"/>
            <a:ext cx="2665413" cy="565150"/>
          </a:xfrm>
          <a:prstGeom prst="straightConnector1">
            <a:avLst/>
          </a:prstGeom>
          <a:ln w="12700" cmpd="sng">
            <a:solidFill>
              <a:srgbClr val="C00000"/>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12290"/>
                                        </p:tgtEl>
                                        <p:attrNameLst>
                                          <p:attrName>style.visibility</p:attrName>
                                        </p:attrNameLst>
                                      </p:cBhvr>
                                      <p:to>
                                        <p:strVal val="visible"/>
                                      </p:to>
                                    </p:set>
                                    <p:animEffect transition="in" filter="blinds(horizontal)">
                                      <p:cBhvr>
                                        <p:cTn id="16" dur="500"/>
                                        <p:tgtEl>
                                          <p:spTgt spid="1229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a:spLocks noGrp="1"/>
          </p:cNvSpPr>
          <p:nvPr>
            <p:ph type="title"/>
          </p:nvPr>
        </p:nvSpPr>
        <p:spPr>
          <a:xfrm>
            <a:off x="128588" y="28575"/>
            <a:ext cx="8229600" cy="641350"/>
          </a:xfrm>
        </p:spPr>
        <p:txBody>
          <a:bodyPr anchor="ctr"/>
          <a:p>
            <a:r>
              <a:rPr lang="zh-CN" altLang="en-US" sz="3600" b="1">
                <a:solidFill>
                  <a:srgbClr val="C00000"/>
                </a:solidFill>
                <a:latin typeface="宋体" panose="02010600030101010101" pitchFamily="2" charset="-122"/>
              </a:rPr>
              <a:t>罗俊院士团队： 引力常数</a:t>
            </a:r>
            <a:r>
              <a:rPr lang="en-US" altLang="zh-CN" sz="3600" b="1">
                <a:solidFill>
                  <a:srgbClr val="C00000"/>
                </a:solidFill>
                <a:latin typeface="Times New Roman" panose="02020603050405020304" pitchFamily="18" charset="0"/>
              </a:rPr>
              <a:t>G</a:t>
            </a:r>
            <a:r>
              <a:rPr lang="zh-CN" altLang="en-US" sz="3600" b="1">
                <a:solidFill>
                  <a:srgbClr val="C00000"/>
                </a:solidFill>
                <a:latin typeface="宋体" panose="02010600030101010101" pitchFamily="2" charset="-122"/>
              </a:rPr>
              <a:t>的测量</a:t>
            </a:r>
            <a:endParaRPr lang="zh-CN" altLang="en-US" sz="3600" b="1">
              <a:solidFill>
                <a:srgbClr val="C00000"/>
              </a:solidFill>
              <a:latin typeface="宋体" panose="02010600030101010101" pitchFamily="2" charset="-122"/>
            </a:endParaRPr>
          </a:p>
        </p:txBody>
      </p:sp>
      <p:pic>
        <p:nvPicPr>
          <p:cNvPr id="24578" name="内容占位符 3"/>
          <p:cNvPicPr>
            <a:picLocks noGrp="1" noChangeAspect="1"/>
          </p:cNvPicPr>
          <p:nvPr>
            <p:ph idx="1"/>
          </p:nvPr>
        </p:nvPicPr>
        <p:blipFill>
          <a:blip r:embed="rId1"/>
          <a:stretch>
            <a:fillRect/>
          </a:stretch>
        </p:blipFill>
        <p:spPr>
          <a:xfrm>
            <a:off x="12700" y="668338"/>
            <a:ext cx="9021763" cy="5405437"/>
          </a:xfrm>
        </p:spPr>
      </p:pic>
      <p:pic>
        <p:nvPicPr>
          <p:cNvPr id="2" name="图片 1"/>
          <p:cNvPicPr>
            <a:picLocks noChangeAspect="1"/>
          </p:cNvPicPr>
          <p:nvPr/>
        </p:nvPicPr>
        <p:blipFill>
          <a:blip r:embed="rId2"/>
          <a:stretch>
            <a:fillRect/>
          </a:stretch>
        </p:blipFill>
        <p:spPr>
          <a:xfrm>
            <a:off x="12700" y="668338"/>
            <a:ext cx="9023350" cy="5405437"/>
          </a:xfrm>
          <a:prstGeom prst="rect">
            <a:avLst/>
          </a:prstGeom>
          <a:noFill/>
          <a:ln w="9525">
            <a:noFill/>
          </a:ln>
        </p:spPr>
      </p:pic>
      <p:sp>
        <p:nvSpPr>
          <p:cNvPr id="24580" name="文本框 3"/>
          <p:cNvSpPr txBox="1"/>
          <p:nvPr/>
        </p:nvSpPr>
        <p:spPr>
          <a:xfrm>
            <a:off x="-47625" y="6251575"/>
            <a:ext cx="9083675" cy="338138"/>
          </a:xfrm>
          <a:prstGeom prst="rect">
            <a:avLst/>
          </a:prstGeom>
          <a:noFill/>
          <a:ln w="9525">
            <a:noFill/>
          </a:ln>
        </p:spPr>
        <p:txBody>
          <a:bodyPr wrap="square" anchor="t">
            <a:spAutoFit/>
          </a:bodyPr>
          <a:p>
            <a:r>
              <a:rPr lang="en-US" altLang="zh-CN" sz="1600" dirty="0">
                <a:solidFill>
                  <a:srgbClr val="000000"/>
                </a:solidFill>
                <a:latin typeface="Times New Roman" panose="02020603050405020304" pitchFamily="18" charset="0"/>
                <a:ea typeface="宋体" panose="02010600030101010101" pitchFamily="2" charset="-122"/>
              </a:rPr>
              <a:t>Luo </a:t>
            </a:r>
            <a:r>
              <a:rPr lang="en-US" altLang="zh-CN" sz="1600" i="1" dirty="0">
                <a:solidFill>
                  <a:srgbClr val="000000"/>
                </a:solidFill>
                <a:latin typeface="Times New Roman" panose="02020603050405020304" pitchFamily="18" charset="0"/>
                <a:ea typeface="宋体" panose="02010600030101010101" pitchFamily="2" charset="-122"/>
              </a:rPr>
              <a:t>et al</a:t>
            </a:r>
            <a:r>
              <a:rPr lang="en-US" altLang="zh-CN" sz="1600" dirty="0">
                <a:solidFill>
                  <a:srgbClr val="000000"/>
                </a:solidFill>
                <a:latin typeface="Times New Roman" panose="02020603050405020304" pitchFamily="18" charset="0"/>
                <a:ea typeface="宋体" panose="02010600030101010101" pitchFamily="2" charset="-122"/>
              </a:rPr>
              <a:t>, Measurements of the gravitational constant using two independent methods, </a:t>
            </a:r>
            <a:r>
              <a:rPr lang="en-US" altLang="zh-CN" sz="1600" b="1" i="1" dirty="0">
                <a:solidFill>
                  <a:srgbClr val="000000"/>
                </a:solidFill>
                <a:latin typeface="Times New Roman" panose="02020603050405020304" pitchFamily="18" charset="0"/>
                <a:ea typeface="宋体" panose="02010600030101010101" pitchFamily="2" charset="-122"/>
              </a:rPr>
              <a:t>Nature</a:t>
            </a:r>
            <a:r>
              <a:rPr lang="en-US" altLang="zh-CN" sz="1600" dirty="0">
                <a:solidFill>
                  <a:srgbClr val="000000"/>
                </a:solidFill>
                <a:latin typeface="Times New Roman" panose="02020603050405020304" pitchFamily="18" charset="0"/>
                <a:ea typeface="宋体" panose="02010600030101010101" pitchFamily="2" charset="-122"/>
              </a:rPr>
              <a:t> 2018,560:582.</a:t>
            </a:r>
            <a:endParaRPr lang="zh-CN" altLang="en-US" sz="1600" dirty="0">
              <a:solidFill>
                <a:srgbClr val="000000"/>
              </a:solidFill>
              <a:latin typeface="Times New Roman" panose="02020603050405020304" pitchFamily="18" charset="0"/>
              <a:ea typeface="宋体" panose="02010600030101010101" pitchFamily="2" charset="-122"/>
            </a:endParaRPr>
          </a:p>
        </p:txBody>
      </p:sp>
      <p:sp>
        <p:nvSpPr>
          <p:cNvPr id="4" name="矩形 3"/>
          <p:cNvSpPr/>
          <p:nvPr/>
        </p:nvSpPr>
        <p:spPr>
          <a:xfrm>
            <a:off x="2307590" y="2191385"/>
            <a:ext cx="647700" cy="215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4580"/>
                                        </p:tgtEl>
                                        <p:attrNameLst>
                                          <p:attrName>style.visibility</p:attrName>
                                        </p:attrNameLst>
                                      </p:cBhvr>
                                      <p:to>
                                        <p:strVal val="visible"/>
                                      </p:to>
                                    </p:set>
                                    <p:animEffect transition="in" filter="blinds(horizontal)">
                                      <p:cBhvr>
                                        <p:cTn id="11" dur="500"/>
                                        <p:tgtEl>
                                          <p:spTgt spid="2458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p:bldP spid="4"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8946" name="文本框 338945"/>
          <p:cNvSpPr txBox="1"/>
          <p:nvPr/>
        </p:nvSpPr>
        <p:spPr>
          <a:xfrm>
            <a:off x="611188" y="279400"/>
            <a:ext cx="4752975" cy="519113"/>
          </a:xfrm>
          <a:prstGeom prst="rect">
            <a:avLst/>
          </a:prstGeom>
          <a:noFill/>
          <a:ln w="9525">
            <a:noFill/>
          </a:ln>
        </p:spPr>
        <p:txBody>
          <a:bodyPr anchor="t">
            <a:spAutoFit/>
          </a:bodyPr>
          <a:p>
            <a:pPr>
              <a:spcBef>
                <a:spcPct val="50000"/>
              </a:spcBef>
            </a:pPr>
            <a:r>
              <a:rPr lang="en-US" altLang="zh-CN">
                <a:solidFill>
                  <a:srgbClr val="0000FF"/>
                </a:solidFill>
                <a:latin typeface="Times New Roman" panose="02020603050405020304" pitchFamily="18" charset="0"/>
                <a:ea typeface="宋体" panose="02010600030101010101" pitchFamily="2" charset="-122"/>
              </a:rPr>
              <a:t>2. </a:t>
            </a:r>
            <a:r>
              <a:rPr lang="zh-CN" altLang="en-US" dirty="0">
                <a:solidFill>
                  <a:srgbClr val="0000FF"/>
                </a:solidFill>
                <a:latin typeface="Times New Roman" panose="02020603050405020304" pitchFamily="18" charset="0"/>
                <a:ea typeface="宋体" panose="02010600030101010101" pitchFamily="2" charset="-122"/>
              </a:rPr>
              <a:t>弹力</a:t>
            </a:r>
            <a:endParaRPr lang="zh-CN" altLang="en-US" sz="2400" b="0">
              <a:solidFill>
                <a:srgbClr val="0000FF"/>
              </a:solidFill>
              <a:latin typeface="Times New Roman" panose="02020603050405020304" pitchFamily="18" charset="0"/>
              <a:ea typeface="宋体" panose="02010600030101010101" pitchFamily="2" charset="-122"/>
            </a:endParaRPr>
          </a:p>
        </p:txBody>
      </p:sp>
      <p:sp>
        <p:nvSpPr>
          <p:cNvPr id="338947" name="文本框 338946"/>
          <p:cNvSpPr txBox="1"/>
          <p:nvPr/>
        </p:nvSpPr>
        <p:spPr>
          <a:xfrm>
            <a:off x="539750" y="836613"/>
            <a:ext cx="8131175" cy="946150"/>
          </a:xfrm>
          <a:prstGeom prst="rect">
            <a:avLst/>
          </a:prstGeom>
          <a:noFill/>
          <a:ln w="9525">
            <a:noFill/>
          </a:ln>
        </p:spPr>
        <p:txBody>
          <a:bodyPr anchor="t">
            <a:spAutoFit/>
          </a:bodyPr>
          <a:p>
            <a:pPr>
              <a:spcBef>
                <a:spcPct val="50000"/>
              </a:spcBef>
            </a:pP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发生形变的物体，由于要恢复原状，对与它接触的物体会产生力的作用。</a:t>
            </a:r>
            <a:endParaRPr lang="zh-CN" altLang="en-US">
              <a:latin typeface="Times New Roman" panose="02020603050405020304" pitchFamily="18" charset="0"/>
              <a:ea typeface="宋体" panose="02010600030101010101" pitchFamily="2" charset="-122"/>
            </a:endParaRPr>
          </a:p>
        </p:txBody>
      </p:sp>
      <p:graphicFrame>
        <p:nvGraphicFramePr>
          <p:cNvPr id="338948" name="对象 338947"/>
          <p:cNvGraphicFramePr/>
          <p:nvPr/>
        </p:nvGraphicFramePr>
        <p:xfrm>
          <a:off x="3263900" y="2609850"/>
          <a:ext cx="1347788" cy="639763"/>
        </p:xfrm>
        <a:graphic>
          <a:graphicData uri="http://schemas.openxmlformats.org/presentationml/2006/ole">
            <mc:AlternateContent xmlns:mc="http://schemas.openxmlformats.org/markup-compatibility/2006">
              <mc:Choice xmlns:v="urn:schemas-microsoft-com:vml" Requires="v">
                <p:oleObj spid="_x0000_s3094" name="" r:id="rId1" imgW="584200" imgH="241300" progId="Equation.3">
                  <p:embed/>
                </p:oleObj>
              </mc:Choice>
              <mc:Fallback>
                <p:oleObj name="" r:id="rId1" imgW="584200" imgH="241300" progId="Equation.3">
                  <p:embed/>
                  <p:pic>
                    <p:nvPicPr>
                      <p:cNvPr id="0" name="图片 3093"/>
                      <p:cNvPicPr/>
                      <p:nvPr/>
                    </p:nvPicPr>
                    <p:blipFill>
                      <a:blip r:embed="rId2"/>
                      <a:stretch>
                        <a:fillRect/>
                      </a:stretch>
                    </p:blipFill>
                    <p:spPr>
                      <a:xfrm>
                        <a:off x="3263900" y="2609850"/>
                        <a:ext cx="1347788" cy="639763"/>
                      </a:xfrm>
                      <a:prstGeom prst="rect">
                        <a:avLst/>
                      </a:prstGeom>
                      <a:noFill/>
                      <a:ln w="38100">
                        <a:noFill/>
                        <a:miter/>
                      </a:ln>
                    </p:spPr>
                  </p:pic>
                </p:oleObj>
              </mc:Fallback>
            </mc:AlternateContent>
          </a:graphicData>
        </a:graphic>
      </p:graphicFrame>
      <p:sp>
        <p:nvSpPr>
          <p:cNvPr id="338949" name="文本框 338948"/>
          <p:cNvSpPr txBox="1"/>
          <p:nvPr/>
        </p:nvSpPr>
        <p:spPr>
          <a:xfrm>
            <a:off x="727075" y="2676525"/>
            <a:ext cx="3170238" cy="519113"/>
          </a:xfrm>
          <a:prstGeom prst="rect">
            <a:avLst/>
          </a:prstGeom>
          <a:noFill/>
          <a:ln w="9525">
            <a:noFill/>
          </a:ln>
        </p:spPr>
        <p:txBody>
          <a:bodyPr anchor="t">
            <a:spAutoFit/>
          </a:bodyPr>
          <a:p>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弹簧的弹力： </a:t>
            </a:r>
            <a:endParaRPr lang="zh-CN" altLang="en-US" dirty="0">
              <a:latin typeface="Times New Roman" panose="02020603050405020304" pitchFamily="18" charset="0"/>
              <a:ea typeface="宋体" panose="02010600030101010101" pitchFamily="2" charset="-122"/>
            </a:endParaRPr>
          </a:p>
        </p:txBody>
      </p:sp>
      <p:sp>
        <p:nvSpPr>
          <p:cNvPr id="338950" name="文本框 338949"/>
          <p:cNvSpPr txBox="1"/>
          <p:nvPr/>
        </p:nvSpPr>
        <p:spPr>
          <a:xfrm>
            <a:off x="611188" y="4059238"/>
            <a:ext cx="6122987" cy="519112"/>
          </a:xfrm>
          <a:prstGeom prst="rect">
            <a:avLst/>
          </a:prstGeom>
          <a:noFill/>
          <a:ln w="9525">
            <a:noFill/>
          </a:ln>
        </p:spPr>
        <p:txBody>
          <a:bodyPr anchor="t">
            <a:spAutoFit/>
          </a:bodyPr>
          <a:p>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绳子的张力， 杆的张力或压力。</a:t>
            </a:r>
            <a:endParaRPr lang="zh-CN" altLang="en-US">
              <a:latin typeface="Times New Roman" panose="02020603050405020304" pitchFamily="18" charset="0"/>
              <a:ea typeface="宋体" panose="02010600030101010101" pitchFamily="2" charset="-122"/>
            </a:endParaRPr>
          </a:p>
        </p:txBody>
      </p:sp>
      <p:sp>
        <p:nvSpPr>
          <p:cNvPr id="338952" name="文本框 338951"/>
          <p:cNvSpPr txBox="1"/>
          <p:nvPr/>
        </p:nvSpPr>
        <p:spPr>
          <a:xfrm>
            <a:off x="5410200" y="2681288"/>
            <a:ext cx="3527425" cy="519112"/>
          </a:xfrm>
          <a:prstGeom prst="rect">
            <a:avLst/>
          </a:prstGeom>
          <a:noFill/>
          <a:ln w="9525">
            <a:noFill/>
          </a:ln>
        </p:spPr>
        <p:txBody>
          <a:bodyPr anchor="t">
            <a:spAutoFit/>
          </a:bodyPr>
          <a:p>
            <a:r>
              <a:rPr lang="zh-CN" altLang="en-US">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k</a:t>
            </a:r>
            <a:r>
              <a:rPr lang="zh-CN" altLang="en-US" dirty="0">
                <a:latin typeface="Times New Roman" panose="02020603050405020304" pitchFamily="18" charset="0"/>
                <a:ea typeface="宋体" panose="02010600030101010101" pitchFamily="2" charset="-122"/>
              </a:rPr>
              <a:t>称为劲度系数）</a:t>
            </a:r>
            <a:endParaRPr lang="zh-CN" altLang="en-US">
              <a:latin typeface="Times New Roman" panose="02020603050405020304" pitchFamily="18" charset="0"/>
              <a:ea typeface="宋体" panose="02010600030101010101" pitchFamily="2" charset="-122"/>
            </a:endParaRPr>
          </a:p>
        </p:txBody>
      </p:sp>
      <p:sp>
        <p:nvSpPr>
          <p:cNvPr id="23559" name="灯片编号占位符 1"/>
          <p:cNvSpPr/>
          <p:nvPr>
            <p:ph type="sldNum" sz="quarter" idx="12"/>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8946"/>
                                        </p:tgtEl>
                                        <p:attrNameLst>
                                          <p:attrName>style.visibility</p:attrName>
                                        </p:attrNameLst>
                                      </p:cBhvr>
                                      <p:to>
                                        <p:strVal val="visible"/>
                                      </p:to>
                                    </p:set>
                                    <p:animEffect transition="in" filter="wipe(left)">
                                      <p:cBhvr>
                                        <p:cTn id="7" dur="1000"/>
                                        <p:tgtEl>
                                          <p:spTgt spid="3389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8947"/>
                                        </p:tgtEl>
                                        <p:attrNameLst>
                                          <p:attrName>style.visibility</p:attrName>
                                        </p:attrNameLst>
                                      </p:cBhvr>
                                      <p:to>
                                        <p:strVal val="visible"/>
                                      </p:to>
                                    </p:set>
                                    <p:animEffect transition="in" filter="wipe(left)">
                                      <p:cBhvr>
                                        <p:cTn id="12" dur="1000"/>
                                        <p:tgtEl>
                                          <p:spTgt spid="3389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8949"/>
                                        </p:tgtEl>
                                        <p:attrNameLst>
                                          <p:attrName>style.visibility</p:attrName>
                                        </p:attrNameLst>
                                      </p:cBhvr>
                                      <p:to>
                                        <p:strVal val="visible"/>
                                      </p:to>
                                    </p:set>
                                    <p:animEffect transition="in" filter="wipe(left)">
                                      <p:cBhvr>
                                        <p:cTn id="17" dur="1000"/>
                                        <p:tgtEl>
                                          <p:spTgt spid="3389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8948"/>
                                        </p:tgtEl>
                                        <p:attrNameLst>
                                          <p:attrName>style.visibility</p:attrName>
                                        </p:attrNameLst>
                                      </p:cBhvr>
                                      <p:to>
                                        <p:strVal val="visible"/>
                                      </p:to>
                                    </p:set>
                                    <p:animEffect transition="in" filter="wipe(left)">
                                      <p:cBhvr>
                                        <p:cTn id="22" dur="1000"/>
                                        <p:tgtEl>
                                          <p:spTgt spid="3389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38952"/>
                                        </p:tgtEl>
                                        <p:attrNameLst>
                                          <p:attrName>style.visibility</p:attrName>
                                        </p:attrNameLst>
                                      </p:cBhvr>
                                      <p:to>
                                        <p:strVal val="visible"/>
                                      </p:to>
                                    </p:set>
                                    <p:animEffect transition="in" filter="wipe(left)">
                                      <p:cBhvr>
                                        <p:cTn id="27" dur="1000"/>
                                        <p:tgtEl>
                                          <p:spTgt spid="33895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8950"/>
                                        </p:tgtEl>
                                        <p:attrNameLst>
                                          <p:attrName>style.visibility</p:attrName>
                                        </p:attrNameLst>
                                      </p:cBhvr>
                                      <p:to>
                                        <p:strVal val="visible"/>
                                      </p:to>
                                    </p:set>
                                    <p:animEffect transition="in" filter="wipe(left)">
                                      <p:cBhvr>
                                        <p:cTn id="32" dur="1000"/>
                                        <p:tgtEl>
                                          <p:spTgt spid="338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6" grpId="0"/>
      <p:bldP spid="338947" grpId="0"/>
      <p:bldP spid="338949" grpId="0"/>
      <p:bldP spid="338950" grpId="0"/>
      <p:bldP spid="3389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9972" name="文本框 339971"/>
          <p:cNvSpPr txBox="1"/>
          <p:nvPr/>
        </p:nvSpPr>
        <p:spPr>
          <a:xfrm>
            <a:off x="523875" y="3609975"/>
            <a:ext cx="2819400" cy="519113"/>
          </a:xfrm>
          <a:prstGeom prst="rect">
            <a:avLst/>
          </a:prstGeom>
          <a:noFill/>
          <a:ln w="9525">
            <a:noFill/>
          </a:ln>
        </p:spPr>
        <p:txBody>
          <a:bodyPr anchor="t">
            <a:spAutoFit/>
          </a:bodyPr>
          <a:p>
            <a:pPr>
              <a:spcBef>
                <a:spcPct val="50000"/>
              </a:spcBef>
            </a:pPr>
            <a:r>
              <a:rPr lang="zh-CN" altLang="en-US" dirty="0">
                <a:latin typeface="Times New Roman" panose="02020603050405020304" pitchFamily="18" charset="0"/>
                <a:ea typeface="宋体" panose="02010600030101010101" pitchFamily="2" charset="-122"/>
              </a:rPr>
              <a:t>最大静摩擦力：</a:t>
            </a:r>
            <a:endParaRPr lang="zh-CN" altLang="en-US" sz="2400" b="0">
              <a:latin typeface="Times New Roman" panose="02020603050405020304" pitchFamily="18" charset="0"/>
              <a:ea typeface="宋体" panose="02010600030101010101" pitchFamily="2" charset="-122"/>
            </a:endParaRPr>
          </a:p>
        </p:txBody>
      </p:sp>
      <p:graphicFrame>
        <p:nvGraphicFramePr>
          <p:cNvPr id="12292" name="对象 339972"/>
          <p:cNvGraphicFramePr/>
          <p:nvPr/>
        </p:nvGraphicFramePr>
        <p:xfrm>
          <a:off x="3222625" y="3609975"/>
          <a:ext cx="1989138" cy="619125"/>
        </p:xfrm>
        <a:graphic>
          <a:graphicData uri="http://schemas.openxmlformats.org/presentationml/2006/ole">
            <mc:AlternateContent xmlns:mc="http://schemas.openxmlformats.org/markup-compatibility/2006">
              <mc:Choice xmlns:v="urn:schemas-microsoft-com:vml" Requires="v">
                <p:oleObj spid="_x0000_s3096" name="" r:id="rId1" imgW="749300" imgH="228600" progId="Equation.3">
                  <p:embed/>
                </p:oleObj>
              </mc:Choice>
              <mc:Fallback>
                <p:oleObj name="" r:id="rId1" imgW="749300" imgH="228600" progId="Equation.3">
                  <p:embed/>
                  <p:pic>
                    <p:nvPicPr>
                      <p:cNvPr id="0" name="图片 3095"/>
                      <p:cNvPicPr/>
                      <p:nvPr/>
                    </p:nvPicPr>
                    <p:blipFill>
                      <a:blip r:embed="rId2"/>
                      <a:stretch>
                        <a:fillRect/>
                      </a:stretch>
                    </p:blipFill>
                    <p:spPr>
                      <a:xfrm>
                        <a:off x="3222625" y="3609975"/>
                        <a:ext cx="1989138" cy="619125"/>
                      </a:xfrm>
                      <a:prstGeom prst="rect">
                        <a:avLst/>
                      </a:prstGeom>
                      <a:noFill/>
                      <a:ln w="38100">
                        <a:noFill/>
                        <a:miter/>
                      </a:ln>
                    </p:spPr>
                  </p:pic>
                </p:oleObj>
              </mc:Fallback>
            </mc:AlternateContent>
          </a:graphicData>
        </a:graphic>
      </p:graphicFrame>
      <p:sp>
        <p:nvSpPr>
          <p:cNvPr id="339974" name="矩形 339973"/>
          <p:cNvSpPr/>
          <p:nvPr/>
        </p:nvSpPr>
        <p:spPr>
          <a:xfrm>
            <a:off x="5292725" y="3654425"/>
            <a:ext cx="3689350" cy="519113"/>
          </a:xfrm>
          <a:prstGeom prst="rect">
            <a:avLst/>
          </a:prstGeom>
          <a:noFill/>
          <a:ln w="9525">
            <a:noFill/>
          </a:ln>
        </p:spPr>
        <p:txBody>
          <a:bodyPr anchor="t">
            <a:spAutoFit/>
          </a:bodyPr>
          <a:p>
            <a:r>
              <a:rPr lang="zh-CN" altLang="en-US" dirty="0">
                <a:latin typeface="Times New Roman" panose="02020603050405020304" pitchFamily="18" charset="0"/>
                <a:ea typeface="宋体" panose="02010600030101010101" pitchFamily="2" charset="-122"/>
                <a:sym typeface="Symbol" panose="05050102010706020507" pitchFamily="18" charset="2"/>
              </a:rPr>
              <a:t>（</a:t>
            </a:r>
            <a:r>
              <a:rPr lang="en-US" altLang="zh-CN" i="1">
                <a:latin typeface="Times New Roman" panose="02020603050405020304" pitchFamily="18" charset="0"/>
                <a:ea typeface="宋体" panose="02010600030101010101" pitchFamily="2" charset="-122"/>
                <a:sym typeface="Symbol" panose="05050102010706020507" pitchFamily="18" charset="2"/>
              </a:rPr>
              <a:t></a:t>
            </a:r>
            <a:r>
              <a:rPr lang="en-US" altLang="zh-CN" baseline="-25000">
                <a:latin typeface="Times New Roman" panose="02020603050405020304" pitchFamily="18" charset="0"/>
                <a:ea typeface="宋体" panose="02010600030101010101" pitchFamily="2" charset="-122"/>
                <a:sym typeface="Symbol" panose="05050102010706020507" pitchFamily="18" charset="2"/>
              </a:rPr>
              <a:t>0 </a:t>
            </a:r>
            <a:r>
              <a:rPr lang="zh-CN" altLang="en-US" dirty="0">
                <a:latin typeface="Times New Roman" panose="02020603050405020304" pitchFamily="18" charset="0"/>
                <a:ea typeface="宋体" panose="02010600030101010101" pitchFamily="2" charset="-122"/>
                <a:sym typeface="Symbol" panose="05050102010706020507" pitchFamily="18" charset="2"/>
              </a:rPr>
              <a:t>为静摩擦系数）</a:t>
            </a:r>
            <a:endParaRPr lang="zh-CN" altLang="en-US" b="0" dirty="0">
              <a:latin typeface="Times New Roman" panose="02020603050405020304" pitchFamily="18" charset="0"/>
              <a:ea typeface="宋体" panose="02010600030101010101" pitchFamily="2" charset="-122"/>
              <a:sym typeface="Symbol" panose="05050102010706020507" pitchFamily="18" charset="2"/>
            </a:endParaRPr>
          </a:p>
        </p:txBody>
      </p:sp>
      <p:graphicFrame>
        <p:nvGraphicFramePr>
          <p:cNvPr id="12294" name="对象 339974"/>
          <p:cNvGraphicFramePr/>
          <p:nvPr/>
        </p:nvGraphicFramePr>
        <p:xfrm>
          <a:off x="3176588" y="4648200"/>
          <a:ext cx="1612900" cy="581025"/>
        </p:xfrm>
        <a:graphic>
          <a:graphicData uri="http://schemas.openxmlformats.org/presentationml/2006/ole">
            <mc:AlternateContent xmlns:mc="http://schemas.openxmlformats.org/markup-compatibility/2006">
              <mc:Choice xmlns:v="urn:schemas-microsoft-com:vml" Requires="v">
                <p:oleObj spid="_x0000_s3097" name="" r:id="rId3" imgW="558165" imgH="203200" progId="Equation.3">
                  <p:embed/>
                </p:oleObj>
              </mc:Choice>
              <mc:Fallback>
                <p:oleObj name="" r:id="rId3" imgW="558165" imgH="203200" progId="Equation.3">
                  <p:embed/>
                  <p:pic>
                    <p:nvPicPr>
                      <p:cNvPr id="0" name="图片 3096"/>
                      <p:cNvPicPr/>
                      <p:nvPr/>
                    </p:nvPicPr>
                    <p:blipFill>
                      <a:blip r:embed="rId4"/>
                      <a:stretch>
                        <a:fillRect/>
                      </a:stretch>
                    </p:blipFill>
                    <p:spPr>
                      <a:xfrm>
                        <a:off x="3176588" y="4648200"/>
                        <a:ext cx="1612900" cy="581025"/>
                      </a:xfrm>
                      <a:prstGeom prst="rect">
                        <a:avLst/>
                      </a:prstGeom>
                      <a:noFill/>
                      <a:ln w="38100">
                        <a:noFill/>
                        <a:miter/>
                      </a:ln>
                    </p:spPr>
                  </p:pic>
                </p:oleObj>
              </mc:Fallback>
            </mc:AlternateContent>
          </a:graphicData>
        </a:graphic>
      </p:graphicFrame>
      <p:sp>
        <p:nvSpPr>
          <p:cNvPr id="12295" name="文本框 339975"/>
          <p:cNvSpPr txBox="1"/>
          <p:nvPr/>
        </p:nvSpPr>
        <p:spPr>
          <a:xfrm>
            <a:off x="522288" y="4648200"/>
            <a:ext cx="2339975" cy="519113"/>
          </a:xfrm>
          <a:prstGeom prst="rect">
            <a:avLst/>
          </a:prstGeom>
          <a:noFill/>
          <a:ln w="9525">
            <a:noFill/>
          </a:ln>
        </p:spPr>
        <p:txBody>
          <a:bodyPr anchor="t">
            <a:spAutoFit/>
          </a:bodyPr>
          <a:p>
            <a:pPr>
              <a:spcBef>
                <a:spcPct val="50000"/>
              </a:spcBef>
            </a:pPr>
            <a:r>
              <a:rPr lang="zh-CN" altLang="en-US" dirty="0">
                <a:latin typeface="Times New Roman" panose="02020603050405020304" pitchFamily="18" charset="0"/>
                <a:ea typeface="宋体" panose="02010600030101010101" pitchFamily="2" charset="-122"/>
              </a:rPr>
              <a:t>滑动摩擦力</a:t>
            </a:r>
            <a:endParaRPr lang="zh-CN" altLang="en-US">
              <a:latin typeface="Times New Roman" panose="02020603050405020304" pitchFamily="18" charset="0"/>
              <a:ea typeface="宋体" panose="02010600030101010101" pitchFamily="2" charset="-122"/>
            </a:endParaRPr>
          </a:p>
        </p:txBody>
      </p:sp>
      <p:sp>
        <p:nvSpPr>
          <p:cNvPr id="339978" name="文本框 339977"/>
          <p:cNvSpPr txBox="1"/>
          <p:nvPr/>
        </p:nvSpPr>
        <p:spPr>
          <a:xfrm>
            <a:off x="5273675" y="4689475"/>
            <a:ext cx="4248150" cy="519113"/>
          </a:xfrm>
          <a:prstGeom prst="rect">
            <a:avLst/>
          </a:prstGeom>
          <a:noFill/>
          <a:ln w="9525">
            <a:noFill/>
          </a:ln>
        </p:spPr>
        <p:txBody>
          <a:bodyPr anchor="t">
            <a:spAutoFit/>
          </a:bodyPr>
          <a:p>
            <a:r>
              <a:rPr lang="zh-CN" altLang="en-US" dirty="0">
                <a:latin typeface="Times New Roman" panose="02020603050405020304" pitchFamily="18" charset="0"/>
                <a:ea typeface="宋体" panose="02010600030101010101" pitchFamily="2" charset="-122"/>
                <a:sym typeface="Symbol" panose="05050102010706020507" pitchFamily="18" charset="2"/>
              </a:rPr>
              <a:t>（</a:t>
            </a:r>
            <a:r>
              <a:rPr lang="en-US" altLang="zh-CN" i="1">
                <a:latin typeface="Times New Roman" panose="02020603050405020304" pitchFamily="18" charset="0"/>
                <a:ea typeface="宋体" panose="02010600030101010101" pitchFamily="2" charset="-122"/>
                <a:sym typeface="Symbol" panose="05050102010706020507" pitchFamily="18" charset="2"/>
              </a:rPr>
              <a:t></a:t>
            </a:r>
            <a:r>
              <a:rPr lang="zh-CN" altLang="en-US" dirty="0">
                <a:latin typeface="Times New Roman" panose="02020603050405020304" pitchFamily="18" charset="0"/>
                <a:ea typeface="宋体" panose="02010600030101010101" pitchFamily="2" charset="-122"/>
                <a:sym typeface="Symbol" panose="05050102010706020507" pitchFamily="18" charset="2"/>
              </a:rPr>
              <a:t>为滑动摩擦系数）</a:t>
            </a:r>
            <a:endParaRPr lang="zh-CN" altLang="en-US">
              <a:latin typeface="Times New Roman" panose="02020603050405020304" pitchFamily="18" charset="0"/>
              <a:ea typeface="宋体" panose="02010600030101010101" pitchFamily="2" charset="-122"/>
              <a:sym typeface="Symbol" panose="05050102010706020507" pitchFamily="18" charset="2"/>
            </a:endParaRPr>
          </a:p>
        </p:txBody>
      </p:sp>
      <p:sp>
        <p:nvSpPr>
          <p:cNvPr id="339979" name="文本框 339978"/>
          <p:cNvSpPr txBox="1"/>
          <p:nvPr/>
        </p:nvSpPr>
        <p:spPr>
          <a:xfrm>
            <a:off x="206375" y="188913"/>
            <a:ext cx="5832475" cy="519112"/>
          </a:xfrm>
          <a:prstGeom prst="rect">
            <a:avLst/>
          </a:prstGeom>
          <a:noFill/>
          <a:ln w="9525">
            <a:noFill/>
          </a:ln>
        </p:spPr>
        <p:txBody>
          <a:bodyPr anchor="t">
            <a:spAutoFit/>
          </a:bodyPr>
          <a:p>
            <a:pPr>
              <a:spcBef>
                <a:spcPct val="50000"/>
              </a:spcBef>
            </a:pPr>
            <a:r>
              <a:rPr lang="en-US" altLang="zh-CN">
                <a:solidFill>
                  <a:srgbClr val="0000FF"/>
                </a:solidFill>
                <a:latin typeface="Times New Roman" panose="02020603050405020304" pitchFamily="18" charset="0"/>
                <a:ea typeface="宋体" panose="02010600030101010101" pitchFamily="2" charset="-122"/>
              </a:rPr>
              <a:t>3. </a:t>
            </a:r>
            <a:r>
              <a:rPr lang="zh-CN" altLang="en-US" dirty="0">
                <a:solidFill>
                  <a:srgbClr val="0000FF"/>
                </a:solidFill>
                <a:latin typeface="Times New Roman" panose="02020603050405020304" pitchFamily="18" charset="0"/>
                <a:ea typeface="宋体" panose="02010600030101010101" pitchFamily="2" charset="-122"/>
              </a:rPr>
              <a:t>摩擦力</a:t>
            </a:r>
            <a:endParaRPr lang="zh-CN" altLang="en-US" sz="2400" b="0">
              <a:solidFill>
                <a:srgbClr val="0000FF"/>
              </a:solidFill>
              <a:latin typeface="Times New Roman" panose="02020603050405020304" pitchFamily="18" charset="0"/>
              <a:ea typeface="宋体" panose="02010600030101010101" pitchFamily="2" charset="-122"/>
            </a:endParaRPr>
          </a:p>
        </p:txBody>
      </p:sp>
      <p:graphicFrame>
        <p:nvGraphicFramePr>
          <p:cNvPr id="12301" name="对象 339981"/>
          <p:cNvGraphicFramePr/>
          <p:nvPr/>
        </p:nvGraphicFramePr>
        <p:xfrm>
          <a:off x="3082608" y="5666423"/>
          <a:ext cx="1800225" cy="595630"/>
        </p:xfrm>
        <a:graphic>
          <a:graphicData uri="http://schemas.openxmlformats.org/presentationml/2006/ole">
            <mc:AlternateContent xmlns:mc="http://schemas.openxmlformats.org/markup-compatibility/2006">
              <mc:Choice xmlns:v="urn:schemas-microsoft-com:vml" Requires="v">
                <p:oleObj spid="_x0000_s3098" name="" r:id="rId5" imgW="685800" imgH="228600" progId="Equation.3">
                  <p:embed/>
                </p:oleObj>
              </mc:Choice>
              <mc:Fallback>
                <p:oleObj name="" r:id="rId5" imgW="685800" imgH="228600" progId="Equation.3">
                  <p:embed/>
                  <p:pic>
                    <p:nvPicPr>
                      <p:cNvPr id="0" name="图片 3097"/>
                      <p:cNvPicPr/>
                      <p:nvPr/>
                    </p:nvPicPr>
                    <p:blipFill>
                      <a:blip r:embed="rId6"/>
                      <a:stretch>
                        <a:fillRect/>
                      </a:stretch>
                    </p:blipFill>
                    <p:spPr>
                      <a:xfrm>
                        <a:off x="3082608" y="5666423"/>
                        <a:ext cx="1800225" cy="595630"/>
                      </a:xfrm>
                      <a:prstGeom prst="rect">
                        <a:avLst/>
                      </a:prstGeom>
                      <a:noFill/>
                      <a:ln w="38100">
                        <a:noFill/>
                        <a:miter/>
                      </a:ln>
                    </p:spPr>
                  </p:pic>
                </p:oleObj>
              </mc:Fallback>
            </mc:AlternateContent>
          </a:graphicData>
        </a:graphic>
      </p:graphicFrame>
      <p:sp>
        <p:nvSpPr>
          <p:cNvPr id="24585" name="灯片编号占位符 1"/>
          <p:cNvSpPr/>
          <p:nvPr>
            <p:ph type="sldNum" sz="quarter" idx="12"/>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sp>
        <p:nvSpPr>
          <p:cNvPr id="12304" name="矩形 12303"/>
          <p:cNvSpPr/>
          <p:nvPr/>
        </p:nvSpPr>
        <p:spPr>
          <a:xfrm>
            <a:off x="395288" y="1044575"/>
            <a:ext cx="2232025" cy="519113"/>
          </a:xfrm>
          <a:prstGeom prst="rect">
            <a:avLst/>
          </a:prstGeom>
          <a:noFill/>
          <a:ln w="9525">
            <a:noFill/>
          </a:ln>
        </p:spPr>
        <p:txBody>
          <a:bodyPr anchor="t">
            <a:spAutoFit/>
          </a:bodyPr>
          <a:p>
            <a:r>
              <a:rPr lang="zh-CN" altLang="en-US" dirty="0">
                <a:solidFill>
                  <a:srgbClr val="0000FF"/>
                </a:solidFill>
                <a:latin typeface="宋体" panose="02010600030101010101" pitchFamily="2" charset="-122"/>
                <a:ea typeface="宋体" panose="02010600030101010101" pitchFamily="2" charset="-122"/>
              </a:rPr>
              <a:t>条  件：</a:t>
            </a:r>
            <a:endParaRPr lang="zh-CN" altLang="en-US" dirty="0">
              <a:solidFill>
                <a:srgbClr val="0000FF"/>
              </a:solidFill>
              <a:latin typeface="宋体" panose="02010600030101010101" pitchFamily="2" charset="-122"/>
              <a:ea typeface="宋体" panose="02010600030101010101" pitchFamily="2" charset="-122"/>
            </a:endParaRPr>
          </a:p>
        </p:txBody>
      </p:sp>
      <p:sp>
        <p:nvSpPr>
          <p:cNvPr id="12305" name="矩形 12304"/>
          <p:cNvSpPr/>
          <p:nvPr/>
        </p:nvSpPr>
        <p:spPr>
          <a:xfrm>
            <a:off x="125413" y="2684463"/>
            <a:ext cx="2736850" cy="519112"/>
          </a:xfrm>
          <a:prstGeom prst="rect">
            <a:avLst/>
          </a:prstGeom>
          <a:noFill/>
          <a:ln w="9525">
            <a:noFill/>
          </a:ln>
        </p:spPr>
        <p:txBody>
          <a:bodyPr anchor="t">
            <a:spAutoFit/>
          </a:bodyPr>
          <a:p>
            <a:r>
              <a:rPr lang="zh-CN" altLang="en-US" dirty="0">
                <a:solidFill>
                  <a:srgbClr val="0000FF"/>
                </a:solidFill>
                <a:latin typeface="宋体" panose="02010600030101010101" pitchFamily="2" charset="-122"/>
                <a:ea typeface="宋体" panose="02010600030101010101" pitchFamily="2" charset="-122"/>
              </a:rPr>
              <a:t>两个计算公式</a:t>
            </a:r>
            <a:endParaRPr lang="zh-CN" altLang="en-US" dirty="0">
              <a:solidFill>
                <a:srgbClr val="0000FF"/>
              </a:solidFill>
              <a:latin typeface="宋体" panose="02010600030101010101" pitchFamily="2" charset="-122"/>
              <a:ea typeface="Times New Roman" panose="02020603050405020304" pitchFamily="18" charset="0"/>
            </a:endParaRPr>
          </a:p>
        </p:txBody>
      </p:sp>
      <p:sp>
        <p:nvSpPr>
          <p:cNvPr id="12306" name="矩形 12305"/>
          <p:cNvSpPr/>
          <p:nvPr/>
        </p:nvSpPr>
        <p:spPr>
          <a:xfrm>
            <a:off x="1827213" y="1044575"/>
            <a:ext cx="7308850" cy="946150"/>
          </a:xfrm>
          <a:prstGeom prst="rect">
            <a:avLst/>
          </a:prstGeom>
          <a:noFill/>
          <a:ln w="9525">
            <a:noFill/>
          </a:ln>
        </p:spPr>
        <p:txBody>
          <a:bodyPr anchor="t">
            <a:spAutoFit/>
          </a:bodyPr>
          <a:p>
            <a:r>
              <a:rPr lang="zh-CN" altLang="en-US" dirty="0">
                <a:latin typeface="楷体_GB2312" panose="02010609030101010101" pitchFamily="49" charset="-122"/>
                <a:ea typeface="楷体_GB2312" panose="02010609030101010101" pitchFamily="49" charset="-122"/>
              </a:rPr>
              <a:t> 表面接触挤压；相对运动或相对运动趋势</a:t>
            </a:r>
            <a:endParaRPr lang="zh-CN" altLang="en-US" dirty="0">
              <a:latin typeface="楷体_GB2312" panose="02010609030101010101" pitchFamily="49" charset="-122"/>
              <a:ea typeface="楷体_GB2312" panose="02010609030101010101" pitchFamily="49" charset="-122"/>
            </a:endParaRPr>
          </a:p>
          <a:p>
            <a:r>
              <a:rPr lang="zh-CN" altLang="en-US" dirty="0">
                <a:latin typeface="楷体_GB2312" panose="02010609030101010101" pitchFamily="49" charset="-122"/>
                <a:ea typeface="楷体_GB2312" panose="02010609030101010101" pitchFamily="49" charset="-122"/>
              </a:rPr>
              <a:t> </a:t>
            </a:r>
            <a:endParaRPr lang="zh-CN" altLang="en-US" dirty="0">
              <a:latin typeface="楷体_GB2312" panose="02010609030101010101" pitchFamily="49" charset="-122"/>
              <a:ea typeface="楷体_GB2312" panose="02010609030101010101" pitchFamily="49" charset="-122"/>
            </a:endParaRPr>
          </a:p>
        </p:txBody>
      </p:sp>
      <p:sp>
        <p:nvSpPr>
          <p:cNvPr id="12307" name="矩形 12306"/>
          <p:cNvSpPr/>
          <p:nvPr/>
        </p:nvSpPr>
        <p:spPr>
          <a:xfrm>
            <a:off x="360363" y="1785938"/>
            <a:ext cx="2232025" cy="519112"/>
          </a:xfrm>
          <a:prstGeom prst="rect">
            <a:avLst/>
          </a:prstGeom>
          <a:noFill/>
          <a:ln w="9525">
            <a:noFill/>
          </a:ln>
        </p:spPr>
        <p:txBody>
          <a:bodyPr anchor="t">
            <a:spAutoFit/>
          </a:bodyPr>
          <a:p>
            <a:r>
              <a:rPr lang="zh-CN" altLang="en-US" dirty="0">
                <a:solidFill>
                  <a:srgbClr val="0000FF"/>
                </a:solidFill>
                <a:latin typeface="宋体" panose="02010600030101010101" pitchFamily="2" charset="-122"/>
                <a:ea typeface="宋体" panose="02010600030101010101" pitchFamily="2" charset="-122"/>
              </a:rPr>
              <a:t>方  向</a:t>
            </a:r>
            <a:r>
              <a:rPr lang="en-US" altLang="zh-CN">
                <a:solidFill>
                  <a:srgbClr val="0000FF"/>
                </a:solidFill>
                <a:latin typeface="宋体" panose="02010600030101010101" pitchFamily="2" charset="-122"/>
                <a:ea typeface="宋体" panose="02010600030101010101" pitchFamily="2" charset="-122"/>
              </a:rPr>
              <a:t>:</a:t>
            </a:r>
            <a:endParaRPr lang="en-US" altLang="zh-CN">
              <a:solidFill>
                <a:srgbClr val="0000FF"/>
              </a:solidFill>
              <a:latin typeface="宋体" panose="02010600030101010101" pitchFamily="2" charset="-122"/>
              <a:ea typeface="宋体" panose="02010600030101010101" pitchFamily="2" charset="-122"/>
            </a:endParaRPr>
          </a:p>
        </p:txBody>
      </p:sp>
      <p:sp>
        <p:nvSpPr>
          <p:cNvPr id="12308" name="矩形 12307"/>
          <p:cNvSpPr/>
          <p:nvPr/>
        </p:nvSpPr>
        <p:spPr>
          <a:xfrm>
            <a:off x="1962150" y="1830388"/>
            <a:ext cx="7308850" cy="519112"/>
          </a:xfrm>
          <a:prstGeom prst="rect">
            <a:avLst/>
          </a:prstGeom>
          <a:noFill/>
          <a:ln w="9525">
            <a:noFill/>
          </a:ln>
        </p:spPr>
        <p:txBody>
          <a:bodyPr anchor="t">
            <a:spAutoFit/>
          </a:bodyPr>
          <a:p>
            <a:r>
              <a:rPr lang="zh-CN" altLang="en-US" dirty="0">
                <a:latin typeface="楷体_GB2312" panose="02010609030101010101" pitchFamily="49" charset="-122"/>
                <a:ea typeface="楷体_GB2312" panose="02010609030101010101" pitchFamily="49" charset="-122"/>
              </a:rPr>
              <a:t>与物体相对运动或相对运动趋势的方向相反</a:t>
            </a:r>
            <a:endParaRPr lang="zh-CN" altLang="en-US" dirty="0">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9979"/>
                                        </p:tgtEl>
                                        <p:attrNameLst>
                                          <p:attrName>style.visibility</p:attrName>
                                        </p:attrNameLst>
                                      </p:cBhvr>
                                      <p:to>
                                        <p:strVal val="visible"/>
                                      </p:to>
                                    </p:set>
                                    <p:animEffect transition="in" filter="wipe(left)">
                                      <p:cBhvr>
                                        <p:cTn id="7" dur="500"/>
                                        <p:tgtEl>
                                          <p:spTgt spid="3399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04"/>
                                        </p:tgtEl>
                                        <p:attrNameLst>
                                          <p:attrName>style.visibility</p:attrName>
                                        </p:attrNameLst>
                                      </p:cBhvr>
                                      <p:to>
                                        <p:strVal val="visible"/>
                                      </p:to>
                                    </p:set>
                                    <p:animEffect transition="in" filter="wipe(left)">
                                      <p:cBhvr>
                                        <p:cTn id="12" dur="500"/>
                                        <p:tgtEl>
                                          <p:spTgt spid="12304"/>
                                        </p:tgtEl>
                                      </p:cBhvr>
                                    </p:animEffect>
                                  </p:childTnLst>
                                </p:cTn>
                              </p:par>
                            </p:childTnLst>
                          </p:cTn>
                        </p:par>
                      </p:childTnLst>
                    </p:cTn>
                  </p:par>
                  <p:par>
                    <p:cTn id="13" fill="hold">
                      <p:stCondLst>
                        <p:cond delay="indefinite"/>
                      </p:stCondLst>
                      <p:childTnLst>
                        <p:par>
                          <p:cTn id="14" fill="hold">
                            <p:stCondLst>
                              <p:cond delay="0"/>
                            </p:stCondLst>
                            <p:childTnLst>
                              <p:par>
                                <p:cTn id="15" presetID="27" presetClass="entr" presetSubtype="0" fill="hold" grpId="0" nodeType="clickEffect">
                                  <p:stCondLst>
                                    <p:cond delay="0"/>
                                  </p:stCondLst>
                                  <p:iterate type="lt">
                                    <p:tmPct val="50000"/>
                                  </p:iterate>
                                  <p:childTnLst>
                                    <p:set>
                                      <p:cBhvr>
                                        <p:cTn id="16" dur="1" fill="hold">
                                          <p:stCondLst>
                                            <p:cond delay="0"/>
                                          </p:stCondLst>
                                        </p:cTn>
                                        <p:tgtEl>
                                          <p:spTgt spid="12306"/>
                                        </p:tgtEl>
                                        <p:attrNameLst>
                                          <p:attrName>style.visibility</p:attrName>
                                        </p:attrNameLst>
                                      </p:cBhvr>
                                      <p:to>
                                        <p:strVal val="visible"/>
                                      </p:to>
                                    </p:set>
                                    <p:anim calcmode="discrete" valueType="clr">
                                      <p:cBhvr override="childStyle">
                                        <p:cTn id="17" dur="1000"/>
                                        <p:tgtEl>
                                          <p:spTgt spid="12306"/>
                                        </p:tgtEl>
                                        <p:attrNameLst>
                                          <p:attrName>style.color</p:attrName>
                                        </p:attrNameLst>
                                      </p:cBhvr>
                                      <p:tavLst>
                                        <p:tav tm="0">
                                          <p:val>
                                            <p:clrVal>
                                              <a:schemeClr val="accent2"/>
                                            </p:clrVal>
                                          </p:val>
                                        </p:tav>
                                        <p:tav tm="50000">
                                          <p:val>
                                            <p:clrVal>
                                              <a:schemeClr val="hlink"/>
                                            </p:clrVal>
                                          </p:val>
                                        </p:tav>
                                      </p:tavLst>
                                    </p:anim>
                                    <p:anim calcmode="discrete" valueType="clr">
                                      <p:cBhvr>
                                        <p:cTn id="18" dur="1000"/>
                                        <p:tgtEl>
                                          <p:spTgt spid="12306"/>
                                        </p:tgtEl>
                                        <p:attrNameLst>
                                          <p:attrName>fillcolor</p:attrName>
                                        </p:attrNameLst>
                                      </p:cBhvr>
                                      <p:tavLst>
                                        <p:tav tm="0">
                                          <p:val>
                                            <p:clrVal>
                                              <a:schemeClr val="accent2"/>
                                            </p:clrVal>
                                          </p:val>
                                        </p:tav>
                                        <p:tav tm="50000">
                                          <p:val>
                                            <p:clrVal>
                                              <a:schemeClr val="hlink"/>
                                            </p:clrVal>
                                          </p:val>
                                        </p:tav>
                                      </p:tavLst>
                                    </p:anim>
                                    <p:set>
                                      <p:cBhvr>
                                        <p:cTn id="19" dur="1000"/>
                                        <p:tgtEl>
                                          <p:spTgt spid="12306"/>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2307"/>
                                        </p:tgtEl>
                                        <p:attrNameLst>
                                          <p:attrName>style.visibility</p:attrName>
                                        </p:attrNameLst>
                                      </p:cBhvr>
                                      <p:to>
                                        <p:strVal val="visible"/>
                                      </p:to>
                                    </p:set>
                                    <p:animEffect transition="in" filter="wipe(left)">
                                      <p:cBhvr>
                                        <p:cTn id="24" dur="500"/>
                                        <p:tgtEl>
                                          <p:spTgt spid="12307"/>
                                        </p:tgtEl>
                                      </p:cBhvr>
                                    </p:animEffect>
                                  </p:childTnLst>
                                </p:cTn>
                              </p:par>
                            </p:childTnLst>
                          </p:cTn>
                        </p:par>
                      </p:childTnLst>
                    </p:cTn>
                  </p:par>
                  <p:par>
                    <p:cTn id="25" fill="hold">
                      <p:stCondLst>
                        <p:cond delay="indefinite"/>
                      </p:stCondLst>
                      <p:childTnLst>
                        <p:par>
                          <p:cTn id="26" fill="hold">
                            <p:stCondLst>
                              <p:cond delay="0"/>
                            </p:stCondLst>
                            <p:childTnLst>
                              <p:par>
                                <p:cTn id="27" presetID="27" presetClass="entr" presetSubtype="0" fill="hold" grpId="0" nodeType="clickEffect">
                                  <p:stCondLst>
                                    <p:cond delay="0"/>
                                  </p:stCondLst>
                                  <p:iterate type="lt">
                                    <p:tmPct val="50000"/>
                                  </p:iterate>
                                  <p:childTnLst>
                                    <p:set>
                                      <p:cBhvr>
                                        <p:cTn id="28" dur="1" fill="hold">
                                          <p:stCondLst>
                                            <p:cond delay="0"/>
                                          </p:stCondLst>
                                        </p:cTn>
                                        <p:tgtEl>
                                          <p:spTgt spid="12308"/>
                                        </p:tgtEl>
                                        <p:attrNameLst>
                                          <p:attrName>style.visibility</p:attrName>
                                        </p:attrNameLst>
                                      </p:cBhvr>
                                      <p:to>
                                        <p:strVal val="visible"/>
                                      </p:to>
                                    </p:set>
                                    <p:anim calcmode="discrete" valueType="clr">
                                      <p:cBhvr override="childStyle">
                                        <p:cTn id="29" dur="1000"/>
                                        <p:tgtEl>
                                          <p:spTgt spid="12308"/>
                                        </p:tgtEl>
                                        <p:attrNameLst>
                                          <p:attrName>style.color</p:attrName>
                                        </p:attrNameLst>
                                      </p:cBhvr>
                                      <p:tavLst>
                                        <p:tav tm="0">
                                          <p:val>
                                            <p:clrVal>
                                              <a:schemeClr val="accent2"/>
                                            </p:clrVal>
                                          </p:val>
                                        </p:tav>
                                        <p:tav tm="50000">
                                          <p:val>
                                            <p:clrVal>
                                              <a:schemeClr val="hlink"/>
                                            </p:clrVal>
                                          </p:val>
                                        </p:tav>
                                      </p:tavLst>
                                    </p:anim>
                                    <p:anim calcmode="discrete" valueType="clr">
                                      <p:cBhvr>
                                        <p:cTn id="30" dur="1000"/>
                                        <p:tgtEl>
                                          <p:spTgt spid="12308"/>
                                        </p:tgtEl>
                                        <p:attrNameLst>
                                          <p:attrName>fillcolor</p:attrName>
                                        </p:attrNameLst>
                                      </p:cBhvr>
                                      <p:tavLst>
                                        <p:tav tm="0">
                                          <p:val>
                                            <p:clrVal>
                                              <a:schemeClr val="accent2"/>
                                            </p:clrVal>
                                          </p:val>
                                        </p:tav>
                                        <p:tav tm="50000">
                                          <p:val>
                                            <p:clrVal>
                                              <a:schemeClr val="hlink"/>
                                            </p:clrVal>
                                          </p:val>
                                        </p:tav>
                                      </p:tavLst>
                                    </p:anim>
                                    <p:set>
                                      <p:cBhvr>
                                        <p:cTn id="31" dur="1000"/>
                                        <p:tgtEl>
                                          <p:spTgt spid="12308"/>
                                        </p:tgtEl>
                                        <p:attrNameLst>
                                          <p:attrName>fill.type</p:attrName>
                                        </p:attrNameLst>
                                      </p:cBhvr>
                                      <p:to>
                                        <p:strVal val="solid"/>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12305"/>
                                        </p:tgtEl>
                                        <p:attrNameLst>
                                          <p:attrName>style.visibility</p:attrName>
                                        </p:attrNameLst>
                                      </p:cBhvr>
                                      <p:to>
                                        <p:strVal val="visible"/>
                                      </p:to>
                                    </p:set>
                                    <p:anim calcmode="lin" valueType="num">
                                      <p:cBhvr additive="base">
                                        <p:cTn id="36" dur="500" fill="hold"/>
                                        <p:tgtEl>
                                          <p:spTgt spid="12305"/>
                                        </p:tgtEl>
                                        <p:attrNameLst>
                                          <p:attrName>ppt_x</p:attrName>
                                        </p:attrNameLst>
                                      </p:cBhvr>
                                      <p:tavLst>
                                        <p:tav tm="0">
                                          <p:val>
                                            <p:strVal val="0-#ppt_w/2"/>
                                          </p:val>
                                        </p:tav>
                                        <p:tav tm="100000">
                                          <p:val>
                                            <p:strVal val="#ppt_x"/>
                                          </p:val>
                                        </p:tav>
                                      </p:tavLst>
                                    </p:anim>
                                    <p:anim calcmode="lin" valueType="num">
                                      <p:cBhvr additive="base">
                                        <p:cTn id="37" dur="500" fill="hold"/>
                                        <p:tgtEl>
                                          <p:spTgt spid="12305"/>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39972"/>
                                        </p:tgtEl>
                                        <p:attrNameLst>
                                          <p:attrName>style.visibility</p:attrName>
                                        </p:attrNameLst>
                                      </p:cBhvr>
                                      <p:to>
                                        <p:strVal val="visible"/>
                                      </p:to>
                                    </p:set>
                                    <p:animEffect transition="in" filter="wipe(left)">
                                      <p:cBhvr>
                                        <p:cTn id="42" dur="500"/>
                                        <p:tgtEl>
                                          <p:spTgt spid="33997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292"/>
                                        </p:tgtEl>
                                        <p:attrNameLst>
                                          <p:attrName>style.visibility</p:attrName>
                                        </p:attrNameLst>
                                      </p:cBhvr>
                                      <p:to>
                                        <p:strVal val="visible"/>
                                      </p:to>
                                    </p:set>
                                    <p:animEffect transition="in" filter="wipe(left)">
                                      <p:cBhvr>
                                        <p:cTn id="47" dur="500"/>
                                        <p:tgtEl>
                                          <p:spTgt spid="1229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39974"/>
                                        </p:tgtEl>
                                        <p:attrNameLst>
                                          <p:attrName>style.visibility</p:attrName>
                                        </p:attrNameLst>
                                      </p:cBhvr>
                                      <p:to>
                                        <p:strVal val="visible"/>
                                      </p:to>
                                    </p:set>
                                    <p:animEffect transition="in" filter="wipe(left)">
                                      <p:cBhvr>
                                        <p:cTn id="52" dur="500"/>
                                        <p:tgtEl>
                                          <p:spTgt spid="33997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295"/>
                                        </p:tgtEl>
                                        <p:attrNameLst>
                                          <p:attrName>style.visibility</p:attrName>
                                        </p:attrNameLst>
                                      </p:cBhvr>
                                      <p:to>
                                        <p:strVal val="visible"/>
                                      </p:to>
                                    </p:set>
                                    <p:animEffect transition="in" filter="wipe(left)">
                                      <p:cBhvr>
                                        <p:cTn id="57" dur="500"/>
                                        <p:tgtEl>
                                          <p:spTgt spid="1229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2294"/>
                                        </p:tgtEl>
                                        <p:attrNameLst>
                                          <p:attrName>style.visibility</p:attrName>
                                        </p:attrNameLst>
                                      </p:cBhvr>
                                      <p:to>
                                        <p:strVal val="visible"/>
                                      </p:to>
                                    </p:set>
                                    <p:animEffect transition="in" filter="wipe(left)">
                                      <p:cBhvr>
                                        <p:cTn id="62" dur="500"/>
                                        <p:tgtEl>
                                          <p:spTgt spid="1229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39978"/>
                                        </p:tgtEl>
                                        <p:attrNameLst>
                                          <p:attrName>style.visibility</p:attrName>
                                        </p:attrNameLst>
                                      </p:cBhvr>
                                      <p:to>
                                        <p:strVal val="visible"/>
                                      </p:to>
                                    </p:set>
                                    <p:animEffect transition="in" filter="wipe(left)">
                                      <p:cBhvr>
                                        <p:cTn id="67" dur="500"/>
                                        <p:tgtEl>
                                          <p:spTgt spid="33997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2301"/>
                                        </p:tgtEl>
                                        <p:attrNameLst>
                                          <p:attrName>style.visibility</p:attrName>
                                        </p:attrNameLst>
                                      </p:cBhvr>
                                      <p:to>
                                        <p:strVal val="visible"/>
                                      </p:to>
                                    </p:set>
                                    <p:animEffect transition="in" filter="wipe(left)">
                                      <p:cBhvr>
                                        <p:cTn id="72" dur="500"/>
                                        <p:tgtEl>
                                          <p:spTgt spid="12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2" grpId="0"/>
      <p:bldP spid="339974" grpId="0"/>
      <p:bldP spid="12295" grpId="0"/>
      <p:bldP spid="339978" grpId="0"/>
      <p:bldP spid="339979" grpId="0"/>
      <p:bldP spid="12304" grpId="0"/>
      <p:bldP spid="12305" grpId="0"/>
      <p:bldP spid="12306" grpId="0"/>
      <p:bldP spid="12307" grpId="0"/>
      <p:bldP spid="1230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2018" name="文本框 342017"/>
          <p:cNvSpPr txBox="1"/>
          <p:nvPr/>
        </p:nvSpPr>
        <p:spPr>
          <a:xfrm>
            <a:off x="0" y="188913"/>
            <a:ext cx="6264275" cy="641350"/>
          </a:xfrm>
          <a:prstGeom prst="rect">
            <a:avLst/>
          </a:prstGeom>
          <a:noFill/>
          <a:ln w="9525">
            <a:noFill/>
          </a:ln>
        </p:spPr>
        <p:txBody>
          <a:bodyPr anchor="t">
            <a:spAutoFit/>
          </a:bodyPr>
          <a:p>
            <a:pPr>
              <a:spcBef>
                <a:spcPct val="50000"/>
              </a:spcBef>
            </a:pPr>
            <a:r>
              <a:rPr lang="zh-CN" altLang="en-US" sz="3600" dirty="0">
                <a:solidFill>
                  <a:srgbClr val="0000FF"/>
                </a:solidFill>
                <a:latin typeface="Arial" panose="020B0604020202020204" pitchFamily="34" charset="0"/>
                <a:ea typeface="宋体" panose="02010600030101010101" pitchFamily="2" charset="-122"/>
              </a:rPr>
              <a:t>§</a:t>
            </a:r>
            <a:r>
              <a:rPr lang="en-US" altLang="zh-CN" sz="3600">
                <a:solidFill>
                  <a:srgbClr val="0000FF"/>
                </a:solidFill>
                <a:latin typeface="Arial" panose="020B0604020202020204" pitchFamily="34" charset="0"/>
                <a:ea typeface="宋体" panose="02010600030101010101" pitchFamily="2" charset="-122"/>
              </a:rPr>
              <a:t>2.3  </a:t>
            </a:r>
            <a:r>
              <a:rPr lang="zh-CN" altLang="en-US" sz="3600" dirty="0">
                <a:solidFill>
                  <a:srgbClr val="0000FF"/>
                </a:solidFill>
                <a:latin typeface="Arial" panose="020B0604020202020204" pitchFamily="34" charset="0"/>
                <a:ea typeface="宋体" panose="02010600030101010101" pitchFamily="2" charset="-122"/>
              </a:rPr>
              <a:t>牛顿运动定律的应用</a:t>
            </a:r>
            <a:endParaRPr lang="zh-CN" altLang="en-US" sz="3600" dirty="0">
              <a:solidFill>
                <a:srgbClr val="0000FF"/>
              </a:solidFill>
              <a:latin typeface="Arial" panose="020B0604020202020204" pitchFamily="34" charset="0"/>
              <a:ea typeface="宋体" panose="02010600030101010101" pitchFamily="2" charset="-122"/>
            </a:endParaRPr>
          </a:p>
        </p:txBody>
      </p:sp>
      <p:sp>
        <p:nvSpPr>
          <p:cNvPr id="342022" name="文本框 342021"/>
          <p:cNvSpPr txBox="1"/>
          <p:nvPr/>
        </p:nvSpPr>
        <p:spPr>
          <a:xfrm>
            <a:off x="1287463" y="4014788"/>
            <a:ext cx="5867400" cy="519112"/>
          </a:xfrm>
          <a:prstGeom prst="rect">
            <a:avLst/>
          </a:prstGeom>
          <a:noFill/>
          <a:ln w="9525">
            <a:noFill/>
          </a:ln>
        </p:spPr>
        <p:txBody>
          <a:bodyPr anchor="t">
            <a:spAutoFit/>
          </a:bodyPr>
          <a:p>
            <a:pPr>
              <a:spcBef>
                <a:spcPct val="50000"/>
              </a:spcBef>
            </a:pPr>
            <a:r>
              <a:rPr lang="zh-CN" altLang="en-US" dirty="0">
                <a:latin typeface="Times New Roman" panose="02020603050405020304" pitchFamily="18" charset="0"/>
                <a:ea typeface="宋体" panose="02010600030101010101" pitchFamily="2" charset="-122"/>
              </a:rPr>
              <a:t> </a:t>
            </a:r>
            <a:r>
              <a:rPr lang="en-US" altLang="zh-CN">
                <a:latin typeface="Times New Roman" panose="02020603050405020304" pitchFamily="18" charset="0"/>
                <a:ea typeface="宋体" panose="02010600030101010101" pitchFamily="2" charset="-122"/>
              </a:rPr>
              <a:t>(2) </a:t>
            </a:r>
            <a:r>
              <a:rPr lang="zh-CN" altLang="en-US" dirty="0">
                <a:latin typeface="Times New Roman" panose="02020603050405020304" pitchFamily="18" charset="0"/>
                <a:ea typeface="宋体" panose="02010600030101010101" pitchFamily="2" charset="-122"/>
              </a:rPr>
              <a:t>进行受力分析</a:t>
            </a:r>
            <a:endParaRPr lang="zh-CN" altLang="en-US">
              <a:latin typeface="Times New Roman" panose="02020603050405020304" pitchFamily="18" charset="0"/>
              <a:ea typeface="宋体" panose="02010600030101010101" pitchFamily="2" charset="-122"/>
            </a:endParaRPr>
          </a:p>
        </p:txBody>
      </p:sp>
      <p:sp>
        <p:nvSpPr>
          <p:cNvPr id="342023" name="文本框 342022"/>
          <p:cNvSpPr txBox="1"/>
          <p:nvPr/>
        </p:nvSpPr>
        <p:spPr>
          <a:xfrm>
            <a:off x="1385888" y="4665663"/>
            <a:ext cx="3276600" cy="519112"/>
          </a:xfrm>
          <a:prstGeom prst="rect">
            <a:avLst/>
          </a:prstGeom>
          <a:noFill/>
          <a:ln w="9525">
            <a:noFill/>
          </a:ln>
        </p:spPr>
        <p:txBody>
          <a:bodyPr anchor="t">
            <a:spAutoFit/>
          </a:bodyPr>
          <a:p>
            <a:pPr marL="533400" indent="-533400">
              <a:spcBef>
                <a:spcPct val="50000"/>
              </a:spcBef>
            </a:pPr>
            <a:r>
              <a:rPr lang="en-US" altLang="zh-CN">
                <a:latin typeface="Times New Roman" panose="02020603050405020304" pitchFamily="18" charset="0"/>
                <a:ea typeface="宋体" panose="02010600030101010101" pitchFamily="2" charset="-122"/>
              </a:rPr>
              <a:t>(3) </a:t>
            </a:r>
            <a:r>
              <a:rPr lang="zh-CN" altLang="en-US" dirty="0">
                <a:latin typeface="Times New Roman" panose="02020603050405020304" pitchFamily="18" charset="0"/>
                <a:ea typeface="宋体" panose="02010600030101010101" pitchFamily="2" charset="-122"/>
              </a:rPr>
              <a:t>建立坐标系</a:t>
            </a:r>
            <a:endParaRPr lang="zh-CN" altLang="en-US">
              <a:latin typeface="Times New Roman" panose="02020603050405020304" pitchFamily="18" charset="0"/>
              <a:ea typeface="宋体" panose="02010600030101010101" pitchFamily="2" charset="-122"/>
            </a:endParaRPr>
          </a:p>
        </p:txBody>
      </p:sp>
      <p:sp>
        <p:nvSpPr>
          <p:cNvPr id="342024" name="文本框 342023"/>
          <p:cNvSpPr txBox="1"/>
          <p:nvPr/>
        </p:nvSpPr>
        <p:spPr>
          <a:xfrm>
            <a:off x="1393825" y="5454650"/>
            <a:ext cx="7543800" cy="390525"/>
          </a:xfrm>
          <a:prstGeom prst="rect">
            <a:avLst/>
          </a:prstGeom>
          <a:noFill/>
          <a:ln w="9525">
            <a:noFill/>
          </a:ln>
        </p:spPr>
        <p:txBody>
          <a:bodyPr anchor="t">
            <a:spAutoFit/>
          </a:bodyPr>
          <a:p>
            <a:pPr>
              <a:lnSpc>
                <a:spcPct val="70000"/>
              </a:lnSpc>
              <a:spcBef>
                <a:spcPct val="50000"/>
              </a:spcBef>
            </a:pPr>
            <a:r>
              <a:rPr lang="en-US" altLang="zh-CN">
                <a:latin typeface="Times New Roman" panose="02020603050405020304" pitchFamily="18" charset="0"/>
                <a:ea typeface="宋体" panose="02010600030101010101" pitchFamily="2" charset="-122"/>
              </a:rPr>
              <a:t>(4) </a:t>
            </a:r>
            <a:r>
              <a:rPr lang="zh-CN" altLang="en-US" dirty="0">
                <a:latin typeface="Times New Roman" panose="02020603050405020304" pitchFamily="18" charset="0"/>
                <a:ea typeface="宋体" panose="02010600030101010101" pitchFamily="2" charset="-122"/>
              </a:rPr>
              <a:t>列方程</a:t>
            </a:r>
            <a:endParaRPr lang="zh-CN" altLang="en-US" dirty="0">
              <a:latin typeface="Times New Roman" panose="02020603050405020304" pitchFamily="18" charset="0"/>
              <a:ea typeface="宋体" panose="02010600030101010101" pitchFamily="2" charset="-122"/>
            </a:endParaRPr>
          </a:p>
        </p:txBody>
      </p:sp>
      <p:sp>
        <p:nvSpPr>
          <p:cNvPr id="342025" name="文本框 342024"/>
          <p:cNvSpPr txBox="1"/>
          <p:nvPr/>
        </p:nvSpPr>
        <p:spPr>
          <a:xfrm>
            <a:off x="1423988" y="6084888"/>
            <a:ext cx="3733800" cy="519112"/>
          </a:xfrm>
          <a:prstGeom prst="rect">
            <a:avLst/>
          </a:prstGeom>
          <a:noFill/>
          <a:ln w="9525">
            <a:noFill/>
          </a:ln>
        </p:spPr>
        <p:txBody>
          <a:bodyPr anchor="t">
            <a:spAutoFit/>
          </a:bodyPr>
          <a:p>
            <a:pPr marL="533400" indent="-533400">
              <a:spcBef>
                <a:spcPct val="50000"/>
              </a:spcBef>
            </a:pPr>
            <a:r>
              <a:rPr lang="en-US" altLang="zh-CN">
                <a:latin typeface="Times New Roman" panose="02020603050405020304" pitchFamily="18" charset="0"/>
                <a:ea typeface="宋体" panose="02010600030101010101" pitchFamily="2" charset="-122"/>
              </a:rPr>
              <a:t>(5)</a:t>
            </a:r>
            <a:r>
              <a:rPr lang="zh-CN" altLang="en-US" dirty="0">
                <a:latin typeface="Times New Roman" panose="02020603050405020304" pitchFamily="18" charset="0"/>
                <a:ea typeface="宋体" panose="02010600030101010101" pitchFamily="2" charset="-122"/>
              </a:rPr>
              <a:t>解方程、讨论。</a:t>
            </a:r>
            <a:endParaRPr lang="zh-CN" altLang="en-US" dirty="0">
              <a:latin typeface="Times New Roman" panose="02020603050405020304" pitchFamily="18" charset="0"/>
              <a:ea typeface="宋体" panose="02010600030101010101" pitchFamily="2" charset="-122"/>
            </a:endParaRPr>
          </a:p>
        </p:txBody>
      </p:sp>
      <p:sp>
        <p:nvSpPr>
          <p:cNvPr id="342026" name="文本框 342025"/>
          <p:cNvSpPr txBox="1"/>
          <p:nvPr/>
        </p:nvSpPr>
        <p:spPr>
          <a:xfrm>
            <a:off x="1373188" y="3294063"/>
            <a:ext cx="2832100" cy="519112"/>
          </a:xfrm>
          <a:prstGeom prst="rect">
            <a:avLst/>
          </a:prstGeom>
          <a:noFill/>
          <a:ln w="9525">
            <a:noFill/>
          </a:ln>
        </p:spPr>
        <p:txBody>
          <a:bodyPr wrap="none" anchor="t">
            <a:spAutoFit/>
          </a:bodyPr>
          <a:p>
            <a:pPr marL="533400" indent="-533400"/>
            <a:r>
              <a:rPr lang="en-US" altLang="zh-CN">
                <a:latin typeface="Times New Roman" panose="02020603050405020304" pitchFamily="18" charset="0"/>
                <a:ea typeface="宋体" panose="02010600030101010101" pitchFamily="2" charset="-122"/>
              </a:rPr>
              <a:t>(1) </a:t>
            </a:r>
            <a:r>
              <a:rPr lang="zh-CN" altLang="en-US" dirty="0">
                <a:latin typeface="Times New Roman" panose="02020603050405020304" pitchFamily="18" charset="0"/>
                <a:ea typeface="宋体" panose="02010600030101010101" pitchFamily="2" charset="-122"/>
              </a:rPr>
              <a:t>确定研究对象</a:t>
            </a:r>
            <a:endParaRPr lang="zh-CN" altLang="en-US">
              <a:latin typeface="Times New Roman" panose="02020603050405020304" pitchFamily="18" charset="0"/>
              <a:ea typeface="宋体" panose="02010600030101010101" pitchFamily="2" charset="-122"/>
            </a:endParaRPr>
          </a:p>
        </p:txBody>
      </p:sp>
      <p:sp>
        <p:nvSpPr>
          <p:cNvPr id="26631" name="灯片编号占位符 1"/>
          <p:cNvSpPr/>
          <p:nvPr>
            <p:ph type="sldNum" sz="quarter" idx="12"/>
          </p:nvPr>
        </p:nvSpPr>
        <p:spPr>
          <a:xfrm>
            <a:off x="6902450" y="6778625"/>
            <a:ext cx="2133600" cy="476250"/>
          </a:xfrm>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buChar char="•"/>
            </a:pPr>
            <a:fld id="{9A0DB2DC-4C9A-4742-B13C-FB6460FD3503}" type="slidenum">
              <a:rPr lang="zh-CN" altLang="en-US" sz="1400" b="0" dirty="0"/>
            </a:fld>
            <a:endParaRPr lang="zh-CN" altLang="en-US" sz="1400" b="0" dirty="0"/>
          </a:p>
        </p:txBody>
      </p:sp>
      <p:sp>
        <p:nvSpPr>
          <p:cNvPr id="13325" name="文本框 13324"/>
          <p:cNvSpPr txBox="1"/>
          <p:nvPr/>
        </p:nvSpPr>
        <p:spPr>
          <a:xfrm>
            <a:off x="666750" y="2619375"/>
            <a:ext cx="3124200" cy="579438"/>
          </a:xfrm>
          <a:prstGeom prst="rect">
            <a:avLst/>
          </a:prstGeom>
          <a:noFill/>
          <a:ln w="9525">
            <a:noFill/>
          </a:ln>
        </p:spPr>
        <p:txBody>
          <a:bodyPr anchor="t">
            <a:spAutoFit/>
          </a:bodyPr>
          <a:p>
            <a:pPr>
              <a:spcBef>
                <a:spcPct val="50000"/>
              </a:spcBef>
            </a:pPr>
            <a:r>
              <a:rPr lang="zh-CN" altLang="en-US" sz="3200" dirty="0">
                <a:solidFill>
                  <a:srgbClr val="FF3300"/>
                </a:solidFill>
                <a:latin typeface="Times New Roman" panose="02020603050405020304" pitchFamily="18" charset="0"/>
                <a:ea typeface="楷体_GB2312" panose="02010609030101010101" pitchFamily="49" charset="-122"/>
              </a:rPr>
              <a:t>解题步骤：</a:t>
            </a:r>
            <a:endParaRPr lang="zh-CN" altLang="en-US" sz="3200">
              <a:solidFill>
                <a:srgbClr val="FF3300"/>
              </a:solidFill>
              <a:latin typeface="Times New Roman" panose="02020603050405020304" pitchFamily="18" charset="0"/>
              <a:ea typeface="楷体_GB2312" panose="02010609030101010101" pitchFamily="49" charset="-122"/>
            </a:endParaRPr>
          </a:p>
        </p:txBody>
      </p:sp>
      <p:sp>
        <p:nvSpPr>
          <p:cNvPr id="13326" name="矩形 13325"/>
          <p:cNvSpPr/>
          <p:nvPr/>
        </p:nvSpPr>
        <p:spPr>
          <a:xfrm>
            <a:off x="533400" y="838200"/>
            <a:ext cx="5562600" cy="579438"/>
          </a:xfrm>
          <a:prstGeom prst="rect">
            <a:avLst/>
          </a:prstGeom>
          <a:noFill/>
          <a:ln w="9525">
            <a:noFill/>
          </a:ln>
        </p:spPr>
        <p:txBody>
          <a:bodyPr anchor="t">
            <a:spAutoFit/>
          </a:bodyPr>
          <a:p>
            <a:pPr algn="just">
              <a:spcBef>
                <a:spcPct val="50000"/>
              </a:spcBef>
            </a:pPr>
            <a:r>
              <a:rPr lang="zh-CN" altLang="en-US" sz="3200" dirty="0">
                <a:solidFill>
                  <a:srgbClr val="FF3300"/>
                </a:solidFill>
                <a:latin typeface="楷体_GB2312" panose="02010609030101010101" pitchFamily="49" charset="-122"/>
                <a:ea typeface="楷体_GB2312" panose="02010609030101010101" pitchFamily="49" charset="-122"/>
              </a:rPr>
              <a:t>两类力学问题：</a:t>
            </a:r>
            <a:endParaRPr lang="zh-CN" altLang="en-US" sz="3200" dirty="0">
              <a:solidFill>
                <a:srgbClr val="FF3300"/>
              </a:solidFill>
              <a:latin typeface="楷体_GB2312" panose="02010609030101010101" pitchFamily="49" charset="-122"/>
              <a:ea typeface="楷体_GB2312" panose="02010609030101010101" pitchFamily="49" charset="-122"/>
            </a:endParaRPr>
          </a:p>
        </p:txBody>
      </p:sp>
      <p:sp>
        <p:nvSpPr>
          <p:cNvPr id="13327" name="矩形 13326"/>
          <p:cNvSpPr/>
          <p:nvPr/>
        </p:nvSpPr>
        <p:spPr>
          <a:xfrm>
            <a:off x="1447800" y="1447800"/>
            <a:ext cx="3268663" cy="519113"/>
          </a:xfrm>
          <a:prstGeom prst="rect">
            <a:avLst/>
          </a:prstGeom>
          <a:noFill/>
          <a:ln w="9525">
            <a:noFill/>
          </a:ln>
        </p:spPr>
        <p:txBody>
          <a:bodyPr anchor="t">
            <a:spAutoFit/>
          </a:bodyPr>
          <a:p>
            <a:pPr algn="just">
              <a:spcBef>
                <a:spcPct val="50000"/>
              </a:spcBef>
              <a:buChar char="•"/>
            </a:pPr>
            <a:r>
              <a:rPr lang="zh-CN" altLang="en-US" dirty="0">
                <a:latin typeface="楷体_GB2312" panose="02010609030101010101" pitchFamily="49" charset="-122"/>
                <a:ea typeface="楷体_GB2312" panose="02010609030101010101" pitchFamily="49" charset="-122"/>
              </a:rPr>
              <a:t> 已知力求运动</a:t>
            </a:r>
            <a:endParaRPr lang="zh-CN" altLang="en-US" dirty="0">
              <a:latin typeface="楷体_GB2312" panose="02010609030101010101" pitchFamily="49" charset="-122"/>
              <a:ea typeface="楷体_GB2312" panose="02010609030101010101" pitchFamily="49" charset="-122"/>
            </a:endParaRPr>
          </a:p>
        </p:txBody>
      </p:sp>
      <p:sp>
        <p:nvSpPr>
          <p:cNvPr id="13328" name="矩形 13327"/>
          <p:cNvSpPr/>
          <p:nvPr/>
        </p:nvSpPr>
        <p:spPr>
          <a:xfrm>
            <a:off x="1466850" y="2124075"/>
            <a:ext cx="3195638" cy="519113"/>
          </a:xfrm>
          <a:prstGeom prst="rect">
            <a:avLst/>
          </a:prstGeom>
          <a:noFill/>
          <a:ln w="9525">
            <a:noFill/>
          </a:ln>
        </p:spPr>
        <p:txBody>
          <a:bodyPr anchor="t">
            <a:spAutoFit/>
          </a:bodyPr>
          <a:p>
            <a:pPr algn="just">
              <a:spcBef>
                <a:spcPct val="50000"/>
              </a:spcBef>
              <a:buChar char="•"/>
            </a:pPr>
            <a:r>
              <a:rPr lang="zh-CN" altLang="en-US" dirty="0">
                <a:latin typeface="楷体_GB2312" panose="02010609030101010101" pitchFamily="49" charset="-122"/>
                <a:ea typeface="楷体_GB2312" panose="02010609030101010101" pitchFamily="49" charset="-122"/>
              </a:rPr>
              <a:t> 已知运动求力</a:t>
            </a:r>
            <a:endParaRPr lang="zh-CN" altLang="en-US" dirty="0">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2018"/>
                                        </p:tgtEl>
                                        <p:attrNameLst>
                                          <p:attrName>style.visibility</p:attrName>
                                        </p:attrNameLst>
                                      </p:cBhvr>
                                      <p:to>
                                        <p:strVal val="visible"/>
                                      </p:to>
                                    </p:set>
                                    <p:animEffect transition="in" filter="wipe(left)">
                                      <p:cBhvr>
                                        <p:cTn id="7" dur="500"/>
                                        <p:tgtEl>
                                          <p:spTgt spid="3420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26">
                                            <p:txEl>
                                              <p:charRg st="0" end="8"/>
                                            </p:txEl>
                                          </p:spTgt>
                                        </p:tgtEl>
                                        <p:attrNameLst>
                                          <p:attrName>style.visibility</p:attrName>
                                        </p:attrNameLst>
                                      </p:cBhvr>
                                      <p:to>
                                        <p:strVal val="visible"/>
                                      </p:to>
                                    </p:set>
                                    <p:animEffect transition="in" filter="wipe(left)">
                                      <p:cBhvr>
                                        <p:cTn id="12" dur="500"/>
                                        <p:tgtEl>
                                          <p:spTgt spid="13326">
                                            <p:txEl>
                                              <p:charRg st="0"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27">
                                            <p:txEl>
                                              <p:charRg st="0" end="8"/>
                                            </p:txEl>
                                          </p:spTgt>
                                        </p:tgtEl>
                                        <p:attrNameLst>
                                          <p:attrName>style.visibility</p:attrName>
                                        </p:attrNameLst>
                                      </p:cBhvr>
                                      <p:to>
                                        <p:strVal val="visible"/>
                                      </p:to>
                                    </p:set>
                                    <p:animEffect transition="in" filter="wipe(left)">
                                      <p:cBhvr>
                                        <p:cTn id="17" dur="500"/>
                                        <p:tgtEl>
                                          <p:spTgt spid="13327">
                                            <p:txEl>
                                              <p:charRg st="0"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28">
                                            <p:txEl>
                                              <p:charRg st="0" end="8"/>
                                            </p:txEl>
                                          </p:spTgt>
                                        </p:tgtEl>
                                        <p:attrNameLst>
                                          <p:attrName>style.visibility</p:attrName>
                                        </p:attrNameLst>
                                      </p:cBhvr>
                                      <p:to>
                                        <p:strVal val="visible"/>
                                      </p:to>
                                    </p:set>
                                    <p:animEffect transition="in" filter="wipe(left)">
                                      <p:cBhvr>
                                        <p:cTn id="22" dur="500"/>
                                        <p:tgtEl>
                                          <p:spTgt spid="13328">
                                            <p:txEl>
                                              <p:charRg st="0"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325">
                                            <p:txEl>
                                              <p:charRg st="0" end="6"/>
                                            </p:txEl>
                                          </p:spTgt>
                                        </p:tgtEl>
                                        <p:attrNameLst>
                                          <p:attrName>style.visibility</p:attrName>
                                        </p:attrNameLst>
                                      </p:cBhvr>
                                      <p:to>
                                        <p:strVal val="visible"/>
                                      </p:to>
                                    </p:set>
                                    <p:animEffect transition="in" filter="wipe(left)">
                                      <p:cBhvr>
                                        <p:cTn id="27" dur="500"/>
                                        <p:tgtEl>
                                          <p:spTgt spid="13325">
                                            <p:txEl>
                                              <p:charRg st="0"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2026"/>
                                        </p:tgtEl>
                                        <p:attrNameLst>
                                          <p:attrName>style.visibility</p:attrName>
                                        </p:attrNameLst>
                                      </p:cBhvr>
                                      <p:to>
                                        <p:strVal val="visible"/>
                                      </p:to>
                                    </p:set>
                                    <p:animEffect transition="in" filter="wipe(left)">
                                      <p:cBhvr>
                                        <p:cTn id="32" dur="1000"/>
                                        <p:tgtEl>
                                          <p:spTgt spid="3420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42022"/>
                                        </p:tgtEl>
                                        <p:attrNameLst>
                                          <p:attrName>style.visibility</p:attrName>
                                        </p:attrNameLst>
                                      </p:cBhvr>
                                      <p:to>
                                        <p:strVal val="visible"/>
                                      </p:to>
                                    </p:set>
                                    <p:animEffect transition="in" filter="wipe(left)">
                                      <p:cBhvr>
                                        <p:cTn id="37" dur="1000"/>
                                        <p:tgtEl>
                                          <p:spTgt spid="3420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42023"/>
                                        </p:tgtEl>
                                        <p:attrNameLst>
                                          <p:attrName>style.visibility</p:attrName>
                                        </p:attrNameLst>
                                      </p:cBhvr>
                                      <p:to>
                                        <p:strVal val="visible"/>
                                      </p:to>
                                    </p:set>
                                    <p:animEffect transition="in" filter="wipe(left)">
                                      <p:cBhvr>
                                        <p:cTn id="42" dur="1000"/>
                                        <p:tgtEl>
                                          <p:spTgt spid="3420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42024"/>
                                        </p:tgtEl>
                                        <p:attrNameLst>
                                          <p:attrName>style.visibility</p:attrName>
                                        </p:attrNameLst>
                                      </p:cBhvr>
                                      <p:to>
                                        <p:strVal val="visible"/>
                                      </p:to>
                                    </p:set>
                                    <p:animEffect transition="in" filter="wipe(left)">
                                      <p:cBhvr>
                                        <p:cTn id="47" dur="1000"/>
                                        <p:tgtEl>
                                          <p:spTgt spid="3420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42025"/>
                                        </p:tgtEl>
                                        <p:attrNameLst>
                                          <p:attrName>style.visibility</p:attrName>
                                        </p:attrNameLst>
                                      </p:cBhvr>
                                      <p:to>
                                        <p:strVal val="visible"/>
                                      </p:to>
                                    </p:set>
                                    <p:animEffect transition="in" filter="wipe(left)">
                                      <p:cBhvr>
                                        <p:cTn id="52" dur="1000"/>
                                        <p:tgtEl>
                                          <p:spTgt spid="342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18" grpId="0"/>
      <p:bldP spid="342022" grpId="0"/>
      <p:bldP spid="342023" grpId="0"/>
      <p:bldP spid="342024" grpId="0"/>
      <p:bldP spid="342025" grpId="0"/>
      <p:bldP spid="342026" grpId="0"/>
      <p:bldP spid="13325" grpId="0" build="p"/>
      <p:bldP spid="13326" grpId="0" build="p"/>
      <p:bldP spid="13327" grpId="0" build="p"/>
      <p:bldP spid="1332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矩形 62465"/>
          <p:cNvSpPr/>
          <p:nvPr/>
        </p:nvSpPr>
        <p:spPr>
          <a:xfrm>
            <a:off x="1287463" y="2168525"/>
            <a:ext cx="7467600" cy="521970"/>
          </a:xfrm>
          <a:prstGeom prst="rect">
            <a:avLst/>
          </a:prstGeom>
          <a:noFill/>
          <a:ln w="9525">
            <a:noFill/>
          </a:ln>
        </p:spPr>
        <p:txBody>
          <a:bodyPr anchor="t">
            <a:spAutoFit/>
          </a:bodyPr>
          <a:p>
            <a:pPr algn="just"/>
            <a:r>
              <a:rPr lang="zh-CN" altLang="en-US" u="sng" dirty="0">
                <a:latin typeface="楷体_GB2312" panose="02010609030101010101" pitchFamily="49" charset="-122"/>
                <a:ea typeface="楷体_GB2312" panose="02010609030101010101" pitchFamily="49" charset="-122"/>
              </a:rPr>
              <a:t>例</a:t>
            </a:r>
            <a:r>
              <a:rPr lang="en-US" altLang="zh-CN" u="sng">
                <a:latin typeface="Times New Roman" panose="02020603050405020304" pitchFamily="18" charset="0"/>
                <a:ea typeface="楷体_GB2312" panose="02010609030101010101" pitchFamily="49" charset="-122"/>
                <a:cs typeface="Times New Roman" panose="02020603050405020304" pitchFamily="18" charset="0"/>
              </a:rPr>
              <a:t>1</a:t>
            </a:r>
            <a:r>
              <a:rPr lang="en-US" altLang="zh-CN" u="sng">
                <a:latin typeface="楷体_GB2312" panose="02010609030101010101" pitchFamily="49" charset="-122"/>
                <a:ea typeface="楷体_GB2312" panose="02010609030101010101" pitchFamily="49" charset="-122"/>
              </a:rPr>
              <a:t>  </a:t>
            </a:r>
            <a:r>
              <a:rPr lang="zh-CN" altLang="en-US" u="sng" dirty="0">
                <a:latin typeface="楷体_GB2312" panose="02010609030101010101" pitchFamily="49" charset="-122"/>
                <a:ea typeface="楷体_GB2312" panose="02010609030101010101" pitchFamily="49" charset="-122"/>
              </a:rPr>
              <a:t>电梯中的连接体</a:t>
            </a:r>
            <a:endParaRPr lang="zh-CN" altLang="en-US" u="sng" dirty="0">
              <a:latin typeface="楷体_GB2312" panose="02010609030101010101" pitchFamily="49" charset="-122"/>
              <a:ea typeface="楷体_GB2312" panose="02010609030101010101" pitchFamily="49" charset="-122"/>
            </a:endParaRPr>
          </a:p>
        </p:txBody>
      </p:sp>
      <p:sp>
        <p:nvSpPr>
          <p:cNvPr id="62467" name="矩形 62466"/>
          <p:cNvSpPr/>
          <p:nvPr/>
        </p:nvSpPr>
        <p:spPr>
          <a:xfrm>
            <a:off x="1287463" y="3563938"/>
            <a:ext cx="6934200" cy="521970"/>
          </a:xfrm>
          <a:prstGeom prst="rect">
            <a:avLst/>
          </a:prstGeom>
          <a:noFill/>
          <a:ln w="9525">
            <a:noFill/>
          </a:ln>
        </p:spPr>
        <p:txBody>
          <a:bodyPr anchor="t">
            <a:spAutoFit/>
          </a:bodyPr>
          <a:p>
            <a:pPr algn="just"/>
            <a:r>
              <a:rPr lang="zh-CN" altLang="en-US" u="sng" dirty="0">
                <a:latin typeface="楷体_GB2312" panose="02010609030101010101" pitchFamily="49" charset="-122"/>
                <a:ea typeface="楷体_GB2312" panose="02010609030101010101" pitchFamily="49" charset="-122"/>
              </a:rPr>
              <a:t>例</a:t>
            </a:r>
            <a:r>
              <a:rPr lang="en-US" altLang="zh-CN" u="sng">
                <a:latin typeface="Times New Roman" panose="02020603050405020304" pitchFamily="18" charset="0"/>
                <a:ea typeface="楷体_GB2312" panose="02010609030101010101" pitchFamily="49" charset="-122"/>
                <a:cs typeface="Times New Roman" panose="02020603050405020304" pitchFamily="18" charset="0"/>
              </a:rPr>
              <a:t>2</a:t>
            </a:r>
            <a:r>
              <a:rPr lang="en-US" altLang="zh-CN" u="sng">
                <a:latin typeface="楷体_GB2312" panose="02010609030101010101" pitchFamily="49" charset="-122"/>
                <a:ea typeface="楷体_GB2312" panose="02010609030101010101" pitchFamily="49" charset="-122"/>
              </a:rPr>
              <a:t>  </a:t>
            </a:r>
            <a:r>
              <a:rPr lang="zh-CN" altLang="en-US" u="sng" dirty="0">
                <a:latin typeface="楷体_GB2312" panose="02010609030101010101" pitchFamily="49" charset="-122"/>
                <a:ea typeface="楷体_GB2312" panose="02010609030101010101" pitchFamily="49" charset="-122"/>
              </a:rPr>
              <a:t>小车上的摆锤</a:t>
            </a:r>
            <a:endParaRPr lang="zh-CN" altLang="en-US" u="sng">
              <a:latin typeface="楷体_GB2312" panose="02010609030101010101" pitchFamily="49" charset="-122"/>
              <a:ea typeface="楷体_GB2312" panose="02010609030101010101" pitchFamily="49" charset="-122"/>
            </a:endParaRPr>
          </a:p>
        </p:txBody>
      </p:sp>
      <p:sp>
        <p:nvSpPr>
          <p:cNvPr id="62469" name="文本框 62468"/>
          <p:cNvSpPr txBox="1"/>
          <p:nvPr/>
        </p:nvSpPr>
        <p:spPr>
          <a:xfrm>
            <a:off x="927100" y="549275"/>
            <a:ext cx="7056438" cy="641350"/>
          </a:xfrm>
          <a:prstGeom prst="rect">
            <a:avLst/>
          </a:prstGeom>
          <a:noFill/>
          <a:ln w="9525">
            <a:noFill/>
          </a:ln>
        </p:spPr>
        <p:txBody>
          <a:bodyPr anchor="t">
            <a:spAutoFit/>
          </a:bodyPr>
          <a:p>
            <a:pPr>
              <a:spcBef>
                <a:spcPct val="50000"/>
              </a:spcBef>
            </a:pPr>
            <a:r>
              <a:rPr lang="zh-CN" altLang="en-US" sz="3600" dirty="0">
                <a:solidFill>
                  <a:schemeClr val="hlink"/>
                </a:solidFill>
                <a:latin typeface="宋体" panose="02010600030101010101" pitchFamily="2" charset="-122"/>
                <a:ea typeface="宋体" panose="02010600030101010101" pitchFamily="2" charset="-122"/>
              </a:rPr>
              <a:t>常力作用下的连结体问题</a:t>
            </a:r>
            <a:endParaRPr lang="zh-CN" altLang="en-US" sz="3600">
              <a:solidFill>
                <a:schemeClr val="hlink"/>
              </a:solidFill>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469">
                                            <p:txEl>
                                              <p:charRg st="0" end="12"/>
                                            </p:txEl>
                                          </p:spTgt>
                                        </p:tgtEl>
                                        <p:attrNameLst>
                                          <p:attrName>style.visibility</p:attrName>
                                        </p:attrNameLst>
                                      </p:cBhvr>
                                      <p:to>
                                        <p:strVal val="visible"/>
                                      </p:to>
                                    </p:set>
                                    <p:animEffect transition="in" filter="wipe(left)">
                                      <p:cBhvr>
                                        <p:cTn id="7" dur="1000"/>
                                        <p:tgtEl>
                                          <p:spTgt spid="62469">
                                            <p:txEl>
                                              <p:charRg st="0" end="1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466"/>
                                        </p:tgtEl>
                                        <p:attrNameLst>
                                          <p:attrName>style.visibility</p:attrName>
                                        </p:attrNameLst>
                                      </p:cBhvr>
                                      <p:to>
                                        <p:strVal val="visible"/>
                                      </p:to>
                                    </p:set>
                                    <p:animEffect transition="in" filter="wipe(left)">
                                      <p:cBhvr>
                                        <p:cTn id="12" dur="1000"/>
                                        <p:tgtEl>
                                          <p:spTgt spid="6246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2467"/>
                                        </p:tgtEl>
                                        <p:attrNameLst>
                                          <p:attrName>style.visibility</p:attrName>
                                        </p:attrNameLst>
                                      </p:cBhvr>
                                      <p:to>
                                        <p:strVal val="visible"/>
                                      </p:to>
                                    </p:set>
                                    <p:animEffect transition="in" filter="wipe(left)">
                                      <p:cBhvr>
                                        <p:cTn id="15" dur="1000"/>
                                        <p:tgtEl>
                                          <p:spTgt spid="62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p:bldP spid="62467" grpId="0"/>
      <p:bldP spid="6246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5298" name="组合 55297"/>
          <p:cNvGrpSpPr/>
          <p:nvPr/>
        </p:nvGrpSpPr>
        <p:grpSpPr>
          <a:xfrm>
            <a:off x="2403475" y="3309938"/>
            <a:ext cx="4681538" cy="2592387"/>
            <a:chOff x="1514" y="1973"/>
            <a:chExt cx="2949" cy="1633"/>
          </a:xfrm>
        </p:grpSpPr>
        <p:sp>
          <p:nvSpPr>
            <p:cNvPr id="28674" name="矩形 55298"/>
            <p:cNvSpPr/>
            <p:nvPr/>
          </p:nvSpPr>
          <p:spPr>
            <a:xfrm>
              <a:off x="1514" y="1973"/>
              <a:ext cx="2949" cy="1633"/>
            </a:xfrm>
            <a:prstGeom prst="rect">
              <a:avLst/>
            </a:prstGeom>
            <a:solidFill>
              <a:srgbClr val="FFFFCC"/>
            </a:solidFill>
            <a:ln w="9525">
              <a:noFill/>
            </a:ln>
          </p:spPr>
          <p:txBody>
            <a:bodyPr anchor="t"/>
            <a:p>
              <a:endParaRPr lang="zh-CN" altLang="en-US" dirty="0">
                <a:latin typeface="Arial" panose="020B0604020202020204" pitchFamily="34" charset="0"/>
                <a:ea typeface="宋体" panose="02010600030101010101" pitchFamily="2" charset="-122"/>
              </a:endParaRPr>
            </a:p>
          </p:txBody>
        </p:sp>
        <p:grpSp>
          <p:nvGrpSpPr>
            <p:cNvPr id="28675" name="组合 55299"/>
            <p:cNvGrpSpPr/>
            <p:nvPr/>
          </p:nvGrpSpPr>
          <p:grpSpPr>
            <a:xfrm>
              <a:off x="2367" y="2466"/>
              <a:ext cx="501" cy="326"/>
              <a:chOff x="2367" y="2466"/>
              <a:chExt cx="501" cy="326"/>
            </a:xfrm>
          </p:grpSpPr>
          <p:sp>
            <p:nvSpPr>
              <p:cNvPr id="28676" name="矩形 55300" descr="棕色大理石"/>
              <p:cNvSpPr/>
              <p:nvPr/>
            </p:nvSpPr>
            <p:spPr>
              <a:xfrm>
                <a:off x="2367" y="2500"/>
                <a:ext cx="150" cy="204"/>
              </a:xfrm>
              <a:prstGeom prst="rect">
                <a:avLst/>
              </a:prstGeom>
              <a:blipFill rotWithShape="0">
                <a:blip r:embed="rId1"/>
              </a:blip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28677" name="矩形 55301"/>
              <p:cNvSpPr/>
              <p:nvPr/>
            </p:nvSpPr>
            <p:spPr>
              <a:xfrm>
                <a:off x="2501" y="2466"/>
                <a:ext cx="367" cy="326"/>
              </a:xfrm>
              <a:prstGeom prst="rect">
                <a:avLst/>
              </a:prstGeom>
              <a:noFill/>
              <a:ln w="9525">
                <a:noFill/>
              </a:ln>
            </p:spPr>
            <p:txBody>
              <a:bodyPr wrap="none" anchor="t">
                <a:spAutoFit/>
              </a:bodyPr>
              <a:p>
                <a:r>
                  <a:rPr lang="en-US" altLang="zh-CN" i="1">
                    <a:solidFill>
                      <a:schemeClr val="bg2"/>
                    </a:solidFill>
                    <a:latin typeface="Times New Roman" panose="02020603050405020304" pitchFamily="18" charset="0"/>
                    <a:ea typeface="楷体_GB2312" panose="02010609030101010101" pitchFamily="49" charset="-122"/>
                  </a:rPr>
                  <a:t>m</a:t>
                </a:r>
                <a:r>
                  <a:rPr lang="en-US" altLang="zh-CN" baseline="-25000">
                    <a:solidFill>
                      <a:schemeClr val="bg2"/>
                    </a:solidFill>
                    <a:latin typeface="楷体_GB2312" panose="02010609030101010101" pitchFamily="49" charset="-122"/>
                    <a:ea typeface="楷体_GB2312" panose="02010609030101010101" pitchFamily="49" charset="-122"/>
                  </a:rPr>
                  <a:t>1</a:t>
                </a:r>
                <a:endParaRPr lang="en-US" altLang="zh-CN" baseline="-25000">
                  <a:solidFill>
                    <a:schemeClr val="bg2"/>
                  </a:solidFill>
                  <a:latin typeface="楷体_GB2312" panose="02010609030101010101" pitchFamily="49" charset="-122"/>
                  <a:ea typeface="楷体_GB2312" panose="02010609030101010101" pitchFamily="49" charset="-122"/>
                </a:endParaRPr>
              </a:p>
            </p:txBody>
          </p:sp>
        </p:grpSp>
        <p:grpSp>
          <p:nvGrpSpPr>
            <p:cNvPr id="28678" name="组合 55302"/>
            <p:cNvGrpSpPr/>
            <p:nvPr/>
          </p:nvGrpSpPr>
          <p:grpSpPr>
            <a:xfrm>
              <a:off x="3232" y="2604"/>
              <a:ext cx="523" cy="327"/>
              <a:chOff x="3232" y="2604"/>
              <a:chExt cx="523" cy="327"/>
            </a:xfrm>
          </p:grpSpPr>
          <p:sp>
            <p:nvSpPr>
              <p:cNvPr id="28679" name="矩形 55303" descr="棕色大理石"/>
              <p:cNvSpPr/>
              <p:nvPr/>
            </p:nvSpPr>
            <p:spPr>
              <a:xfrm>
                <a:off x="3232" y="2641"/>
                <a:ext cx="169" cy="223"/>
              </a:xfrm>
              <a:prstGeom prst="rect">
                <a:avLst/>
              </a:prstGeom>
              <a:blipFill rotWithShape="0">
                <a:blip r:embed="rId1"/>
              </a:blip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28680" name="矩形 55304"/>
              <p:cNvSpPr/>
              <p:nvPr/>
            </p:nvSpPr>
            <p:spPr>
              <a:xfrm>
                <a:off x="3388" y="2604"/>
                <a:ext cx="367" cy="327"/>
              </a:xfrm>
              <a:prstGeom prst="rect">
                <a:avLst/>
              </a:prstGeom>
              <a:noFill/>
              <a:ln w="9525">
                <a:noFill/>
              </a:ln>
            </p:spPr>
            <p:txBody>
              <a:bodyPr wrap="none" anchor="t">
                <a:spAutoFit/>
              </a:bodyPr>
              <a:p>
                <a:r>
                  <a:rPr lang="en-US" altLang="zh-CN" i="1">
                    <a:solidFill>
                      <a:schemeClr val="bg2"/>
                    </a:solidFill>
                    <a:latin typeface="Times New Roman" panose="02020603050405020304" pitchFamily="18" charset="0"/>
                    <a:ea typeface="楷体_GB2312" panose="02010609030101010101" pitchFamily="49" charset="-122"/>
                  </a:rPr>
                  <a:t>m</a:t>
                </a:r>
                <a:r>
                  <a:rPr lang="en-US" altLang="zh-CN" baseline="-25000">
                    <a:solidFill>
                      <a:schemeClr val="bg2"/>
                    </a:solidFill>
                    <a:latin typeface="楷体_GB2312" panose="02010609030101010101" pitchFamily="49" charset="-122"/>
                    <a:ea typeface="楷体_GB2312" panose="02010609030101010101" pitchFamily="49" charset="-122"/>
                  </a:rPr>
                  <a:t>2</a:t>
                </a:r>
                <a:endParaRPr lang="en-US" altLang="zh-CN" baseline="-25000">
                  <a:solidFill>
                    <a:schemeClr val="bg2"/>
                  </a:solidFill>
                  <a:latin typeface="楷体_GB2312" panose="02010609030101010101" pitchFamily="49" charset="-122"/>
                  <a:ea typeface="楷体_GB2312" panose="02010609030101010101" pitchFamily="49" charset="-122"/>
                </a:endParaRPr>
              </a:p>
            </p:txBody>
          </p:sp>
        </p:grpSp>
      </p:grpSp>
      <p:grpSp>
        <p:nvGrpSpPr>
          <p:cNvPr id="28681" name="组合 55305"/>
          <p:cNvGrpSpPr/>
          <p:nvPr/>
        </p:nvGrpSpPr>
        <p:grpSpPr>
          <a:xfrm>
            <a:off x="323850" y="3319463"/>
            <a:ext cx="2089150" cy="2592387"/>
            <a:chOff x="4059" y="1797"/>
            <a:chExt cx="1316" cy="1633"/>
          </a:xfrm>
        </p:grpSpPr>
        <p:sp>
          <p:nvSpPr>
            <p:cNvPr id="28682" name="矩形 55306"/>
            <p:cNvSpPr/>
            <p:nvPr/>
          </p:nvSpPr>
          <p:spPr>
            <a:xfrm>
              <a:off x="4059" y="1797"/>
              <a:ext cx="1316" cy="1633"/>
            </a:xfrm>
            <a:prstGeom prst="rect">
              <a:avLst/>
            </a:prstGeom>
            <a:solidFill>
              <a:srgbClr val="FFFFCC"/>
            </a:solidFill>
            <a:ln w="9525">
              <a:noFill/>
            </a:ln>
          </p:spPr>
          <p:txBody>
            <a:bodyPr anchor="t"/>
            <a:p>
              <a:endParaRPr lang="zh-CN" altLang="en-US" dirty="0">
                <a:latin typeface="Arial" panose="020B0604020202020204" pitchFamily="34" charset="0"/>
                <a:ea typeface="宋体" panose="02010600030101010101" pitchFamily="2" charset="-122"/>
              </a:endParaRPr>
            </a:p>
          </p:txBody>
        </p:sp>
        <p:grpSp>
          <p:nvGrpSpPr>
            <p:cNvPr id="28683" name="组合 55307"/>
            <p:cNvGrpSpPr/>
            <p:nvPr/>
          </p:nvGrpSpPr>
          <p:grpSpPr>
            <a:xfrm>
              <a:off x="4150" y="1933"/>
              <a:ext cx="1142" cy="1265"/>
              <a:chOff x="340" y="2069"/>
              <a:chExt cx="1142" cy="1265"/>
            </a:xfrm>
          </p:grpSpPr>
          <p:grpSp>
            <p:nvGrpSpPr>
              <p:cNvPr id="28684" name="组合 55308"/>
              <p:cNvGrpSpPr/>
              <p:nvPr/>
            </p:nvGrpSpPr>
            <p:grpSpPr>
              <a:xfrm>
                <a:off x="340" y="2069"/>
                <a:ext cx="1088" cy="1265"/>
                <a:chOff x="528" y="2208"/>
                <a:chExt cx="1440" cy="1632"/>
              </a:xfrm>
            </p:grpSpPr>
            <p:sp>
              <p:nvSpPr>
                <p:cNvPr id="28685" name="矩形 55309"/>
                <p:cNvSpPr/>
                <p:nvPr/>
              </p:nvSpPr>
              <p:spPr>
                <a:xfrm>
                  <a:off x="528" y="2208"/>
                  <a:ext cx="1440" cy="1632"/>
                </a:xfrm>
                <a:prstGeom prst="rect">
                  <a:avLst/>
                </a:prstGeom>
                <a:noFill/>
                <a:ln w="31750" cap="flat" cmpd="sng">
                  <a:solidFill>
                    <a:schemeClr val="bg2"/>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28686" name="椭圆 55310"/>
                <p:cNvSpPr/>
                <p:nvPr/>
              </p:nvSpPr>
              <p:spPr>
                <a:xfrm>
                  <a:off x="1056" y="2400"/>
                  <a:ext cx="384" cy="384"/>
                </a:xfrm>
                <a:prstGeom prst="ellipse">
                  <a:avLst/>
                </a:prstGeom>
                <a:noFill/>
                <a:ln w="31750" cap="flat" cmpd="sng">
                  <a:solidFill>
                    <a:schemeClr val="bg2"/>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28687" name="矩形 55311" descr="章节"/>
                <p:cNvSpPr/>
                <p:nvPr/>
              </p:nvSpPr>
              <p:spPr>
                <a:xfrm>
                  <a:off x="1233" y="2208"/>
                  <a:ext cx="48" cy="336"/>
                </a:xfrm>
                <a:prstGeom prst="rect">
                  <a:avLst/>
                </a:prstGeom>
                <a:blipFill rotWithShape="0">
                  <a:blip r:embed="rId2"/>
                  <a:stretch>
                    <a:fillRect/>
                  </a:stretch>
                </a:blipFill>
                <a:ln w="31750" cap="flat" cmpd="sng">
                  <a:solidFill>
                    <a:schemeClr val="bg2"/>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28688" name="直接连接符 55312"/>
                <p:cNvSpPr/>
                <p:nvPr/>
              </p:nvSpPr>
              <p:spPr>
                <a:xfrm>
                  <a:off x="1056" y="2592"/>
                  <a:ext cx="0" cy="771"/>
                </a:xfrm>
                <a:prstGeom prst="line">
                  <a:avLst/>
                </a:prstGeom>
                <a:ln w="31750" cap="flat" cmpd="sng">
                  <a:solidFill>
                    <a:schemeClr val="bg2"/>
                  </a:solidFill>
                  <a:prstDash val="solid"/>
                  <a:round/>
                  <a:headEnd type="none" w="med" len="med"/>
                  <a:tailEnd type="none" w="med" len="med"/>
                </a:ln>
              </p:spPr>
            </p:sp>
            <p:sp>
              <p:nvSpPr>
                <p:cNvPr id="28689" name="直接连接符 55313"/>
                <p:cNvSpPr/>
                <p:nvPr/>
              </p:nvSpPr>
              <p:spPr>
                <a:xfrm>
                  <a:off x="1441" y="2539"/>
                  <a:ext cx="0" cy="528"/>
                </a:xfrm>
                <a:prstGeom prst="line">
                  <a:avLst/>
                </a:prstGeom>
                <a:ln w="31750" cap="flat" cmpd="sng">
                  <a:solidFill>
                    <a:schemeClr val="bg2"/>
                  </a:solidFill>
                  <a:prstDash val="solid"/>
                  <a:round/>
                  <a:headEnd type="none" w="med" len="med"/>
                  <a:tailEnd type="none" w="med" len="med"/>
                </a:ln>
              </p:spPr>
            </p:sp>
          </p:grpSp>
          <p:sp>
            <p:nvSpPr>
              <p:cNvPr id="28690" name="矩形 55314" descr="棕色大理石"/>
              <p:cNvSpPr/>
              <p:nvPr/>
            </p:nvSpPr>
            <p:spPr>
              <a:xfrm>
                <a:off x="636" y="2962"/>
                <a:ext cx="203" cy="223"/>
              </a:xfrm>
              <a:prstGeom prst="rect">
                <a:avLst/>
              </a:prstGeom>
              <a:blipFill rotWithShape="0">
                <a:blip r:embed="rId1"/>
              </a:blip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28691" name="矩形 55315" descr="棕色大理石"/>
              <p:cNvSpPr/>
              <p:nvPr/>
            </p:nvSpPr>
            <p:spPr>
              <a:xfrm>
                <a:off x="927" y="2702"/>
                <a:ext cx="203" cy="223"/>
              </a:xfrm>
              <a:prstGeom prst="rect">
                <a:avLst/>
              </a:prstGeom>
              <a:blipFill rotWithShape="0">
                <a:blip r:embed="rId1"/>
              </a:blip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28692" name="矩形 55316"/>
              <p:cNvSpPr/>
              <p:nvPr/>
            </p:nvSpPr>
            <p:spPr>
              <a:xfrm>
                <a:off x="376" y="2925"/>
                <a:ext cx="367" cy="327"/>
              </a:xfrm>
              <a:prstGeom prst="rect">
                <a:avLst/>
              </a:prstGeom>
              <a:noFill/>
              <a:ln w="9525">
                <a:noFill/>
              </a:ln>
            </p:spPr>
            <p:txBody>
              <a:bodyPr wrap="none" anchor="t">
                <a:spAutoFit/>
              </a:bodyPr>
              <a:p>
                <a:r>
                  <a:rPr lang="en-US" altLang="zh-CN" i="1">
                    <a:solidFill>
                      <a:schemeClr val="bg2"/>
                    </a:solidFill>
                    <a:latin typeface="Times New Roman" panose="02020603050405020304" pitchFamily="18" charset="0"/>
                    <a:ea typeface="楷体_GB2312" panose="02010609030101010101" pitchFamily="49" charset="-122"/>
                  </a:rPr>
                  <a:t>m</a:t>
                </a:r>
                <a:r>
                  <a:rPr lang="en-US" altLang="zh-CN" baseline="-25000">
                    <a:solidFill>
                      <a:schemeClr val="bg2"/>
                    </a:solidFill>
                    <a:latin typeface="楷体_GB2312" panose="02010609030101010101" pitchFamily="49" charset="-122"/>
                    <a:ea typeface="楷体_GB2312" panose="02010609030101010101" pitchFamily="49" charset="-122"/>
                  </a:rPr>
                  <a:t>1</a:t>
                </a:r>
                <a:endParaRPr lang="en-US" altLang="zh-CN" baseline="-25000">
                  <a:solidFill>
                    <a:schemeClr val="bg2"/>
                  </a:solidFill>
                  <a:latin typeface="楷体_GB2312" panose="02010609030101010101" pitchFamily="49" charset="-122"/>
                  <a:ea typeface="楷体_GB2312" panose="02010609030101010101" pitchFamily="49" charset="-122"/>
                </a:endParaRPr>
              </a:p>
            </p:txBody>
          </p:sp>
          <p:sp>
            <p:nvSpPr>
              <p:cNvPr id="28693" name="矩形 55317"/>
              <p:cNvSpPr/>
              <p:nvPr/>
            </p:nvSpPr>
            <p:spPr>
              <a:xfrm>
                <a:off x="1115" y="2702"/>
                <a:ext cx="367" cy="327"/>
              </a:xfrm>
              <a:prstGeom prst="rect">
                <a:avLst/>
              </a:prstGeom>
              <a:noFill/>
              <a:ln w="9525">
                <a:noFill/>
              </a:ln>
            </p:spPr>
            <p:txBody>
              <a:bodyPr wrap="none" anchor="t">
                <a:spAutoFit/>
              </a:bodyPr>
              <a:p>
                <a:r>
                  <a:rPr lang="en-US" altLang="zh-CN" i="1">
                    <a:solidFill>
                      <a:schemeClr val="bg2"/>
                    </a:solidFill>
                    <a:latin typeface="Times New Roman" panose="02020603050405020304" pitchFamily="18" charset="0"/>
                    <a:ea typeface="楷体_GB2312" panose="02010609030101010101" pitchFamily="49" charset="-122"/>
                  </a:rPr>
                  <a:t>m</a:t>
                </a:r>
                <a:r>
                  <a:rPr lang="en-US" altLang="zh-CN" baseline="-25000">
                    <a:solidFill>
                      <a:schemeClr val="bg2"/>
                    </a:solidFill>
                    <a:latin typeface="楷体_GB2312" panose="02010609030101010101" pitchFamily="49" charset="-122"/>
                    <a:ea typeface="楷体_GB2312" panose="02010609030101010101" pitchFamily="49" charset="-122"/>
                  </a:rPr>
                  <a:t>2</a:t>
                </a:r>
                <a:endParaRPr lang="en-US" altLang="zh-CN" baseline="-25000">
                  <a:solidFill>
                    <a:schemeClr val="bg2"/>
                  </a:solidFill>
                  <a:latin typeface="楷体_GB2312" panose="02010609030101010101" pitchFamily="49" charset="-122"/>
                  <a:ea typeface="楷体_GB2312" panose="02010609030101010101" pitchFamily="49" charset="-122"/>
                </a:endParaRPr>
              </a:p>
            </p:txBody>
          </p:sp>
        </p:grpSp>
      </p:grpSp>
      <p:sp>
        <p:nvSpPr>
          <p:cNvPr id="55319" name="矩形 55318"/>
          <p:cNvSpPr/>
          <p:nvPr/>
        </p:nvSpPr>
        <p:spPr>
          <a:xfrm>
            <a:off x="350838" y="2193925"/>
            <a:ext cx="8512175" cy="953135"/>
          </a:xfrm>
          <a:prstGeom prst="rect">
            <a:avLst/>
          </a:prstGeom>
          <a:noFill/>
          <a:ln w="9525">
            <a:noFill/>
          </a:ln>
        </p:spPr>
        <p:txBody>
          <a:bodyPr anchor="t">
            <a:spAutoFit/>
          </a:bodyPr>
          <a:p>
            <a:pPr algn="just"/>
            <a:r>
              <a:rPr lang="zh-CN" altLang="en-US" dirty="0">
                <a:latin typeface="楷体_GB2312" panose="02010609030101010101" pitchFamily="49" charset="-122"/>
                <a:ea typeface="楷体_GB2312" panose="02010609030101010101" pitchFamily="49" charset="-122"/>
              </a:rPr>
              <a:t>解：以地面为参考系，物体</a:t>
            </a:r>
            <a:r>
              <a:rPr lang="en-US" altLang="zh-CN">
                <a:latin typeface="Times New Roman" panose="02020603050405020304" pitchFamily="18" charset="0"/>
                <a:ea typeface="楷体_GB2312" panose="02010609030101010101" pitchFamily="49" charset="-122"/>
                <a:cs typeface="Times New Roman" panose="02020603050405020304" pitchFamily="18" charset="0"/>
              </a:rPr>
              <a:t>A</a:t>
            </a:r>
            <a:r>
              <a:rPr lang="zh-CN" altLang="en-US">
                <a:latin typeface="楷体_GB2312" panose="02010609030101010101" pitchFamily="49" charset="-122"/>
                <a:ea typeface="楷体_GB2312" panose="02010609030101010101" pitchFamily="49" charset="-122"/>
              </a:rPr>
              <a:t>和</a:t>
            </a:r>
            <a:r>
              <a:rPr lang="en-US" altLang="zh-CN">
                <a:latin typeface="Times New Roman" panose="02020603050405020304" pitchFamily="18" charset="0"/>
                <a:ea typeface="楷体_GB2312" panose="02010609030101010101" pitchFamily="49" charset="-122"/>
                <a:cs typeface="Times New Roman" panose="02020603050405020304" pitchFamily="18" charset="0"/>
              </a:rPr>
              <a:t>B</a:t>
            </a:r>
            <a:r>
              <a:rPr lang="zh-CN" altLang="en-US" dirty="0">
                <a:latin typeface="楷体_GB2312" panose="02010609030101010101" pitchFamily="49" charset="-122"/>
                <a:ea typeface="楷体_GB2312" panose="02010609030101010101" pitchFamily="49" charset="-122"/>
              </a:rPr>
              <a:t>为研究对象，分别进行受力分析。</a:t>
            </a:r>
            <a:endParaRPr lang="zh-CN" altLang="en-US" dirty="0">
              <a:latin typeface="楷体_GB2312" panose="02010609030101010101" pitchFamily="49" charset="-122"/>
              <a:ea typeface="楷体_GB2312" panose="02010609030101010101" pitchFamily="49" charset="-122"/>
            </a:endParaRPr>
          </a:p>
        </p:txBody>
      </p:sp>
      <p:grpSp>
        <p:nvGrpSpPr>
          <p:cNvPr id="55320" name="组合 55319"/>
          <p:cNvGrpSpPr/>
          <p:nvPr/>
        </p:nvGrpSpPr>
        <p:grpSpPr>
          <a:xfrm>
            <a:off x="885825" y="3816350"/>
            <a:ext cx="977900" cy="1012825"/>
            <a:chOff x="558" y="2292"/>
            <a:chExt cx="616" cy="638"/>
          </a:xfrm>
        </p:grpSpPr>
        <p:sp>
          <p:nvSpPr>
            <p:cNvPr id="28696" name="直接连接符 55320"/>
            <p:cNvSpPr/>
            <p:nvPr/>
          </p:nvSpPr>
          <p:spPr>
            <a:xfrm>
              <a:off x="558" y="2553"/>
              <a:ext cx="9" cy="377"/>
            </a:xfrm>
            <a:prstGeom prst="line">
              <a:avLst/>
            </a:prstGeom>
            <a:ln w="31750" cap="flat" cmpd="sng">
              <a:solidFill>
                <a:schemeClr val="bg2"/>
              </a:solidFill>
              <a:prstDash val="solid"/>
              <a:round/>
              <a:headEnd type="none" w="med" len="med"/>
              <a:tailEnd type="triangle" w="med" len="med"/>
            </a:ln>
          </p:spPr>
        </p:sp>
        <p:sp>
          <p:nvSpPr>
            <p:cNvPr id="28697" name="直接连接符 55322"/>
            <p:cNvSpPr/>
            <p:nvPr/>
          </p:nvSpPr>
          <p:spPr>
            <a:xfrm flipV="1">
              <a:off x="1174" y="2292"/>
              <a:ext cx="0" cy="335"/>
            </a:xfrm>
            <a:prstGeom prst="line">
              <a:avLst/>
            </a:prstGeom>
            <a:ln w="31750" cap="flat" cmpd="sng">
              <a:solidFill>
                <a:schemeClr val="bg2"/>
              </a:solidFill>
              <a:prstDash val="solid"/>
              <a:round/>
              <a:headEnd type="none" w="med" len="med"/>
              <a:tailEnd type="triangle" w="med" len="med"/>
            </a:ln>
          </p:spPr>
        </p:sp>
      </p:grpSp>
      <p:grpSp>
        <p:nvGrpSpPr>
          <p:cNvPr id="55325" name="组合 55324"/>
          <p:cNvGrpSpPr/>
          <p:nvPr/>
        </p:nvGrpSpPr>
        <p:grpSpPr>
          <a:xfrm>
            <a:off x="2555875" y="3462338"/>
            <a:ext cx="433388" cy="2206625"/>
            <a:chOff x="2496" y="2112"/>
            <a:chExt cx="289" cy="1832"/>
          </a:xfrm>
        </p:grpSpPr>
        <p:sp>
          <p:nvSpPr>
            <p:cNvPr id="28699" name="直接连接符 55325"/>
            <p:cNvSpPr/>
            <p:nvPr/>
          </p:nvSpPr>
          <p:spPr>
            <a:xfrm flipV="1">
              <a:off x="2736" y="2160"/>
              <a:ext cx="0" cy="1488"/>
            </a:xfrm>
            <a:prstGeom prst="line">
              <a:avLst/>
            </a:prstGeom>
            <a:ln w="31750" cap="flat" cmpd="sng">
              <a:solidFill>
                <a:schemeClr val="bg2"/>
              </a:solidFill>
              <a:prstDash val="solid"/>
              <a:round/>
              <a:headEnd type="none" w="med" len="med"/>
              <a:tailEnd type="triangle" w="med" len="med"/>
            </a:ln>
          </p:spPr>
        </p:sp>
        <p:sp>
          <p:nvSpPr>
            <p:cNvPr id="28700" name="矩形 55326"/>
            <p:cNvSpPr/>
            <p:nvPr/>
          </p:nvSpPr>
          <p:spPr>
            <a:xfrm>
              <a:off x="2544" y="3513"/>
              <a:ext cx="241" cy="431"/>
            </a:xfrm>
            <a:prstGeom prst="rect">
              <a:avLst/>
            </a:prstGeom>
            <a:noFill/>
            <a:ln w="9525">
              <a:noFill/>
            </a:ln>
          </p:spPr>
          <p:txBody>
            <a:bodyPr wrap="none" anchor="t">
              <a:spAutoFit/>
            </a:bodyPr>
            <a:p>
              <a:r>
                <a:rPr lang="en-US" altLang="zh-CN" i="1">
                  <a:solidFill>
                    <a:schemeClr val="bg2"/>
                  </a:solidFill>
                  <a:latin typeface="Times New Roman" panose="02020603050405020304" pitchFamily="18" charset="0"/>
                  <a:ea typeface="楷体_GB2312" panose="02010609030101010101" pitchFamily="49" charset="-122"/>
                </a:rPr>
                <a:t>o</a:t>
              </a:r>
              <a:endParaRPr lang="en-US" altLang="zh-CN" i="1">
                <a:solidFill>
                  <a:schemeClr val="bg2"/>
                </a:solidFill>
                <a:latin typeface="Times New Roman" panose="02020603050405020304" pitchFamily="18" charset="0"/>
                <a:ea typeface="楷体_GB2312" panose="02010609030101010101" pitchFamily="49" charset="-122"/>
              </a:endParaRPr>
            </a:p>
          </p:txBody>
        </p:sp>
        <p:sp>
          <p:nvSpPr>
            <p:cNvPr id="28701" name="矩形 55327"/>
            <p:cNvSpPr/>
            <p:nvPr/>
          </p:nvSpPr>
          <p:spPr>
            <a:xfrm>
              <a:off x="2496" y="2112"/>
              <a:ext cx="241" cy="431"/>
            </a:xfrm>
            <a:prstGeom prst="rect">
              <a:avLst/>
            </a:prstGeom>
            <a:noFill/>
            <a:ln w="9525">
              <a:noFill/>
            </a:ln>
          </p:spPr>
          <p:txBody>
            <a:bodyPr wrap="none" anchor="t">
              <a:spAutoFit/>
            </a:bodyPr>
            <a:p>
              <a:r>
                <a:rPr lang="en-US" altLang="zh-CN">
                  <a:solidFill>
                    <a:schemeClr val="bg2"/>
                  </a:solidFill>
                  <a:latin typeface="Times New Roman" panose="02020603050405020304" pitchFamily="18" charset="0"/>
                  <a:ea typeface="楷体_GB2312" panose="02010609030101010101" pitchFamily="49" charset="-122"/>
                </a:rPr>
                <a:t>y</a:t>
              </a:r>
              <a:endParaRPr lang="en-US" altLang="zh-CN">
                <a:solidFill>
                  <a:schemeClr val="bg2"/>
                </a:solidFill>
                <a:latin typeface="Times New Roman" panose="02020603050405020304" pitchFamily="18" charset="0"/>
                <a:ea typeface="楷体_GB2312" panose="02010609030101010101" pitchFamily="49" charset="-122"/>
              </a:endParaRPr>
            </a:p>
          </p:txBody>
        </p:sp>
      </p:grpSp>
      <p:grpSp>
        <p:nvGrpSpPr>
          <p:cNvPr id="55329" name="组合 55328"/>
          <p:cNvGrpSpPr/>
          <p:nvPr/>
        </p:nvGrpSpPr>
        <p:grpSpPr>
          <a:xfrm>
            <a:off x="3484563" y="4092575"/>
            <a:ext cx="187325" cy="485775"/>
            <a:chOff x="2195" y="2466"/>
            <a:chExt cx="118" cy="306"/>
          </a:xfrm>
        </p:grpSpPr>
        <p:sp>
          <p:nvSpPr>
            <p:cNvPr id="28703" name="直接连接符 55329"/>
            <p:cNvSpPr/>
            <p:nvPr/>
          </p:nvSpPr>
          <p:spPr>
            <a:xfrm>
              <a:off x="2313" y="2466"/>
              <a:ext cx="0" cy="306"/>
            </a:xfrm>
            <a:prstGeom prst="line">
              <a:avLst/>
            </a:prstGeom>
            <a:ln w="31750" cap="flat" cmpd="sng">
              <a:solidFill>
                <a:schemeClr val="bg2"/>
              </a:solidFill>
              <a:prstDash val="solid"/>
              <a:round/>
              <a:headEnd type="none" w="med" len="med"/>
              <a:tailEnd type="triangle" w="med" len="med"/>
            </a:ln>
          </p:spPr>
        </p:sp>
        <p:graphicFrame>
          <p:nvGraphicFramePr>
            <p:cNvPr id="28704" name="对象 55330"/>
            <p:cNvGraphicFramePr/>
            <p:nvPr/>
          </p:nvGraphicFramePr>
          <p:xfrm>
            <a:off x="2195" y="2531"/>
            <a:ext cx="41" cy="96"/>
          </p:xfrm>
          <a:graphic>
            <a:graphicData uri="http://schemas.openxmlformats.org/presentationml/2006/ole">
              <mc:AlternateContent xmlns:mc="http://schemas.openxmlformats.org/markup-compatibility/2006">
                <mc:Choice xmlns:v="urn:schemas-microsoft-com:vml" Requires="v">
                  <p:oleObj spid="_x0000_s3105" name="" r:id="rId3" imgW="914400" imgH="215900" progId="Equation.3">
                    <p:embed/>
                  </p:oleObj>
                </mc:Choice>
                <mc:Fallback>
                  <p:oleObj name="" r:id="rId3" imgW="914400" imgH="215900" progId="Equation.3">
                    <p:embed/>
                    <p:pic>
                      <p:nvPicPr>
                        <p:cNvPr id="0" name="图片 3104"/>
                        <p:cNvPicPr/>
                        <p:nvPr/>
                      </p:nvPicPr>
                      <p:blipFill>
                        <a:blip r:embed="rId4"/>
                        <a:stretch>
                          <a:fillRect/>
                        </a:stretch>
                      </p:blipFill>
                      <p:spPr>
                        <a:xfrm>
                          <a:off x="2195" y="2531"/>
                          <a:ext cx="41" cy="96"/>
                        </a:xfrm>
                        <a:prstGeom prst="rect">
                          <a:avLst/>
                        </a:prstGeom>
                        <a:noFill/>
                        <a:ln w="38100">
                          <a:noFill/>
                          <a:miter/>
                        </a:ln>
                      </p:spPr>
                    </p:pic>
                  </p:oleObj>
                </mc:Fallback>
              </mc:AlternateContent>
            </a:graphicData>
          </a:graphic>
        </p:graphicFrame>
      </p:grpSp>
      <p:grpSp>
        <p:nvGrpSpPr>
          <p:cNvPr id="55332" name="组合 55331"/>
          <p:cNvGrpSpPr/>
          <p:nvPr/>
        </p:nvGrpSpPr>
        <p:grpSpPr>
          <a:xfrm>
            <a:off x="3886200" y="4471988"/>
            <a:ext cx="447675" cy="863600"/>
            <a:chOff x="3504" y="2976"/>
            <a:chExt cx="504" cy="768"/>
          </a:xfrm>
        </p:grpSpPr>
        <p:sp>
          <p:nvSpPr>
            <p:cNvPr id="28706" name="直接连接符 55332"/>
            <p:cNvSpPr/>
            <p:nvPr/>
          </p:nvSpPr>
          <p:spPr>
            <a:xfrm>
              <a:off x="3504" y="2976"/>
              <a:ext cx="0" cy="624"/>
            </a:xfrm>
            <a:prstGeom prst="line">
              <a:avLst/>
            </a:prstGeom>
            <a:ln w="31750" cap="flat" cmpd="sng">
              <a:solidFill>
                <a:schemeClr val="bg2"/>
              </a:solidFill>
              <a:prstDash val="solid"/>
              <a:round/>
              <a:headEnd type="none" w="med" len="med"/>
              <a:tailEnd type="triangle" w="med" len="med"/>
            </a:ln>
          </p:spPr>
        </p:sp>
        <p:graphicFrame>
          <p:nvGraphicFramePr>
            <p:cNvPr id="28707" name="对象 55333"/>
            <p:cNvGraphicFramePr/>
            <p:nvPr/>
          </p:nvGraphicFramePr>
          <p:xfrm>
            <a:off x="3552" y="3424"/>
            <a:ext cx="456" cy="320"/>
          </p:xfrm>
          <a:graphic>
            <a:graphicData uri="http://schemas.openxmlformats.org/presentationml/2006/ole">
              <mc:AlternateContent xmlns:mc="http://schemas.openxmlformats.org/markup-compatibility/2006">
                <mc:Choice xmlns:v="urn:schemas-microsoft-com:vml" Requires="v">
                  <p:oleObj spid="_x0000_s3100" name="" r:id="rId5" imgW="723900" imgH="508000" progId="Equation.3">
                    <p:embed/>
                  </p:oleObj>
                </mc:Choice>
                <mc:Fallback>
                  <p:oleObj name="" r:id="rId5" imgW="723900" imgH="508000" progId="Equation.3">
                    <p:embed/>
                    <p:pic>
                      <p:nvPicPr>
                        <p:cNvPr id="0" name="图片 3099"/>
                        <p:cNvPicPr/>
                        <p:nvPr/>
                      </p:nvPicPr>
                      <p:blipFill>
                        <a:blip r:embed="rId6"/>
                        <a:stretch>
                          <a:fillRect/>
                        </a:stretch>
                      </p:blipFill>
                      <p:spPr>
                        <a:xfrm>
                          <a:off x="3552" y="3424"/>
                          <a:ext cx="456" cy="320"/>
                        </a:xfrm>
                        <a:prstGeom prst="rect">
                          <a:avLst/>
                        </a:prstGeom>
                        <a:noFill/>
                        <a:ln w="38100">
                          <a:noFill/>
                          <a:miter/>
                        </a:ln>
                      </p:spPr>
                    </p:pic>
                  </p:oleObj>
                </mc:Fallback>
              </mc:AlternateContent>
            </a:graphicData>
          </a:graphic>
        </p:graphicFrame>
      </p:grpSp>
      <p:grpSp>
        <p:nvGrpSpPr>
          <p:cNvPr id="55335" name="组合 55334"/>
          <p:cNvGrpSpPr/>
          <p:nvPr/>
        </p:nvGrpSpPr>
        <p:grpSpPr>
          <a:xfrm>
            <a:off x="3886200" y="3390900"/>
            <a:ext cx="212725" cy="755650"/>
            <a:chOff x="3504" y="2016"/>
            <a:chExt cx="240" cy="672"/>
          </a:xfrm>
        </p:grpSpPr>
        <p:sp>
          <p:nvSpPr>
            <p:cNvPr id="28709" name="直接连接符 55335"/>
            <p:cNvSpPr/>
            <p:nvPr/>
          </p:nvSpPr>
          <p:spPr>
            <a:xfrm flipV="1">
              <a:off x="3504" y="2256"/>
              <a:ext cx="0" cy="432"/>
            </a:xfrm>
            <a:prstGeom prst="line">
              <a:avLst/>
            </a:prstGeom>
            <a:ln w="31750" cap="flat" cmpd="sng">
              <a:solidFill>
                <a:schemeClr val="bg2"/>
              </a:solidFill>
              <a:prstDash val="solid"/>
              <a:round/>
              <a:headEnd type="none" w="med" len="med"/>
              <a:tailEnd type="triangle" w="med" len="med"/>
            </a:ln>
          </p:spPr>
        </p:sp>
        <p:graphicFrame>
          <p:nvGraphicFramePr>
            <p:cNvPr id="28710" name="对象 55336"/>
            <p:cNvGraphicFramePr/>
            <p:nvPr/>
          </p:nvGraphicFramePr>
          <p:xfrm>
            <a:off x="3552" y="2016"/>
            <a:ext cx="192" cy="224"/>
          </p:xfrm>
          <a:graphic>
            <a:graphicData uri="http://schemas.openxmlformats.org/presentationml/2006/ole">
              <mc:AlternateContent xmlns:mc="http://schemas.openxmlformats.org/markup-compatibility/2006">
                <mc:Choice xmlns:v="urn:schemas-microsoft-com:vml" Requires="v">
                  <p:oleObj spid="_x0000_s3104" name="" r:id="rId7" imgW="304800" imgH="355600" progId="Equation.3">
                    <p:embed/>
                  </p:oleObj>
                </mc:Choice>
                <mc:Fallback>
                  <p:oleObj name="" r:id="rId7" imgW="304800" imgH="355600" progId="Equation.3">
                    <p:embed/>
                    <p:pic>
                      <p:nvPicPr>
                        <p:cNvPr id="0" name="图片 3103"/>
                        <p:cNvPicPr/>
                        <p:nvPr/>
                      </p:nvPicPr>
                      <p:blipFill>
                        <a:blip r:embed="rId8"/>
                        <a:stretch>
                          <a:fillRect/>
                        </a:stretch>
                      </p:blipFill>
                      <p:spPr>
                        <a:xfrm>
                          <a:off x="3552" y="2016"/>
                          <a:ext cx="192" cy="224"/>
                        </a:xfrm>
                        <a:prstGeom prst="rect">
                          <a:avLst/>
                        </a:prstGeom>
                        <a:noFill/>
                        <a:ln w="38100">
                          <a:noFill/>
                          <a:miter/>
                        </a:ln>
                      </p:spPr>
                    </p:pic>
                  </p:oleObj>
                </mc:Fallback>
              </mc:AlternateContent>
            </a:graphicData>
          </a:graphic>
        </p:graphicFrame>
      </p:grpSp>
      <p:grpSp>
        <p:nvGrpSpPr>
          <p:cNvPr id="55338" name="组合 55337"/>
          <p:cNvGrpSpPr/>
          <p:nvPr/>
        </p:nvGrpSpPr>
        <p:grpSpPr>
          <a:xfrm>
            <a:off x="4708525" y="4252913"/>
            <a:ext cx="366713" cy="531812"/>
            <a:chOff x="2966" y="2567"/>
            <a:chExt cx="231" cy="335"/>
          </a:xfrm>
        </p:grpSpPr>
        <p:sp>
          <p:nvSpPr>
            <p:cNvPr id="28712" name="直接连接符 55338"/>
            <p:cNvSpPr/>
            <p:nvPr/>
          </p:nvSpPr>
          <p:spPr>
            <a:xfrm flipV="1">
              <a:off x="3197" y="2567"/>
              <a:ext cx="0" cy="335"/>
            </a:xfrm>
            <a:prstGeom prst="line">
              <a:avLst/>
            </a:prstGeom>
            <a:ln w="31750" cap="flat" cmpd="sng">
              <a:solidFill>
                <a:schemeClr val="bg2"/>
              </a:solidFill>
              <a:prstDash val="solid"/>
              <a:round/>
              <a:headEnd type="none" w="med" len="med"/>
              <a:tailEnd type="triangle" w="med" len="med"/>
            </a:ln>
          </p:spPr>
        </p:sp>
        <p:graphicFrame>
          <p:nvGraphicFramePr>
            <p:cNvPr id="28713" name="对象 55339"/>
            <p:cNvGraphicFramePr/>
            <p:nvPr/>
          </p:nvGraphicFramePr>
          <p:xfrm>
            <a:off x="2966" y="2675"/>
            <a:ext cx="45" cy="106"/>
          </p:xfrm>
          <a:graphic>
            <a:graphicData uri="http://schemas.openxmlformats.org/presentationml/2006/ole">
              <mc:AlternateContent xmlns:mc="http://schemas.openxmlformats.org/markup-compatibility/2006">
                <mc:Choice xmlns:v="urn:schemas-microsoft-com:vml" Requires="v">
                  <p:oleObj spid="_x0000_s3101" name="" r:id="rId9" imgW="914400" imgH="215900" progId="Equation.3">
                    <p:embed/>
                  </p:oleObj>
                </mc:Choice>
                <mc:Fallback>
                  <p:oleObj name="" r:id="rId9" imgW="914400" imgH="215900" progId="Equation.3">
                    <p:embed/>
                    <p:pic>
                      <p:nvPicPr>
                        <p:cNvPr id="0" name="图片 3100"/>
                        <p:cNvPicPr/>
                        <p:nvPr/>
                      </p:nvPicPr>
                      <p:blipFill>
                        <a:blip r:embed="rId4"/>
                        <a:stretch>
                          <a:fillRect/>
                        </a:stretch>
                      </p:blipFill>
                      <p:spPr>
                        <a:xfrm>
                          <a:off x="2966" y="2675"/>
                          <a:ext cx="45" cy="106"/>
                        </a:xfrm>
                        <a:prstGeom prst="rect">
                          <a:avLst/>
                        </a:prstGeom>
                        <a:noFill/>
                        <a:ln w="38100">
                          <a:noFill/>
                          <a:miter/>
                        </a:ln>
                      </p:spPr>
                    </p:pic>
                  </p:oleObj>
                </mc:Fallback>
              </mc:AlternateContent>
            </a:graphicData>
          </a:graphic>
        </p:graphicFrame>
      </p:grpSp>
      <p:grpSp>
        <p:nvGrpSpPr>
          <p:cNvPr id="55341" name="组合 55340"/>
          <p:cNvGrpSpPr/>
          <p:nvPr/>
        </p:nvGrpSpPr>
        <p:grpSpPr>
          <a:xfrm>
            <a:off x="5254625" y="4718050"/>
            <a:ext cx="477838" cy="688975"/>
            <a:chOff x="3310" y="2860"/>
            <a:chExt cx="301" cy="434"/>
          </a:xfrm>
        </p:grpSpPr>
        <p:sp>
          <p:nvSpPr>
            <p:cNvPr id="28715" name="直接连接符 55341"/>
            <p:cNvSpPr/>
            <p:nvPr/>
          </p:nvSpPr>
          <p:spPr>
            <a:xfrm>
              <a:off x="3318" y="2860"/>
              <a:ext cx="0" cy="260"/>
            </a:xfrm>
            <a:prstGeom prst="line">
              <a:avLst/>
            </a:prstGeom>
            <a:ln w="31750" cap="flat" cmpd="sng">
              <a:solidFill>
                <a:schemeClr val="bg2"/>
              </a:solidFill>
              <a:prstDash val="solid"/>
              <a:round/>
              <a:headEnd type="none" w="med" len="med"/>
              <a:tailEnd type="triangle" w="med" len="med"/>
            </a:ln>
          </p:spPr>
        </p:sp>
        <p:graphicFrame>
          <p:nvGraphicFramePr>
            <p:cNvPr id="28716" name="对象 55342"/>
            <p:cNvGraphicFramePr/>
            <p:nvPr/>
          </p:nvGraphicFramePr>
          <p:xfrm>
            <a:off x="3310" y="3046"/>
            <a:ext cx="301" cy="248"/>
          </p:xfrm>
          <a:graphic>
            <a:graphicData uri="http://schemas.openxmlformats.org/presentationml/2006/ole">
              <mc:AlternateContent xmlns:mc="http://schemas.openxmlformats.org/markup-compatibility/2006">
                <mc:Choice xmlns:v="urn:schemas-microsoft-com:vml" Requires="v">
                  <p:oleObj spid="_x0000_s3102" name="" r:id="rId10" imgW="762635" imgH="508000" progId="Equation.3">
                    <p:embed/>
                  </p:oleObj>
                </mc:Choice>
                <mc:Fallback>
                  <p:oleObj name="" r:id="rId10" imgW="762635" imgH="508000" progId="Equation.3">
                    <p:embed/>
                    <p:pic>
                      <p:nvPicPr>
                        <p:cNvPr id="0" name="图片 3101"/>
                        <p:cNvPicPr/>
                        <p:nvPr/>
                      </p:nvPicPr>
                      <p:blipFill>
                        <a:blip r:embed="rId11"/>
                        <a:stretch>
                          <a:fillRect/>
                        </a:stretch>
                      </p:blipFill>
                      <p:spPr>
                        <a:xfrm>
                          <a:off x="3310" y="3046"/>
                          <a:ext cx="301" cy="248"/>
                        </a:xfrm>
                        <a:prstGeom prst="rect">
                          <a:avLst/>
                        </a:prstGeom>
                        <a:noFill/>
                        <a:ln w="38100">
                          <a:noFill/>
                          <a:miter/>
                        </a:ln>
                      </p:spPr>
                    </p:pic>
                  </p:oleObj>
                </mc:Fallback>
              </mc:AlternateContent>
            </a:graphicData>
          </a:graphic>
        </p:graphicFrame>
      </p:grpSp>
      <p:grpSp>
        <p:nvGrpSpPr>
          <p:cNvPr id="55344" name="组合 55343"/>
          <p:cNvGrpSpPr/>
          <p:nvPr/>
        </p:nvGrpSpPr>
        <p:grpSpPr>
          <a:xfrm>
            <a:off x="5265738" y="3535363"/>
            <a:ext cx="239712" cy="827087"/>
            <a:chOff x="3317" y="2115"/>
            <a:chExt cx="151" cy="521"/>
          </a:xfrm>
        </p:grpSpPr>
        <p:sp>
          <p:nvSpPr>
            <p:cNvPr id="28718" name="直接连接符 55344"/>
            <p:cNvSpPr/>
            <p:nvPr/>
          </p:nvSpPr>
          <p:spPr>
            <a:xfrm flipV="1">
              <a:off x="3317" y="2301"/>
              <a:ext cx="0" cy="335"/>
            </a:xfrm>
            <a:prstGeom prst="line">
              <a:avLst/>
            </a:prstGeom>
            <a:ln w="31750" cap="flat" cmpd="sng">
              <a:solidFill>
                <a:schemeClr val="bg2"/>
              </a:solidFill>
              <a:prstDash val="solid"/>
              <a:round/>
              <a:headEnd type="none" w="med" len="med"/>
              <a:tailEnd type="triangle" w="med" len="med"/>
            </a:ln>
          </p:spPr>
        </p:sp>
        <p:graphicFrame>
          <p:nvGraphicFramePr>
            <p:cNvPr id="28719" name="对象 55345"/>
            <p:cNvGraphicFramePr/>
            <p:nvPr/>
          </p:nvGraphicFramePr>
          <p:xfrm>
            <a:off x="3347" y="2115"/>
            <a:ext cx="121" cy="174"/>
          </p:xfrm>
          <a:graphic>
            <a:graphicData uri="http://schemas.openxmlformats.org/presentationml/2006/ole">
              <mc:AlternateContent xmlns:mc="http://schemas.openxmlformats.org/markup-compatibility/2006">
                <mc:Choice xmlns:v="urn:schemas-microsoft-com:vml" Requires="v">
                  <p:oleObj spid="_x0000_s3103" name="" r:id="rId12" imgW="304800" imgH="355600" progId="Equation.3">
                    <p:embed/>
                  </p:oleObj>
                </mc:Choice>
                <mc:Fallback>
                  <p:oleObj name="" r:id="rId12" imgW="304800" imgH="355600" progId="Equation.3">
                    <p:embed/>
                    <p:pic>
                      <p:nvPicPr>
                        <p:cNvPr id="0" name="图片 3102"/>
                        <p:cNvPicPr/>
                        <p:nvPr/>
                      </p:nvPicPr>
                      <p:blipFill>
                        <a:blip r:embed="rId13"/>
                        <a:stretch>
                          <a:fillRect/>
                        </a:stretch>
                      </p:blipFill>
                      <p:spPr>
                        <a:xfrm>
                          <a:off x="3347" y="2115"/>
                          <a:ext cx="121" cy="174"/>
                        </a:xfrm>
                        <a:prstGeom prst="rect">
                          <a:avLst/>
                        </a:prstGeom>
                        <a:noFill/>
                        <a:ln w="38100">
                          <a:noFill/>
                          <a:miter/>
                        </a:ln>
                      </p:spPr>
                    </p:pic>
                  </p:oleObj>
                </mc:Fallback>
              </mc:AlternateContent>
            </a:graphicData>
          </a:graphic>
        </p:graphicFrame>
      </p:grpSp>
      <p:sp>
        <p:nvSpPr>
          <p:cNvPr id="55347" name="矩形 55346"/>
          <p:cNvSpPr/>
          <p:nvPr/>
        </p:nvSpPr>
        <p:spPr>
          <a:xfrm>
            <a:off x="468313" y="5911850"/>
            <a:ext cx="6324600" cy="488950"/>
          </a:xfrm>
          <a:prstGeom prst="rect">
            <a:avLst/>
          </a:prstGeom>
          <a:noFill/>
          <a:ln w="9525">
            <a:noFill/>
          </a:ln>
        </p:spPr>
        <p:txBody>
          <a:bodyPr anchor="t">
            <a:spAutoFit/>
          </a:bodyPr>
          <a:p>
            <a:r>
              <a:rPr lang="zh-CN" altLang="en-US" sz="2600" dirty="0">
                <a:latin typeface="楷体_GB2312" panose="02010609030101010101" pitchFamily="49" charset="-122"/>
                <a:ea typeface="楷体_GB2312" panose="02010609030101010101" pitchFamily="49" charset="-122"/>
              </a:rPr>
              <a:t>物体在竖直方向运动，建立坐标系</a:t>
            </a:r>
            <a:r>
              <a:rPr lang="en-US" altLang="zh-CN" sz="2600" i="1" err="1">
                <a:latin typeface="Times New Roman" panose="02020603050405020304" pitchFamily="18" charset="0"/>
                <a:ea typeface="楷体_GB2312" panose="02010609030101010101" pitchFamily="49" charset="-122"/>
              </a:rPr>
              <a:t>o</a:t>
            </a:r>
            <a:r>
              <a:rPr lang="en-US" altLang="zh-CN" sz="2600" err="1">
                <a:latin typeface="Times New Roman" panose="02020603050405020304" pitchFamily="18" charset="0"/>
                <a:ea typeface="楷体_GB2312" panose="02010609030101010101" pitchFamily="49" charset="-122"/>
              </a:rPr>
              <a:t>y</a:t>
            </a:r>
            <a:endParaRPr lang="en-US" altLang="zh-CN" sz="2600">
              <a:latin typeface="Times New Roman" panose="02020603050405020304" pitchFamily="18" charset="0"/>
              <a:ea typeface="楷体_GB2312" panose="02010609030101010101" pitchFamily="49" charset="-122"/>
            </a:endParaRPr>
          </a:p>
        </p:txBody>
      </p:sp>
      <p:sp>
        <p:nvSpPr>
          <p:cNvPr id="28721" name="矩形 55347"/>
          <p:cNvSpPr/>
          <p:nvPr/>
        </p:nvSpPr>
        <p:spPr>
          <a:xfrm>
            <a:off x="381000" y="233363"/>
            <a:ext cx="8458200" cy="1676400"/>
          </a:xfrm>
          <a:prstGeom prst="rect">
            <a:avLst/>
          </a:prstGeom>
          <a:noFill/>
          <a:ln w="9525">
            <a:noFill/>
          </a:ln>
        </p:spPr>
        <p:txBody>
          <a:bodyPr anchor="t">
            <a:spAutoFit/>
          </a:bodyPr>
          <a:p>
            <a:pPr algn="just"/>
            <a:r>
              <a:rPr lang="zh-CN" altLang="en-US" sz="2600" dirty="0">
                <a:solidFill>
                  <a:srgbClr val="FF0000"/>
                </a:solidFill>
                <a:latin typeface="Times New Roman" panose="02020603050405020304" pitchFamily="18" charset="0"/>
                <a:ea typeface="宋体" panose="02010600030101010101" pitchFamily="2" charset="-122"/>
              </a:rPr>
              <a:t>例</a:t>
            </a:r>
            <a:r>
              <a:rPr lang="en-US" altLang="zh-CN" sz="2600">
                <a:solidFill>
                  <a:srgbClr val="FF0000"/>
                </a:solidFill>
                <a:latin typeface="Times New Roman" panose="02020603050405020304" pitchFamily="18" charset="0"/>
                <a:ea typeface="宋体" panose="02010600030101010101" pitchFamily="2" charset="-122"/>
              </a:rPr>
              <a:t>1</a:t>
            </a:r>
            <a:r>
              <a:rPr lang="en-US" altLang="zh-CN" sz="2600">
                <a:latin typeface="Times New Roman" panose="02020603050405020304" pitchFamily="18" charset="0"/>
                <a:ea typeface="宋体" panose="02010600030101010101" pitchFamily="2" charset="-122"/>
              </a:rPr>
              <a:t>  </a:t>
            </a:r>
            <a:r>
              <a:rPr lang="zh-CN" altLang="en-US" sz="2600" dirty="0">
                <a:latin typeface="Times New Roman" panose="02020603050405020304" pitchFamily="18" charset="0"/>
                <a:ea typeface="宋体" panose="02010600030101010101" pitchFamily="2" charset="-122"/>
              </a:rPr>
              <a:t>设电梯中有一</a:t>
            </a:r>
            <a:r>
              <a:rPr lang="zh-CN" altLang="en-US" sz="2600" dirty="0">
                <a:solidFill>
                  <a:srgbClr val="C00000"/>
                </a:solidFill>
                <a:latin typeface="Times New Roman" panose="02020603050405020304" pitchFamily="18" charset="0"/>
                <a:ea typeface="宋体" panose="02010600030101010101" pitchFamily="2" charset="-122"/>
              </a:rPr>
              <a:t>质量可以忽略</a:t>
            </a:r>
            <a:r>
              <a:rPr lang="zh-CN" altLang="en-US" sz="2600" dirty="0">
                <a:latin typeface="Times New Roman" panose="02020603050405020304" pitchFamily="18" charset="0"/>
                <a:ea typeface="宋体" panose="02010600030101010101" pitchFamily="2" charset="-122"/>
              </a:rPr>
              <a:t>的滑轮，在滑轮两侧用轻绳悬挂着质量分别为</a:t>
            </a:r>
            <a:r>
              <a:rPr lang="en-US" altLang="zh-CN" sz="2600" i="1">
                <a:latin typeface="Times New Roman" panose="02020603050405020304" pitchFamily="18" charset="0"/>
                <a:ea typeface="宋体" panose="02010600030101010101" pitchFamily="2" charset="-122"/>
              </a:rPr>
              <a:t>m</a:t>
            </a:r>
            <a:r>
              <a:rPr lang="en-US" altLang="zh-CN" sz="2600" baseline="-25000">
                <a:latin typeface="Times New Roman" panose="02020603050405020304" pitchFamily="18" charset="0"/>
                <a:ea typeface="宋体" panose="02010600030101010101" pitchFamily="2" charset="-122"/>
              </a:rPr>
              <a:t>1</a:t>
            </a:r>
            <a:r>
              <a:rPr lang="zh-CN" altLang="en-US" sz="2600">
                <a:latin typeface="Times New Roman" panose="02020603050405020304" pitchFamily="18" charset="0"/>
                <a:ea typeface="宋体" panose="02010600030101010101" pitchFamily="2" charset="-122"/>
              </a:rPr>
              <a:t>和</a:t>
            </a:r>
            <a:r>
              <a:rPr lang="en-US" altLang="zh-CN" sz="2600" i="1">
                <a:latin typeface="Times New Roman" panose="02020603050405020304" pitchFamily="18" charset="0"/>
                <a:ea typeface="宋体" panose="02010600030101010101" pitchFamily="2" charset="-122"/>
              </a:rPr>
              <a:t>m</a:t>
            </a:r>
            <a:r>
              <a:rPr lang="en-US" altLang="zh-CN" sz="2600" baseline="-25000">
                <a:latin typeface="Times New Roman" panose="02020603050405020304" pitchFamily="18" charset="0"/>
                <a:ea typeface="宋体" panose="02010600030101010101" pitchFamily="2" charset="-122"/>
              </a:rPr>
              <a:t>2</a:t>
            </a:r>
            <a:r>
              <a:rPr lang="zh-CN" altLang="en-US" sz="2600" dirty="0">
                <a:latin typeface="Times New Roman" panose="02020603050405020304" pitchFamily="18" charset="0"/>
                <a:ea typeface="宋体" panose="02010600030101010101" pitchFamily="2" charset="-122"/>
              </a:rPr>
              <a:t>的重物</a:t>
            </a:r>
            <a:r>
              <a:rPr lang="en-US" altLang="zh-CN" sz="2600" i="1">
                <a:latin typeface="Times New Roman" panose="02020603050405020304" pitchFamily="18" charset="0"/>
                <a:ea typeface="宋体" panose="02010600030101010101" pitchFamily="2" charset="-122"/>
              </a:rPr>
              <a:t>A</a:t>
            </a:r>
            <a:r>
              <a:rPr lang="zh-CN" altLang="en-US" sz="2600">
                <a:latin typeface="Times New Roman" panose="02020603050405020304" pitchFamily="18" charset="0"/>
                <a:ea typeface="宋体" panose="02010600030101010101" pitchFamily="2" charset="-122"/>
              </a:rPr>
              <a:t>和</a:t>
            </a:r>
            <a:r>
              <a:rPr lang="en-US" altLang="zh-CN" sz="2600" i="1">
                <a:latin typeface="Times New Roman" panose="02020603050405020304" pitchFamily="18" charset="0"/>
                <a:ea typeface="宋体" panose="02010600030101010101" pitchFamily="2" charset="-122"/>
              </a:rPr>
              <a:t>B</a:t>
            </a:r>
            <a:r>
              <a:rPr lang="zh-CN" altLang="en-US" sz="2600">
                <a:latin typeface="Times New Roman" panose="02020603050405020304" pitchFamily="18" charset="0"/>
                <a:ea typeface="宋体" panose="02010600030101010101" pitchFamily="2" charset="-122"/>
              </a:rPr>
              <a:t>，</a:t>
            </a:r>
            <a:r>
              <a:rPr lang="zh-CN" altLang="en-US" sz="2600" dirty="0">
                <a:latin typeface="Times New Roman" panose="02020603050405020304" pitchFamily="18" charset="0"/>
                <a:ea typeface="宋体" panose="02010600030101010101" pitchFamily="2" charset="-122"/>
              </a:rPr>
              <a:t>已知</a:t>
            </a:r>
            <a:r>
              <a:rPr lang="en-US" altLang="zh-CN" sz="2600" i="1">
                <a:solidFill>
                  <a:srgbClr val="C00000"/>
                </a:solidFill>
                <a:latin typeface="Times New Roman" panose="02020603050405020304" pitchFamily="18" charset="0"/>
                <a:ea typeface="宋体" panose="02010600030101010101" pitchFamily="2" charset="-122"/>
              </a:rPr>
              <a:t>m</a:t>
            </a:r>
            <a:r>
              <a:rPr lang="en-US" altLang="zh-CN" sz="2600" baseline="-25000">
                <a:solidFill>
                  <a:srgbClr val="C00000"/>
                </a:solidFill>
                <a:latin typeface="Times New Roman" panose="02020603050405020304" pitchFamily="18" charset="0"/>
                <a:ea typeface="宋体" panose="02010600030101010101" pitchFamily="2" charset="-122"/>
              </a:rPr>
              <a:t>1</a:t>
            </a:r>
            <a:r>
              <a:rPr lang="en-US" altLang="zh-CN" sz="2600">
                <a:solidFill>
                  <a:srgbClr val="C00000"/>
                </a:solidFill>
                <a:latin typeface="Times New Roman" panose="02020603050405020304" pitchFamily="18" charset="0"/>
                <a:ea typeface="宋体" panose="02010600030101010101" pitchFamily="2" charset="-122"/>
              </a:rPr>
              <a:t>&gt;</a:t>
            </a:r>
            <a:r>
              <a:rPr lang="en-US" altLang="zh-CN" sz="2600" i="1">
                <a:solidFill>
                  <a:srgbClr val="C00000"/>
                </a:solidFill>
                <a:latin typeface="Times New Roman" panose="02020603050405020304" pitchFamily="18" charset="0"/>
                <a:ea typeface="宋体" panose="02010600030101010101" pitchFamily="2" charset="-122"/>
              </a:rPr>
              <a:t>m</a:t>
            </a:r>
            <a:r>
              <a:rPr lang="en-US" altLang="zh-CN" sz="2600" baseline="-25000">
                <a:solidFill>
                  <a:srgbClr val="C00000"/>
                </a:solidFill>
                <a:latin typeface="Times New Roman" panose="02020603050405020304" pitchFamily="18" charset="0"/>
                <a:ea typeface="宋体" panose="02010600030101010101" pitchFamily="2" charset="-122"/>
              </a:rPr>
              <a:t>2</a:t>
            </a:r>
            <a:r>
              <a:rPr lang="en-US" altLang="zh-CN" sz="2600">
                <a:solidFill>
                  <a:srgbClr val="C00000"/>
                </a:solidFill>
                <a:latin typeface="Times New Roman" panose="02020603050405020304" pitchFamily="18" charset="0"/>
                <a:ea typeface="宋体" panose="02010600030101010101" pitchFamily="2" charset="-122"/>
              </a:rPr>
              <a:t> </a:t>
            </a:r>
            <a:r>
              <a:rPr lang="zh-CN" altLang="en-US" sz="2600">
                <a:latin typeface="Times New Roman" panose="02020603050405020304" pitchFamily="18" charset="0"/>
                <a:ea typeface="宋体" panose="02010600030101010101" pitchFamily="2" charset="-122"/>
              </a:rPr>
              <a:t>。</a:t>
            </a:r>
            <a:r>
              <a:rPr lang="zh-CN" altLang="en-US" sz="2600" dirty="0">
                <a:latin typeface="Times New Roman" panose="02020603050405020304" pitchFamily="18" charset="0"/>
                <a:ea typeface="宋体" panose="02010600030101010101" pitchFamily="2" charset="-122"/>
              </a:rPr>
              <a:t>当电梯  </a:t>
            </a:r>
            <a:r>
              <a:rPr lang="en-US" altLang="zh-CN" sz="2600">
                <a:latin typeface="Times New Roman" panose="02020603050405020304" pitchFamily="18" charset="0"/>
                <a:ea typeface="宋体" panose="02010600030101010101" pitchFamily="2" charset="-122"/>
              </a:rPr>
              <a:t>(1)</a:t>
            </a:r>
            <a:r>
              <a:rPr lang="zh-CN" altLang="en-US" sz="2600" dirty="0">
                <a:latin typeface="Times New Roman" panose="02020603050405020304" pitchFamily="18" charset="0"/>
                <a:ea typeface="宋体" panose="02010600030101010101" pitchFamily="2" charset="-122"/>
              </a:rPr>
              <a:t>匀速上升，</a:t>
            </a:r>
            <a:r>
              <a:rPr lang="en-US" altLang="zh-CN" sz="2600">
                <a:latin typeface="Times New Roman" panose="02020603050405020304" pitchFamily="18" charset="0"/>
                <a:ea typeface="宋体" panose="02010600030101010101" pitchFamily="2" charset="-122"/>
              </a:rPr>
              <a:t>(2)</a:t>
            </a:r>
            <a:r>
              <a:rPr lang="zh-CN" altLang="en-US" sz="2600" dirty="0">
                <a:latin typeface="Times New Roman" panose="02020603050405020304" pitchFamily="18" charset="0"/>
                <a:ea typeface="宋体" panose="02010600030101010101" pitchFamily="2" charset="-122"/>
              </a:rPr>
              <a:t>匀加速上升时，</a:t>
            </a:r>
            <a:endParaRPr lang="zh-CN" altLang="en-US" sz="2600" dirty="0">
              <a:latin typeface="Times New Roman" panose="02020603050405020304" pitchFamily="18" charset="0"/>
              <a:ea typeface="宋体" panose="02010600030101010101" pitchFamily="2" charset="-122"/>
            </a:endParaRPr>
          </a:p>
          <a:p>
            <a:pPr algn="just"/>
            <a:r>
              <a:rPr lang="zh-CN" altLang="en-US" sz="2600" dirty="0">
                <a:latin typeface="Times New Roman" panose="02020603050405020304" pitchFamily="18" charset="0"/>
                <a:ea typeface="宋体" panose="02010600030101010101" pitchFamily="2" charset="-122"/>
              </a:rPr>
              <a:t>求绳中的</a:t>
            </a:r>
            <a:r>
              <a:rPr lang="zh-CN" altLang="en-US" sz="2600" dirty="0">
                <a:solidFill>
                  <a:srgbClr val="0000FF"/>
                </a:solidFill>
                <a:latin typeface="Times New Roman" panose="02020603050405020304" pitchFamily="18" charset="0"/>
                <a:ea typeface="宋体" panose="02010600030101010101" pitchFamily="2" charset="-122"/>
              </a:rPr>
              <a:t>张力</a:t>
            </a:r>
            <a:r>
              <a:rPr lang="zh-CN" altLang="en-US" sz="2600" dirty="0">
                <a:latin typeface="Times New Roman" panose="02020603050405020304" pitchFamily="18" charset="0"/>
                <a:ea typeface="宋体" panose="02010600030101010101" pitchFamily="2" charset="-122"/>
              </a:rPr>
              <a:t>和物体</a:t>
            </a:r>
            <a:r>
              <a:rPr lang="en-US" altLang="zh-CN" sz="2600" i="1">
                <a:latin typeface="Times New Roman" panose="02020603050405020304" pitchFamily="18" charset="0"/>
                <a:ea typeface="宋体" panose="02010600030101010101" pitchFamily="2" charset="-122"/>
              </a:rPr>
              <a:t>A</a:t>
            </a:r>
            <a:r>
              <a:rPr lang="zh-CN" altLang="en-US" sz="2600" dirty="0">
                <a:solidFill>
                  <a:srgbClr val="0000FF"/>
                </a:solidFill>
                <a:latin typeface="Times New Roman" panose="02020603050405020304" pitchFamily="18" charset="0"/>
                <a:ea typeface="宋体" panose="02010600030101010101" pitchFamily="2" charset="-122"/>
              </a:rPr>
              <a:t>相对于电梯</a:t>
            </a:r>
            <a:r>
              <a:rPr lang="zh-CN" altLang="en-US" sz="2600" dirty="0">
                <a:latin typeface="Times New Roman" panose="02020603050405020304" pitchFamily="18" charset="0"/>
                <a:ea typeface="宋体" panose="02010600030101010101" pitchFamily="2" charset="-122"/>
              </a:rPr>
              <a:t>的加速度。</a:t>
            </a:r>
            <a:endParaRPr lang="zh-CN" altLang="en-US" sz="2600" dirty="0">
              <a:latin typeface="Times New Roman" panose="02020603050405020304" pitchFamily="18" charset="0"/>
              <a:ea typeface="宋体" panose="02010600030101010101" pitchFamily="2" charset="-122"/>
            </a:endParaRPr>
          </a:p>
        </p:txBody>
      </p:sp>
      <p:grpSp>
        <p:nvGrpSpPr>
          <p:cNvPr id="55349" name="组合 55348"/>
          <p:cNvGrpSpPr/>
          <p:nvPr/>
        </p:nvGrpSpPr>
        <p:grpSpPr>
          <a:xfrm>
            <a:off x="7131050" y="3333750"/>
            <a:ext cx="1908175" cy="1946275"/>
            <a:chOff x="4558" y="2341"/>
            <a:chExt cx="1202" cy="1226"/>
          </a:xfrm>
        </p:grpSpPr>
        <p:grpSp>
          <p:nvGrpSpPr>
            <p:cNvPr id="28723" name="组合 55349"/>
            <p:cNvGrpSpPr/>
            <p:nvPr/>
          </p:nvGrpSpPr>
          <p:grpSpPr>
            <a:xfrm>
              <a:off x="4558" y="2387"/>
              <a:ext cx="816" cy="1180"/>
              <a:chOff x="340" y="2976"/>
              <a:chExt cx="816" cy="1180"/>
            </a:xfrm>
          </p:grpSpPr>
          <p:sp>
            <p:nvSpPr>
              <p:cNvPr id="28724" name="矩形 55350"/>
              <p:cNvSpPr/>
              <p:nvPr/>
            </p:nvSpPr>
            <p:spPr>
              <a:xfrm>
                <a:off x="340" y="2976"/>
                <a:ext cx="816" cy="1180"/>
              </a:xfrm>
              <a:prstGeom prst="rect">
                <a:avLst/>
              </a:prstGeom>
              <a:solidFill>
                <a:srgbClr val="CCFFFF"/>
              </a:solidFill>
              <a:ln w="9525">
                <a:noFill/>
              </a:ln>
            </p:spPr>
            <p:txBody>
              <a:bodyPr anchor="t"/>
              <a:p>
                <a:endParaRPr lang="zh-CN" altLang="en-US" dirty="0">
                  <a:latin typeface="Arial" panose="020B0604020202020204" pitchFamily="34" charset="0"/>
                  <a:ea typeface="宋体" panose="02010600030101010101" pitchFamily="2" charset="-122"/>
                </a:endParaRPr>
              </a:p>
            </p:txBody>
          </p:sp>
          <p:grpSp>
            <p:nvGrpSpPr>
              <p:cNvPr id="28725" name="组合 55351"/>
              <p:cNvGrpSpPr/>
              <p:nvPr/>
            </p:nvGrpSpPr>
            <p:grpSpPr>
              <a:xfrm>
                <a:off x="476" y="3022"/>
                <a:ext cx="453" cy="1043"/>
                <a:chOff x="4694" y="346"/>
                <a:chExt cx="608" cy="1307"/>
              </a:xfrm>
            </p:grpSpPr>
            <p:sp>
              <p:nvSpPr>
                <p:cNvPr id="28726" name="矩形 55352"/>
                <p:cNvSpPr>
                  <a:spLocks noChangeAspect="1" noTextEdit="1"/>
                </p:cNvSpPr>
                <p:nvPr/>
              </p:nvSpPr>
              <p:spPr>
                <a:xfrm>
                  <a:off x="4694" y="346"/>
                  <a:ext cx="608" cy="1307"/>
                </a:xfrm>
                <a:prstGeom prst="rect">
                  <a:avLst/>
                </a:prstGeom>
                <a:no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28727" name="任意多边形 55353"/>
                <p:cNvSpPr/>
                <p:nvPr/>
              </p:nvSpPr>
              <p:spPr>
                <a:xfrm flipH="1">
                  <a:off x="4888" y="527"/>
                  <a:ext cx="238" cy="263"/>
                </a:xfrm>
                <a:custGeom>
                  <a:avLst/>
                  <a:gdLst/>
                  <a:ahLst/>
                  <a:cxnLst/>
                  <a:pathLst>
                    <a:path w="475" h="526">
                      <a:moveTo>
                        <a:pt x="247" y="121"/>
                      </a:moveTo>
                      <a:lnTo>
                        <a:pt x="205" y="67"/>
                      </a:lnTo>
                      <a:lnTo>
                        <a:pt x="147" y="27"/>
                      </a:lnTo>
                      <a:lnTo>
                        <a:pt x="95" y="0"/>
                      </a:lnTo>
                      <a:lnTo>
                        <a:pt x="54" y="7"/>
                      </a:lnTo>
                      <a:lnTo>
                        <a:pt x="24" y="37"/>
                      </a:lnTo>
                      <a:lnTo>
                        <a:pt x="0" y="128"/>
                      </a:lnTo>
                      <a:lnTo>
                        <a:pt x="9" y="233"/>
                      </a:lnTo>
                      <a:lnTo>
                        <a:pt x="34" y="334"/>
                      </a:lnTo>
                      <a:lnTo>
                        <a:pt x="61" y="412"/>
                      </a:lnTo>
                      <a:lnTo>
                        <a:pt x="113" y="493"/>
                      </a:lnTo>
                      <a:lnTo>
                        <a:pt x="158" y="526"/>
                      </a:lnTo>
                      <a:lnTo>
                        <a:pt x="219" y="526"/>
                      </a:lnTo>
                      <a:lnTo>
                        <a:pt x="281" y="503"/>
                      </a:lnTo>
                      <a:lnTo>
                        <a:pt x="313" y="445"/>
                      </a:lnTo>
                      <a:lnTo>
                        <a:pt x="329" y="371"/>
                      </a:lnTo>
                      <a:lnTo>
                        <a:pt x="323" y="280"/>
                      </a:lnTo>
                      <a:lnTo>
                        <a:pt x="467" y="290"/>
                      </a:lnTo>
                      <a:lnTo>
                        <a:pt x="475" y="250"/>
                      </a:lnTo>
                      <a:lnTo>
                        <a:pt x="309" y="233"/>
                      </a:lnTo>
                      <a:lnTo>
                        <a:pt x="268" y="139"/>
                      </a:lnTo>
                      <a:lnTo>
                        <a:pt x="247" y="121"/>
                      </a:lnTo>
                      <a:close/>
                    </a:path>
                  </a:pathLst>
                </a:custGeom>
                <a:solidFill>
                  <a:srgbClr val="FF0000"/>
                </a:solidFill>
                <a:ln w="9525" cap="flat" cmpd="sng">
                  <a:solidFill>
                    <a:srgbClr val="003300"/>
                  </a:solidFill>
                  <a:prstDash val="solid"/>
                  <a:round/>
                  <a:headEnd type="none" w="med" len="med"/>
                  <a:tailEnd type="none" w="med" len="med"/>
                </a:ln>
              </p:spPr>
              <p:txBody>
                <a:bodyPr/>
                <a:p>
                  <a:endParaRPr lang="zh-CN" altLang="en-US"/>
                </a:p>
              </p:txBody>
            </p:sp>
            <p:sp>
              <p:nvSpPr>
                <p:cNvPr id="28728" name="任意多边形 55354"/>
                <p:cNvSpPr/>
                <p:nvPr/>
              </p:nvSpPr>
              <p:spPr>
                <a:xfrm>
                  <a:off x="4695" y="447"/>
                  <a:ext cx="273" cy="422"/>
                </a:xfrm>
                <a:custGeom>
                  <a:avLst/>
                  <a:gdLst/>
                  <a:ahLst/>
                  <a:cxnLst/>
                  <a:pathLst>
                    <a:path w="547" h="844">
                      <a:moveTo>
                        <a:pt x="319" y="19"/>
                      </a:moveTo>
                      <a:lnTo>
                        <a:pt x="388" y="0"/>
                      </a:lnTo>
                      <a:lnTo>
                        <a:pt x="443" y="3"/>
                      </a:lnTo>
                      <a:lnTo>
                        <a:pt x="484" y="33"/>
                      </a:lnTo>
                      <a:lnTo>
                        <a:pt x="512" y="81"/>
                      </a:lnTo>
                      <a:lnTo>
                        <a:pt x="502" y="130"/>
                      </a:lnTo>
                      <a:lnTo>
                        <a:pt x="464" y="130"/>
                      </a:lnTo>
                      <a:lnTo>
                        <a:pt x="474" y="90"/>
                      </a:lnTo>
                      <a:lnTo>
                        <a:pt x="443" y="54"/>
                      </a:lnTo>
                      <a:lnTo>
                        <a:pt x="413" y="40"/>
                      </a:lnTo>
                      <a:lnTo>
                        <a:pt x="361" y="54"/>
                      </a:lnTo>
                      <a:lnTo>
                        <a:pt x="382" y="94"/>
                      </a:lnTo>
                      <a:lnTo>
                        <a:pt x="388" y="130"/>
                      </a:lnTo>
                      <a:lnTo>
                        <a:pt x="382" y="162"/>
                      </a:lnTo>
                      <a:lnTo>
                        <a:pt x="330" y="175"/>
                      </a:lnTo>
                      <a:lnTo>
                        <a:pt x="274" y="165"/>
                      </a:lnTo>
                      <a:lnTo>
                        <a:pt x="264" y="141"/>
                      </a:lnTo>
                      <a:lnTo>
                        <a:pt x="206" y="205"/>
                      </a:lnTo>
                      <a:lnTo>
                        <a:pt x="172" y="276"/>
                      </a:lnTo>
                      <a:lnTo>
                        <a:pt x="124" y="367"/>
                      </a:lnTo>
                      <a:lnTo>
                        <a:pt x="93" y="448"/>
                      </a:lnTo>
                      <a:lnTo>
                        <a:pt x="79" y="526"/>
                      </a:lnTo>
                      <a:lnTo>
                        <a:pt x="89" y="567"/>
                      </a:lnTo>
                      <a:lnTo>
                        <a:pt x="145" y="617"/>
                      </a:lnTo>
                      <a:lnTo>
                        <a:pt x="258" y="661"/>
                      </a:lnTo>
                      <a:lnTo>
                        <a:pt x="319" y="681"/>
                      </a:lnTo>
                      <a:lnTo>
                        <a:pt x="382" y="691"/>
                      </a:lnTo>
                      <a:lnTo>
                        <a:pt x="474" y="729"/>
                      </a:lnTo>
                      <a:lnTo>
                        <a:pt x="543" y="752"/>
                      </a:lnTo>
                      <a:lnTo>
                        <a:pt x="547" y="799"/>
                      </a:lnTo>
                      <a:lnTo>
                        <a:pt x="512" y="833"/>
                      </a:lnTo>
                      <a:lnTo>
                        <a:pt x="471" y="844"/>
                      </a:lnTo>
                      <a:lnTo>
                        <a:pt x="409" y="813"/>
                      </a:lnTo>
                      <a:lnTo>
                        <a:pt x="264" y="739"/>
                      </a:lnTo>
                      <a:lnTo>
                        <a:pt x="145" y="688"/>
                      </a:lnTo>
                      <a:lnTo>
                        <a:pt x="61" y="631"/>
                      </a:lnTo>
                      <a:lnTo>
                        <a:pt x="6" y="580"/>
                      </a:lnTo>
                      <a:lnTo>
                        <a:pt x="0" y="519"/>
                      </a:lnTo>
                      <a:lnTo>
                        <a:pt x="30" y="438"/>
                      </a:lnTo>
                      <a:lnTo>
                        <a:pt x="93" y="316"/>
                      </a:lnTo>
                      <a:lnTo>
                        <a:pt x="151" y="216"/>
                      </a:lnTo>
                      <a:lnTo>
                        <a:pt x="224" y="111"/>
                      </a:lnTo>
                      <a:lnTo>
                        <a:pt x="279" y="49"/>
                      </a:lnTo>
                      <a:lnTo>
                        <a:pt x="347" y="19"/>
                      </a:lnTo>
                      <a:lnTo>
                        <a:pt x="319" y="19"/>
                      </a:lnTo>
                      <a:close/>
                    </a:path>
                  </a:pathLst>
                </a:custGeom>
                <a:solidFill>
                  <a:srgbClr val="000000"/>
                </a:solidFill>
                <a:ln w="9525">
                  <a:noFill/>
                </a:ln>
              </p:spPr>
              <p:txBody>
                <a:bodyPr/>
                <a:p>
                  <a:endParaRPr lang="zh-CN" altLang="en-US"/>
                </a:p>
              </p:txBody>
            </p:sp>
            <p:sp>
              <p:nvSpPr>
                <p:cNvPr id="28729" name="任意多边形 55355"/>
                <p:cNvSpPr/>
                <p:nvPr/>
              </p:nvSpPr>
              <p:spPr>
                <a:xfrm>
                  <a:off x="4953" y="797"/>
                  <a:ext cx="143" cy="396"/>
                </a:xfrm>
                <a:custGeom>
                  <a:avLst/>
                  <a:gdLst/>
                  <a:ahLst/>
                  <a:cxnLst/>
                  <a:pathLst>
                    <a:path w="285" h="793">
                      <a:moveTo>
                        <a:pt x="17" y="62"/>
                      </a:moveTo>
                      <a:lnTo>
                        <a:pt x="28" y="21"/>
                      </a:lnTo>
                      <a:lnTo>
                        <a:pt x="72" y="0"/>
                      </a:lnTo>
                      <a:lnTo>
                        <a:pt x="113" y="0"/>
                      </a:lnTo>
                      <a:lnTo>
                        <a:pt x="165" y="31"/>
                      </a:lnTo>
                      <a:lnTo>
                        <a:pt x="214" y="102"/>
                      </a:lnTo>
                      <a:lnTo>
                        <a:pt x="248" y="176"/>
                      </a:lnTo>
                      <a:lnTo>
                        <a:pt x="265" y="277"/>
                      </a:lnTo>
                      <a:lnTo>
                        <a:pt x="279" y="395"/>
                      </a:lnTo>
                      <a:lnTo>
                        <a:pt x="285" y="509"/>
                      </a:lnTo>
                      <a:lnTo>
                        <a:pt x="285" y="658"/>
                      </a:lnTo>
                      <a:lnTo>
                        <a:pt x="265" y="749"/>
                      </a:lnTo>
                      <a:lnTo>
                        <a:pt x="227" y="783"/>
                      </a:lnTo>
                      <a:lnTo>
                        <a:pt x="162" y="793"/>
                      </a:lnTo>
                      <a:lnTo>
                        <a:pt x="93" y="790"/>
                      </a:lnTo>
                      <a:lnTo>
                        <a:pt x="58" y="749"/>
                      </a:lnTo>
                      <a:lnTo>
                        <a:pt x="38" y="679"/>
                      </a:lnTo>
                      <a:lnTo>
                        <a:pt x="20" y="608"/>
                      </a:lnTo>
                      <a:lnTo>
                        <a:pt x="7" y="479"/>
                      </a:lnTo>
                      <a:lnTo>
                        <a:pt x="0" y="335"/>
                      </a:lnTo>
                      <a:lnTo>
                        <a:pt x="0" y="166"/>
                      </a:lnTo>
                      <a:lnTo>
                        <a:pt x="17" y="92"/>
                      </a:lnTo>
                      <a:lnTo>
                        <a:pt x="17" y="62"/>
                      </a:lnTo>
                      <a:close/>
                    </a:path>
                  </a:pathLst>
                </a:custGeom>
                <a:solidFill>
                  <a:schemeClr val="hlink"/>
                </a:solidFill>
                <a:ln w="9525" cap="flat" cmpd="sng">
                  <a:solidFill>
                    <a:srgbClr val="00CC99"/>
                  </a:solidFill>
                  <a:prstDash val="solid"/>
                  <a:round/>
                  <a:headEnd type="none" w="med" len="med"/>
                  <a:tailEnd type="none" w="med" len="med"/>
                </a:ln>
              </p:spPr>
              <p:txBody>
                <a:bodyPr/>
                <a:p>
                  <a:endParaRPr lang="zh-CN" altLang="en-US"/>
                </a:p>
              </p:txBody>
            </p:sp>
            <p:sp>
              <p:nvSpPr>
                <p:cNvPr id="28730" name="任意多边形 55356"/>
                <p:cNvSpPr/>
                <p:nvPr/>
              </p:nvSpPr>
              <p:spPr>
                <a:xfrm>
                  <a:off x="5019" y="808"/>
                  <a:ext cx="218" cy="304"/>
                </a:xfrm>
                <a:custGeom>
                  <a:avLst/>
                  <a:gdLst/>
                  <a:ahLst/>
                  <a:cxnLst/>
                  <a:pathLst>
                    <a:path w="436" h="609">
                      <a:moveTo>
                        <a:pt x="23" y="0"/>
                      </a:moveTo>
                      <a:lnTo>
                        <a:pt x="113" y="11"/>
                      </a:lnTo>
                      <a:lnTo>
                        <a:pt x="205" y="27"/>
                      </a:lnTo>
                      <a:lnTo>
                        <a:pt x="302" y="81"/>
                      </a:lnTo>
                      <a:lnTo>
                        <a:pt x="371" y="122"/>
                      </a:lnTo>
                      <a:lnTo>
                        <a:pt x="415" y="180"/>
                      </a:lnTo>
                      <a:lnTo>
                        <a:pt x="436" y="213"/>
                      </a:lnTo>
                      <a:lnTo>
                        <a:pt x="395" y="312"/>
                      </a:lnTo>
                      <a:lnTo>
                        <a:pt x="329" y="372"/>
                      </a:lnTo>
                      <a:lnTo>
                        <a:pt x="250" y="416"/>
                      </a:lnTo>
                      <a:lnTo>
                        <a:pt x="208" y="443"/>
                      </a:lnTo>
                      <a:lnTo>
                        <a:pt x="137" y="456"/>
                      </a:lnTo>
                      <a:lnTo>
                        <a:pt x="134" y="483"/>
                      </a:lnTo>
                      <a:lnTo>
                        <a:pt x="189" y="507"/>
                      </a:lnTo>
                      <a:lnTo>
                        <a:pt x="268" y="528"/>
                      </a:lnTo>
                      <a:lnTo>
                        <a:pt x="343" y="568"/>
                      </a:lnTo>
                      <a:lnTo>
                        <a:pt x="312" y="598"/>
                      </a:lnTo>
                      <a:lnTo>
                        <a:pt x="281" y="609"/>
                      </a:lnTo>
                      <a:lnTo>
                        <a:pt x="237" y="564"/>
                      </a:lnTo>
                      <a:lnTo>
                        <a:pt x="168" y="537"/>
                      </a:lnTo>
                      <a:lnTo>
                        <a:pt x="113" y="517"/>
                      </a:lnTo>
                      <a:lnTo>
                        <a:pt x="113" y="477"/>
                      </a:lnTo>
                      <a:lnTo>
                        <a:pt x="123" y="433"/>
                      </a:lnTo>
                      <a:lnTo>
                        <a:pt x="158" y="416"/>
                      </a:lnTo>
                      <a:lnTo>
                        <a:pt x="268" y="372"/>
                      </a:lnTo>
                      <a:lnTo>
                        <a:pt x="329" y="305"/>
                      </a:lnTo>
                      <a:lnTo>
                        <a:pt x="374" y="234"/>
                      </a:lnTo>
                      <a:lnTo>
                        <a:pt x="363" y="200"/>
                      </a:lnTo>
                      <a:lnTo>
                        <a:pt x="329" y="159"/>
                      </a:lnTo>
                      <a:lnTo>
                        <a:pt x="247" y="102"/>
                      </a:lnTo>
                      <a:lnTo>
                        <a:pt x="147" y="81"/>
                      </a:lnTo>
                      <a:lnTo>
                        <a:pt x="82" y="78"/>
                      </a:lnTo>
                      <a:lnTo>
                        <a:pt x="23" y="78"/>
                      </a:lnTo>
                      <a:lnTo>
                        <a:pt x="0" y="41"/>
                      </a:lnTo>
                      <a:lnTo>
                        <a:pt x="23" y="0"/>
                      </a:lnTo>
                      <a:close/>
                    </a:path>
                  </a:pathLst>
                </a:custGeom>
                <a:solidFill>
                  <a:srgbClr val="000000"/>
                </a:solidFill>
                <a:ln w="9525">
                  <a:noFill/>
                </a:ln>
              </p:spPr>
              <p:txBody>
                <a:bodyPr/>
                <a:p>
                  <a:endParaRPr lang="zh-CN" altLang="en-US"/>
                </a:p>
              </p:txBody>
            </p:sp>
            <p:sp>
              <p:nvSpPr>
                <p:cNvPr id="28731" name="任意多边形 55357"/>
                <p:cNvSpPr/>
                <p:nvPr/>
              </p:nvSpPr>
              <p:spPr>
                <a:xfrm>
                  <a:off x="5036" y="1153"/>
                  <a:ext cx="265" cy="492"/>
                </a:xfrm>
                <a:custGeom>
                  <a:avLst/>
                  <a:gdLst/>
                  <a:ahLst/>
                  <a:cxnLst/>
                  <a:pathLst>
                    <a:path w="531" h="983">
                      <a:moveTo>
                        <a:pt x="61" y="0"/>
                      </a:moveTo>
                      <a:lnTo>
                        <a:pt x="13" y="0"/>
                      </a:lnTo>
                      <a:lnTo>
                        <a:pt x="0" y="71"/>
                      </a:lnTo>
                      <a:lnTo>
                        <a:pt x="34" y="112"/>
                      </a:lnTo>
                      <a:lnTo>
                        <a:pt x="144" y="210"/>
                      </a:lnTo>
                      <a:lnTo>
                        <a:pt x="241" y="334"/>
                      </a:lnTo>
                      <a:lnTo>
                        <a:pt x="303" y="463"/>
                      </a:lnTo>
                      <a:lnTo>
                        <a:pt x="313" y="547"/>
                      </a:lnTo>
                      <a:lnTo>
                        <a:pt x="310" y="608"/>
                      </a:lnTo>
                      <a:lnTo>
                        <a:pt x="283" y="747"/>
                      </a:lnTo>
                      <a:lnTo>
                        <a:pt x="247" y="859"/>
                      </a:lnTo>
                      <a:lnTo>
                        <a:pt x="217" y="923"/>
                      </a:lnTo>
                      <a:lnTo>
                        <a:pt x="210" y="964"/>
                      </a:lnTo>
                      <a:lnTo>
                        <a:pt x="241" y="964"/>
                      </a:lnTo>
                      <a:lnTo>
                        <a:pt x="289" y="950"/>
                      </a:lnTo>
                      <a:lnTo>
                        <a:pt x="303" y="953"/>
                      </a:lnTo>
                      <a:lnTo>
                        <a:pt x="403" y="959"/>
                      </a:lnTo>
                      <a:lnTo>
                        <a:pt x="479" y="983"/>
                      </a:lnTo>
                      <a:lnTo>
                        <a:pt x="506" y="970"/>
                      </a:lnTo>
                      <a:lnTo>
                        <a:pt x="531" y="919"/>
                      </a:lnTo>
                      <a:lnTo>
                        <a:pt x="506" y="892"/>
                      </a:lnTo>
                      <a:lnTo>
                        <a:pt x="393" y="889"/>
                      </a:lnTo>
                      <a:lnTo>
                        <a:pt x="313" y="899"/>
                      </a:lnTo>
                      <a:lnTo>
                        <a:pt x="272" y="919"/>
                      </a:lnTo>
                      <a:lnTo>
                        <a:pt x="278" y="872"/>
                      </a:lnTo>
                      <a:lnTo>
                        <a:pt x="320" y="801"/>
                      </a:lnTo>
                      <a:lnTo>
                        <a:pt x="354" y="689"/>
                      </a:lnTo>
                      <a:lnTo>
                        <a:pt x="382" y="595"/>
                      </a:lnTo>
                      <a:lnTo>
                        <a:pt x="362" y="487"/>
                      </a:lnTo>
                      <a:lnTo>
                        <a:pt x="330" y="372"/>
                      </a:lnTo>
                      <a:lnTo>
                        <a:pt x="268" y="240"/>
                      </a:lnTo>
                      <a:lnTo>
                        <a:pt x="179" y="118"/>
                      </a:lnTo>
                      <a:lnTo>
                        <a:pt x="103" y="30"/>
                      </a:lnTo>
                      <a:lnTo>
                        <a:pt x="61" y="0"/>
                      </a:lnTo>
                      <a:close/>
                    </a:path>
                  </a:pathLst>
                </a:custGeom>
                <a:solidFill>
                  <a:srgbClr val="000000"/>
                </a:solidFill>
                <a:ln w="9525">
                  <a:noFill/>
                </a:ln>
              </p:spPr>
              <p:txBody>
                <a:bodyPr/>
                <a:p>
                  <a:endParaRPr lang="zh-CN" altLang="en-US"/>
                </a:p>
              </p:txBody>
            </p:sp>
            <p:sp>
              <p:nvSpPr>
                <p:cNvPr id="28732" name="任意多边形 55358"/>
                <p:cNvSpPr/>
                <p:nvPr/>
              </p:nvSpPr>
              <p:spPr>
                <a:xfrm>
                  <a:off x="4869" y="1152"/>
                  <a:ext cx="179" cy="501"/>
                </a:xfrm>
                <a:custGeom>
                  <a:avLst/>
                  <a:gdLst/>
                  <a:ahLst/>
                  <a:cxnLst/>
                  <a:pathLst>
                    <a:path w="358" h="1002">
                      <a:moveTo>
                        <a:pt x="248" y="0"/>
                      </a:moveTo>
                      <a:lnTo>
                        <a:pt x="203" y="94"/>
                      </a:lnTo>
                      <a:lnTo>
                        <a:pt x="172" y="232"/>
                      </a:lnTo>
                      <a:lnTo>
                        <a:pt x="134" y="385"/>
                      </a:lnTo>
                      <a:lnTo>
                        <a:pt x="100" y="540"/>
                      </a:lnTo>
                      <a:lnTo>
                        <a:pt x="100" y="597"/>
                      </a:lnTo>
                      <a:lnTo>
                        <a:pt x="134" y="699"/>
                      </a:lnTo>
                      <a:lnTo>
                        <a:pt x="182" y="753"/>
                      </a:lnTo>
                      <a:lnTo>
                        <a:pt x="227" y="820"/>
                      </a:lnTo>
                      <a:lnTo>
                        <a:pt x="258" y="870"/>
                      </a:lnTo>
                      <a:lnTo>
                        <a:pt x="244" y="894"/>
                      </a:lnTo>
                      <a:lnTo>
                        <a:pt x="166" y="904"/>
                      </a:lnTo>
                      <a:lnTo>
                        <a:pt x="38" y="924"/>
                      </a:lnTo>
                      <a:lnTo>
                        <a:pt x="0" y="955"/>
                      </a:lnTo>
                      <a:lnTo>
                        <a:pt x="31" y="982"/>
                      </a:lnTo>
                      <a:lnTo>
                        <a:pt x="103" y="1002"/>
                      </a:lnTo>
                      <a:lnTo>
                        <a:pt x="186" y="961"/>
                      </a:lnTo>
                      <a:lnTo>
                        <a:pt x="248" y="934"/>
                      </a:lnTo>
                      <a:lnTo>
                        <a:pt x="327" y="924"/>
                      </a:lnTo>
                      <a:lnTo>
                        <a:pt x="358" y="915"/>
                      </a:lnTo>
                      <a:lnTo>
                        <a:pt x="347" y="880"/>
                      </a:lnTo>
                      <a:lnTo>
                        <a:pt x="258" y="793"/>
                      </a:lnTo>
                      <a:lnTo>
                        <a:pt x="206" y="702"/>
                      </a:lnTo>
                      <a:lnTo>
                        <a:pt x="161" y="641"/>
                      </a:lnTo>
                      <a:lnTo>
                        <a:pt x="155" y="580"/>
                      </a:lnTo>
                      <a:lnTo>
                        <a:pt x="176" y="480"/>
                      </a:lnTo>
                      <a:lnTo>
                        <a:pt x="224" y="375"/>
                      </a:lnTo>
                      <a:lnTo>
                        <a:pt x="276" y="196"/>
                      </a:lnTo>
                      <a:lnTo>
                        <a:pt x="320" y="91"/>
                      </a:lnTo>
                      <a:lnTo>
                        <a:pt x="316" y="30"/>
                      </a:lnTo>
                      <a:lnTo>
                        <a:pt x="276" y="0"/>
                      </a:lnTo>
                      <a:lnTo>
                        <a:pt x="248" y="0"/>
                      </a:lnTo>
                      <a:close/>
                    </a:path>
                  </a:pathLst>
                </a:custGeom>
                <a:solidFill>
                  <a:srgbClr val="000000"/>
                </a:solidFill>
                <a:ln w="9525">
                  <a:noFill/>
                </a:ln>
              </p:spPr>
              <p:txBody>
                <a:bodyPr/>
                <a:p>
                  <a:endParaRPr lang="zh-CN" altLang="en-US"/>
                </a:p>
              </p:txBody>
            </p:sp>
            <p:grpSp>
              <p:nvGrpSpPr>
                <p:cNvPr id="28733" name="组合 55359"/>
                <p:cNvGrpSpPr/>
                <p:nvPr/>
              </p:nvGrpSpPr>
              <p:grpSpPr>
                <a:xfrm>
                  <a:off x="5060" y="347"/>
                  <a:ext cx="110" cy="148"/>
                  <a:chOff x="5060" y="347"/>
                  <a:chExt cx="110" cy="148"/>
                </a:xfrm>
              </p:grpSpPr>
              <p:sp>
                <p:nvSpPr>
                  <p:cNvPr id="28734" name="任意多边形 55360"/>
                  <p:cNvSpPr/>
                  <p:nvPr/>
                </p:nvSpPr>
                <p:spPr>
                  <a:xfrm>
                    <a:off x="5082" y="347"/>
                    <a:ext cx="88" cy="103"/>
                  </a:xfrm>
                  <a:custGeom>
                    <a:avLst/>
                    <a:gdLst/>
                    <a:ahLst/>
                    <a:cxnLst/>
                    <a:pathLst>
                      <a:path w="177" h="206">
                        <a:moveTo>
                          <a:pt x="21" y="9"/>
                        </a:moveTo>
                        <a:lnTo>
                          <a:pt x="69" y="0"/>
                        </a:lnTo>
                        <a:lnTo>
                          <a:pt x="115" y="3"/>
                        </a:lnTo>
                        <a:lnTo>
                          <a:pt x="156" y="23"/>
                        </a:lnTo>
                        <a:lnTo>
                          <a:pt x="177" y="60"/>
                        </a:lnTo>
                        <a:lnTo>
                          <a:pt x="177" y="90"/>
                        </a:lnTo>
                        <a:lnTo>
                          <a:pt x="156" y="131"/>
                        </a:lnTo>
                        <a:lnTo>
                          <a:pt x="121" y="155"/>
                        </a:lnTo>
                        <a:lnTo>
                          <a:pt x="69" y="155"/>
                        </a:lnTo>
                        <a:lnTo>
                          <a:pt x="38" y="175"/>
                        </a:lnTo>
                        <a:lnTo>
                          <a:pt x="27" y="206"/>
                        </a:lnTo>
                        <a:lnTo>
                          <a:pt x="0" y="195"/>
                        </a:lnTo>
                        <a:lnTo>
                          <a:pt x="11" y="155"/>
                        </a:lnTo>
                        <a:lnTo>
                          <a:pt x="48" y="131"/>
                        </a:lnTo>
                        <a:lnTo>
                          <a:pt x="110" y="125"/>
                        </a:lnTo>
                        <a:lnTo>
                          <a:pt x="135" y="101"/>
                        </a:lnTo>
                        <a:lnTo>
                          <a:pt x="142" y="63"/>
                        </a:lnTo>
                        <a:lnTo>
                          <a:pt x="115" y="30"/>
                        </a:lnTo>
                        <a:lnTo>
                          <a:pt x="73" y="30"/>
                        </a:lnTo>
                        <a:lnTo>
                          <a:pt x="27" y="41"/>
                        </a:lnTo>
                        <a:lnTo>
                          <a:pt x="11" y="30"/>
                        </a:lnTo>
                        <a:lnTo>
                          <a:pt x="21" y="9"/>
                        </a:lnTo>
                        <a:close/>
                      </a:path>
                    </a:pathLst>
                  </a:custGeom>
                  <a:solidFill>
                    <a:srgbClr val="000000"/>
                  </a:solidFill>
                  <a:ln w="9525">
                    <a:noFill/>
                  </a:ln>
                </p:spPr>
                <p:txBody>
                  <a:bodyPr/>
                  <a:p>
                    <a:endParaRPr lang="zh-CN" altLang="en-US"/>
                  </a:p>
                </p:txBody>
              </p:sp>
              <p:sp>
                <p:nvSpPr>
                  <p:cNvPr id="28735" name="任意多边形 55361"/>
                  <p:cNvSpPr/>
                  <p:nvPr/>
                </p:nvSpPr>
                <p:spPr>
                  <a:xfrm>
                    <a:off x="5060" y="467"/>
                    <a:ext cx="28" cy="28"/>
                  </a:xfrm>
                  <a:custGeom>
                    <a:avLst/>
                    <a:gdLst/>
                    <a:ahLst/>
                    <a:cxnLst/>
                    <a:pathLst>
                      <a:path w="55" h="56">
                        <a:moveTo>
                          <a:pt x="55" y="3"/>
                        </a:moveTo>
                        <a:lnTo>
                          <a:pt x="27" y="0"/>
                        </a:lnTo>
                        <a:lnTo>
                          <a:pt x="8" y="21"/>
                        </a:lnTo>
                        <a:lnTo>
                          <a:pt x="0" y="53"/>
                        </a:lnTo>
                        <a:lnTo>
                          <a:pt x="27" y="56"/>
                        </a:lnTo>
                        <a:lnTo>
                          <a:pt x="50" y="42"/>
                        </a:lnTo>
                        <a:lnTo>
                          <a:pt x="55" y="3"/>
                        </a:lnTo>
                        <a:close/>
                      </a:path>
                    </a:pathLst>
                  </a:custGeom>
                  <a:solidFill>
                    <a:srgbClr val="000000"/>
                  </a:solidFill>
                  <a:ln w="9525">
                    <a:noFill/>
                  </a:ln>
                </p:spPr>
                <p:txBody>
                  <a:bodyPr/>
                  <a:p>
                    <a:endParaRPr lang="zh-CN" altLang="en-US"/>
                  </a:p>
                </p:txBody>
              </p:sp>
            </p:grpSp>
          </p:grpSp>
        </p:grpSp>
        <p:grpSp>
          <p:nvGrpSpPr>
            <p:cNvPr id="28736" name="组合 55362"/>
            <p:cNvGrpSpPr/>
            <p:nvPr/>
          </p:nvGrpSpPr>
          <p:grpSpPr>
            <a:xfrm>
              <a:off x="5216" y="2341"/>
              <a:ext cx="544" cy="1179"/>
              <a:chOff x="4195" y="2387"/>
              <a:chExt cx="1769" cy="1542"/>
            </a:xfrm>
          </p:grpSpPr>
          <p:sp>
            <p:nvSpPr>
              <p:cNvPr id="28737" name="三十二角星 55363"/>
              <p:cNvSpPr/>
              <p:nvPr/>
            </p:nvSpPr>
            <p:spPr>
              <a:xfrm>
                <a:off x="4195" y="2387"/>
                <a:ext cx="1769" cy="1542"/>
              </a:xfrm>
              <a:prstGeom prst="star32">
                <a:avLst>
                  <a:gd name="adj" fmla="val 37500"/>
                </a:avLst>
              </a:prstGeom>
              <a:solidFill>
                <a:srgbClr val="FFFF99"/>
              </a:solidFill>
              <a:ln w="9525" cap="flat" cmpd="sng">
                <a:solidFill>
                  <a:srgbClr val="FF00FF"/>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28738" name="矩形 55364"/>
              <p:cNvSpPr/>
              <p:nvPr/>
            </p:nvSpPr>
            <p:spPr>
              <a:xfrm>
                <a:off x="4468" y="2747"/>
                <a:ext cx="1292" cy="779"/>
              </a:xfrm>
              <a:prstGeom prst="rect">
                <a:avLst/>
              </a:prstGeom>
              <a:noFill/>
              <a:ln w="9525">
                <a:noFill/>
              </a:ln>
            </p:spPr>
            <p:txBody>
              <a:bodyPr anchor="ctr">
                <a:spAutoFit/>
              </a:bodyPr>
              <a:p>
                <a:r>
                  <a:rPr lang="zh-CN" altLang="en-US" dirty="0">
                    <a:solidFill>
                      <a:srgbClr val="FF3300"/>
                    </a:solidFill>
                    <a:latin typeface="楷体_GB2312" panose="02010609030101010101" pitchFamily="49" charset="-122"/>
                    <a:ea typeface="楷体_GB2312" panose="02010609030101010101" pitchFamily="49" charset="-122"/>
                  </a:rPr>
                  <a:t>分析</a:t>
                </a:r>
                <a:endParaRPr lang="zh-CN" altLang="en-US" dirty="0">
                  <a:solidFill>
                    <a:srgbClr val="FF3300"/>
                  </a:solidFill>
                  <a:latin typeface="楷体_GB2312" panose="02010609030101010101" pitchFamily="49" charset="-122"/>
                  <a:ea typeface="楷体_GB2312" panose="02010609030101010101" pitchFamily="49" charset="-122"/>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5349"/>
                                        </p:tgtEl>
                                        <p:attrNameLst>
                                          <p:attrName>style.visibility</p:attrName>
                                        </p:attrNameLst>
                                      </p:cBhvr>
                                      <p:to>
                                        <p:strVal val="visible"/>
                                      </p:to>
                                    </p:set>
                                    <p:animEffect transition="in" filter="wipe(down)">
                                      <p:cBhvr>
                                        <p:cTn id="7" dur="580">
                                          <p:stCondLst>
                                            <p:cond delay="0"/>
                                          </p:stCondLst>
                                        </p:cTn>
                                        <p:tgtEl>
                                          <p:spTgt spid="55349"/>
                                        </p:tgtEl>
                                      </p:cBhvr>
                                    </p:animEffect>
                                    <p:anim calcmode="lin" valueType="num">
                                      <p:cBhvr>
                                        <p:cTn id="8" dur="1822" tmFilter="0,0; 0.14,0.36; 0.43,0.73; 0.71,0.91; 1.0,1.0">
                                          <p:stCondLst>
                                            <p:cond delay="0"/>
                                          </p:stCondLst>
                                        </p:cTn>
                                        <p:tgtEl>
                                          <p:spTgt spid="5534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5349"/>
                                        </p:tgtEl>
                                        <p:attrNameLst>
                                          <p:attrName>ppt_y</p:attrName>
                                        </p:attrNameLst>
                                      </p:cBhvr>
                                      <p:tavLst>
                                        <p:tav tm="0" fmla="#ppt_y-sin(pi*$)/3">
                                          <p:val>
                                            <p:fltVal val="0.500000"/>
                                          </p:val>
                                        </p:tav>
                                        <p:tav tm="100000">
                                          <p:val>
                                            <p:fltVal val="1.000000"/>
                                          </p:val>
                                        </p:tav>
                                      </p:tavLst>
                                    </p:anim>
                                    <p:anim calcmode="lin" valueType="num">
                                      <p:cBhvr>
                                        <p:cTn id="10" dur="664" tmFilter="0, 0; 0.125,0.2665; 0.25,0.4; 0.375,0.465; 0.5,0.5;  0.625,0.535; 0.75,0.6; 0.875,0.7335; 1,1">
                                          <p:stCondLst>
                                            <p:cond delay="664"/>
                                          </p:stCondLst>
                                        </p:cTn>
                                        <p:tgtEl>
                                          <p:spTgt spid="55349"/>
                                        </p:tgtEl>
                                        <p:attrNameLst>
                                          <p:attrName>ppt_y</p:attrName>
                                        </p:attrNameLst>
                                      </p:cBhvr>
                                      <p:tavLst>
                                        <p:tav tm="0" fmla="#ppt_y-sin(pi*$)/9">
                                          <p:val>
                                            <p:fltVal val="0.000000"/>
                                          </p:val>
                                        </p:tav>
                                        <p:tav tm="100000">
                                          <p:val>
                                            <p:fltVal val="1.000000"/>
                                          </p:val>
                                        </p:tav>
                                      </p:tavLst>
                                    </p:anim>
                                    <p:anim calcmode="lin" valueType="num">
                                      <p:cBhvr>
                                        <p:cTn id="11" dur="332" tmFilter="0, 0; 0.125,0.2665; 0.25,0.4; 0.375,0.465; 0.5,0.5;  0.625,0.535; 0.75,0.6; 0.875,0.7335; 1,1">
                                          <p:stCondLst>
                                            <p:cond delay="1324"/>
                                          </p:stCondLst>
                                        </p:cTn>
                                        <p:tgtEl>
                                          <p:spTgt spid="55349"/>
                                        </p:tgtEl>
                                        <p:attrNameLst>
                                          <p:attrName>ppt_y</p:attrName>
                                        </p:attrNameLst>
                                      </p:cBhvr>
                                      <p:tavLst>
                                        <p:tav tm="0" fmla="#ppt_y-sin(pi*$)/27">
                                          <p:val>
                                            <p:fltVal val="0.000000"/>
                                          </p:val>
                                        </p:tav>
                                        <p:tav tm="100000">
                                          <p:val>
                                            <p:fltVal val="1.000000"/>
                                          </p:val>
                                        </p:tav>
                                      </p:tavLst>
                                    </p:anim>
                                    <p:anim calcmode="lin" valueType="num">
                                      <p:cBhvr>
                                        <p:cTn id="12" dur="164" tmFilter="0, 0; 0.125,0.2665; 0.25,0.4; 0.375,0.465; 0.5,0.5;  0.625,0.535; 0.75,0.6; 0.875,0.7335; 1,1">
                                          <p:stCondLst>
                                            <p:cond delay="1656"/>
                                          </p:stCondLst>
                                        </p:cTn>
                                        <p:tgtEl>
                                          <p:spTgt spid="55349"/>
                                        </p:tgtEl>
                                        <p:attrNameLst>
                                          <p:attrName>ppt_y</p:attrName>
                                        </p:attrNameLst>
                                      </p:cBhvr>
                                      <p:tavLst>
                                        <p:tav tm="0" fmla="#ppt_y-sin(pi*$)/81">
                                          <p:val>
                                            <p:fltVal val="0.000000"/>
                                          </p:val>
                                        </p:tav>
                                        <p:tav tm="100000">
                                          <p:val>
                                            <p:fltVal val="1.000000"/>
                                          </p:val>
                                        </p:tav>
                                      </p:tavLst>
                                    </p:anim>
                                    <p:animScale>
                                      <p:cBhvr>
                                        <p:cTn id="13" dur="26">
                                          <p:stCondLst>
                                            <p:cond delay="650"/>
                                          </p:stCondLst>
                                        </p:cTn>
                                        <p:tgtEl>
                                          <p:spTgt spid="55349"/>
                                        </p:tgtEl>
                                      </p:cBhvr>
                                      <p:to x="100000" y="60000"/>
                                    </p:animScale>
                                    <p:animScale>
                                      <p:cBhvr>
                                        <p:cTn id="14" dur="166" decel="50000">
                                          <p:stCondLst>
                                            <p:cond delay="676"/>
                                          </p:stCondLst>
                                        </p:cTn>
                                        <p:tgtEl>
                                          <p:spTgt spid="55349"/>
                                        </p:tgtEl>
                                      </p:cBhvr>
                                      <p:to x="100000" y="100000"/>
                                    </p:animScale>
                                    <p:animScale>
                                      <p:cBhvr>
                                        <p:cTn id="15" dur="26">
                                          <p:stCondLst>
                                            <p:cond delay="1312"/>
                                          </p:stCondLst>
                                        </p:cTn>
                                        <p:tgtEl>
                                          <p:spTgt spid="55349"/>
                                        </p:tgtEl>
                                      </p:cBhvr>
                                      <p:to x="100000" y="80000"/>
                                    </p:animScale>
                                    <p:animScale>
                                      <p:cBhvr>
                                        <p:cTn id="16" dur="166" decel="50000">
                                          <p:stCondLst>
                                            <p:cond delay="1338"/>
                                          </p:stCondLst>
                                        </p:cTn>
                                        <p:tgtEl>
                                          <p:spTgt spid="55349"/>
                                        </p:tgtEl>
                                      </p:cBhvr>
                                      <p:to x="100000" y="100000"/>
                                    </p:animScale>
                                    <p:animScale>
                                      <p:cBhvr>
                                        <p:cTn id="17" dur="26">
                                          <p:stCondLst>
                                            <p:cond delay="1642"/>
                                          </p:stCondLst>
                                        </p:cTn>
                                        <p:tgtEl>
                                          <p:spTgt spid="55349"/>
                                        </p:tgtEl>
                                      </p:cBhvr>
                                      <p:to x="100000" y="90000"/>
                                    </p:animScale>
                                    <p:animScale>
                                      <p:cBhvr>
                                        <p:cTn id="18" dur="166" decel="50000">
                                          <p:stCondLst>
                                            <p:cond delay="1668"/>
                                          </p:stCondLst>
                                        </p:cTn>
                                        <p:tgtEl>
                                          <p:spTgt spid="55349"/>
                                        </p:tgtEl>
                                      </p:cBhvr>
                                      <p:to x="100000" y="100000"/>
                                    </p:animScale>
                                    <p:animScale>
                                      <p:cBhvr>
                                        <p:cTn id="19" dur="26">
                                          <p:stCondLst>
                                            <p:cond delay="1808"/>
                                          </p:stCondLst>
                                        </p:cTn>
                                        <p:tgtEl>
                                          <p:spTgt spid="55349"/>
                                        </p:tgtEl>
                                      </p:cBhvr>
                                      <p:to x="100000" y="95000"/>
                                    </p:animScale>
                                    <p:animScale>
                                      <p:cBhvr>
                                        <p:cTn id="20" dur="166" decel="50000">
                                          <p:stCondLst>
                                            <p:cond delay="1834"/>
                                          </p:stCondLst>
                                        </p:cTn>
                                        <p:tgtEl>
                                          <p:spTgt spid="5534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55319"/>
                                        </p:tgtEl>
                                        <p:attrNameLst>
                                          <p:attrName>style.visibility</p:attrName>
                                        </p:attrNameLst>
                                      </p:cBhvr>
                                      <p:to>
                                        <p:strVal val="visible"/>
                                      </p:to>
                                    </p:set>
                                    <p:animEffect transition="in" filter="fade">
                                      <p:cBhvr>
                                        <p:cTn id="25" dur="1000"/>
                                        <p:tgtEl>
                                          <p:spTgt spid="55319"/>
                                        </p:tgtEl>
                                      </p:cBhvr>
                                    </p:animEffect>
                                    <p:anim calcmode="lin" valueType="num">
                                      <p:cBhvr>
                                        <p:cTn id="26" dur="1000" fill="hold"/>
                                        <p:tgtEl>
                                          <p:spTgt spid="55319"/>
                                        </p:tgtEl>
                                        <p:attrNameLst>
                                          <p:attrName>ppt_x</p:attrName>
                                        </p:attrNameLst>
                                      </p:cBhvr>
                                      <p:tavLst>
                                        <p:tav tm="0">
                                          <p:val>
                                            <p:strVal val="#ppt_x"/>
                                          </p:val>
                                        </p:tav>
                                        <p:tav tm="100000">
                                          <p:val>
                                            <p:strVal val="#ppt_x"/>
                                          </p:val>
                                        </p:tav>
                                      </p:tavLst>
                                    </p:anim>
                                    <p:anim calcmode="lin" valueType="num">
                                      <p:cBhvr>
                                        <p:cTn id="27" dur="1000" fill="hold"/>
                                        <p:tgtEl>
                                          <p:spTgt spid="5531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iterate type="lt">
                                    <p:tmPct val="5000"/>
                                  </p:iterate>
                                  <p:childTnLst>
                                    <p:set>
                                      <p:cBhvr>
                                        <p:cTn id="31" dur="1" fill="hold">
                                          <p:stCondLst>
                                            <p:cond delay="0"/>
                                          </p:stCondLst>
                                        </p:cTn>
                                        <p:tgtEl>
                                          <p:spTgt spid="55320"/>
                                        </p:tgtEl>
                                        <p:attrNameLst>
                                          <p:attrName>style.visibility</p:attrName>
                                        </p:attrNameLst>
                                      </p:cBhvr>
                                      <p:to>
                                        <p:strVal val="visible"/>
                                      </p:to>
                                    </p:set>
                                    <p:anim calcmode="lin" valueType="num">
                                      <p:cBhvr>
                                        <p:cTn id="32" dur="1000" fill="hold"/>
                                        <p:tgtEl>
                                          <p:spTgt spid="55320"/>
                                        </p:tgtEl>
                                        <p:attrNameLst>
                                          <p:attrName>ppt_w</p:attrName>
                                        </p:attrNameLst>
                                      </p:cBhvr>
                                      <p:tavLst>
                                        <p:tav tm="0">
                                          <p:val>
                                            <p:fltVal val="0.000000"/>
                                          </p:val>
                                        </p:tav>
                                        <p:tav tm="100000">
                                          <p:val>
                                            <p:strVal val="#ppt_w"/>
                                          </p:val>
                                        </p:tav>
                                      </p:tavLst>
                                    </p:anim>
                                    <p:anim calcmode="lin" valueType="num">
                                      <p:cBhvr>
                                        <p:cTn id="33" dur="1000" fill="hold"/>
                                        <p:tgtEl>
                                          <p:spTgt spid="55320"/>
                                        </p:tgtEl>
                                        <p:attrNameLst>
                                          <p:attrName>ppt_h</p:attrName>
                                        </p:attrNameLst>
                                      </p:cBhvr>
                                      <p:tavLst>
                                        <p:tav tm="0">
                                          <p:val>
                                            <p:fltVal val="0.000000"/>
                                          </p:val>
                                        </p:tav>
                                        <p:tav tm="100000">
                                          <p:val>
                                            <p:strVal val="#ppt_h"/>
                                          </p:val>
                                        </p:tav>
                                      </p:tavLst>
                                    </p:anim>
                                    <p:anim calcmode="lin" valueType="num">
                                      <p:cBhvr>
                                        <p:cTn id="34" dur="1000" fill="hold"/>
                                        <p:tgtEl>
                                          <p:spTgt spid="55320"/>
                                        </p:tgtEl>
                                        <p:attrNameLst>
                                          <p:attrName>style.rotation</p:attrName>
                                        </p:attrNameLst>
                                      </p:cBhvr>
                                      <p:tavLst>
                                        <p:tav tm="0">
                                          <p:val>
                                            <p:fltVal val="90.000000"/>
                                          </p:val>
                                        </p:tav>
                                        <p:tav tm="100000">
                                          <p:val>
                                            <p:fltVal val="0.000000"/>
                                          </p:val>
                                        </p:tav>
                                      </p:tavLst>
                                    </p:anim>
                                    <p:animEffect transition="in" filter="fade">
                                      <p:cBhvr>
                                        <p:cTn id="35" dur="1000"/>
                                        <p:tgtEl>
                                          <p:spTgt spid="5532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529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55335"/>
                                        </p:tgtEl>
                                        <p:attrNameLst>
                                          <p:attrName>style.visibility</p:attrName>
                                        </p:attrNameLst>
                                      </p:cBhvr>
                                      <p:to>
                                        <p:strVal val="visible"/>
                                      </p:to>
                                    </p:set>
                                    <p:animEffect transition="in" filter="fade">
                                      <p:cBhvr>
                                        <p:cTn id="44" dur="1000"/>
                                        <p:tgtEl>
                                          <p:spTgt spid="55335"/>
                                        </p:tgtEl>
                                      </p:cBhvr>
                                    </p:animEffect>
                                    <p:anim calcmode="lin" valueType="num">
                                      <p:cBhvr>
                                        <p:cTn id="45" dur="1000" fill="hold"/>
                                        <p:tgtEl>
                                          <p:spTgt spid="55335"/>
                                        </p:tgtEl>
                                        <p:attrNameLst>
                                          <p:attrName>ppt_x</p:attrName>
                                        </p:attrNameLst>
                                      </p:cBhvr>
                                      <p:tavLst>
                                        <p:tav tm="0">
                                          <p:val>
                                            <p:strVal val="#ppt_x"/>
                                          </p:val>
                                        </p:tav>
                                        <p:tav tm="100000">
                                          <p:val>
                                            <p:strVal val="#ppt_x"/>
                                          </p:val>
                                        </p:tav>
                                      </p:tavLst>
                                    </p:anim>
                                    <p:anim calcmode="lin" valueType="num">
                                      <p:cBhvr>
                                        <p:cTn id="46" dur="1000" fill="hold"/>
                                        <p:tgtEl>
                                          <p:spTgt spid="5533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nodeType="clickEffect">
                                  <p:stCondLst>
                                    <p:cond delay="0"/>
                                  </p:stCondLst>
                                  <p:childTnLst>
                                    <p:set>
                                      <p:cBhvr>
                                        <p:cTn id="50" dur="1" fill="hold">
                                          <p:stCondLst>
                                            <p:cond delay="0"/>
                                          </p:stCondLst>
                                        </p:cTn>
                                        <p:tgtEl>
                                          <p:spTgt spid="55332"/>
                                        </p:tgtEl>
                                        <p:attrNameLst>
                                          <p:attrName>style.visibility</p:attrName>
                                        </p:attrNameLst>
                                      </p:cBhvr>
                                      <p:to>
                                        <p:strVal val="visible"/>
                                      </p:to>
                                    </p:set>
                                    <p:animEffect transition="in" filter="fade">
                                      <p:cBhvr>
                                        <p:cTn id="51" dur="1000"/>
                                        <p:tgtEl>
                                          <p:spTgt spid="55332"/>
                                        </p:tgtEl>
                                      </p:cBhvr>
                                    </p:animEffect>
                                    <p:anim calcmode="lin" valueType="num">
                                      <p:cBhvr>
                                        <p:cTn id="52" dur="1000" fill="hold"/>
                                        <p:tgtEl>
                                          <p:spTgt spid="55332"/>
                                        </p:tgtEl>
                                        <p:attrNameLst>
                                          <p:attrName>ppt_x</p:attrName>
                                        </p:attrNameLst>
                                      </p:cBhvr>
                                      <p:tavLst>
                                        <p:tav tm="0">
                                          <p:val>
                                            <p:strVal val="#ppt_x"/>
                                          </p:val>
                                        </p:tav>
                                        <p:tav tm="100000">
                                          <p:val>
                                            <p:strVal val="#ppt_x"/>
                                          </p:val>
                                        </p:tav>
                                      </p:tavLst>
                                    </p:anim>
                                    <p:anim calcmode="lin" valueType="num">
                                      <p:cBhvr>
                                        <p:cTn id="53" dur="1000" fill="hold"/>
                                        <p:tgtEl>
                                          <p:spTgt spid="5533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31" presetClass="entr" presetSubtype="0" fill="hold" nodeType="clickEffect">
                                  <p:stCondLst>
                                    <p:cond delay="0"/>
                                  </p:stCondLst>
                                  <p:iterate type="lt">
                                    <p:tmPct val="5000"/>
                                  </p:iterate>
                                  <p:childTnLst>
                                    <p:set>
                                      <p:cBhvr>
                                        <p:cTn id="57" dur="1" fill="hold">
                                          <p:stCondLst>
                                            <p:cond delay="0"/>
                                          </p:stCondLst>
                                        </p:cTn>
                                        <p:tgtEl>
                                          <p:spTgt spid="55329"/>
                                        </p:tgtEl>
                                        <p:attrNameLst>
                                          <p:attrName>style.visibility</p:attrName>
                                        </p:attrNameLst>
                                      </p:cBhvr>
                                      <p:to>
                                        <p:strVal val="visible"/>
                                      </p:to>
                                    </p:set>
                                    <p:anim calcmode="lin" valueType="num">
                                      <p:cBhvr>
                                        <p:cTn id="58" dur="1000" fill="hold"/>
                                        <p:tgtEl>
                                          <p:spTgt spid="55329"/>
                                        </p:tgtEl>
                                        <p:attrNameLst>
                                          <p:attrName>ppt_w</p:attrName>
                                        </p:attrNameLst>
                                      </p:cBhvr>
                                      <p:tavLst>
                                        <p:tav tm="0">
                                          <p:val>
                                            <p:fltVal val="0.000000"/>
                                          </p:val>
                                        </p:tav>
                                        <p:tav tm="100000">
                                          <p:val>
                                            <p:strVal val="#ppt_w"/>
                                          </p:val>
                                        </p:tav>
                                      </p:tavLst>
                                    </p:anim>
                                    <p:anim calcmode="lin" valueType="num">
                                      <p:cBhvr>
                                        <p:cTn id="59" dur="1000" fill="hold"/>
                                        <p:tgtEl>
                                          <p:spTgt spid="55329"/>
                                        </p:tgtEl>
                                        <p:attrNameLst>
                                          <p:attrName>ppt_h</p:attrName>
                                        </p:attrNameLst>
                                      </p:cBhvr>
                                      <p:tavLst>
                                        <p:tav tm="0">
                                          <p:val>
                                            <p:fltVal val="0.000000"/>
                                          </p:val>
                                        </p:tav>
                                        <p:tav tm="100000">
                                          <p:val>
                                            <p:strVal val="#ppt_h"/>
                                          </p:val>
                                        </p:tav>
                                      </p:tavLst>
                                    </p:anim>
                                    <p:anim calcmode="lin" valueType="num">
                                      <p:cBhvr>
                                        <p:cTn id="60" dur="1000" fill="hold"/>
                                        <p:tgtEl>
                                          <p:spTgt spid="55329"/>
                                        </p:tgtEl>
                                        <p:attrNameLst>
                                          <p:attrName>style.rotation</p:attrName>
                                        </p:attrNameLst>
                                      </p:cBhvr>
                                      <p:tavLst>
                                        <p:tav tm="0">
                                          <p:val>
                                            <p:fltVal val="90.000000"/>
                                          </p:val>
                                        </p:tav>
                                        <p:tav tm="100000">
                                          <p:val>
                                            <p:fltVal val="0.000000"/>
                                          </p:val>
                                        </p:tav>
                                      </p:tavLst>
                                    </p:anim>
                                    <p:animEffect transition="in" filter="fade">
                                      <p:cBhvr>
                                        <p:cTn id="61" dur="1000"/>
                                        <p:tgtEl>
                                          <p:spTgt spid="55329"/>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55344"/>
                                        </p:tgtEl>
                                        <p:attrNameLst>
                                          <p:attrName>style.visibility</p:attrName>
                                        </p:attrNameLst>
                                      </p:cBhvr>
                                      <p:to>
                                        <p:strVal val="visible"/>
                                      </p:to>
                                    </p:set>
                                    <p:animEffect transition="in" filter="fade">
                                      <p:cBhvr>
                                        <p:cTn id="66" dur="1000"/>
                                        <p:tgtEl>
                                          <p:spTgt spid="55344"/>
                                        </p:tgtEl>
                                      </p:cBhvr>
                                    </p:animEffect>
                                    <p:anim calcmode="lin" valueType="num">
                                      <p:cBhvr>
                                        <p:cTn id="67" dur="1000" fill="hold"/>
                                        <p:tgtEl>
                                          <p:spTgt spid="55344"/>
                                        </p:tgtEl>
                                        <p:attrNameLst>
                                          <p:attrName>ppt_x</p:attrName>
                                        </p:attrNameLst>
                                      </p:cBhvr>
                                      <p:tavLst>
                                        <p:tav tm="0">
                                          <p:val>
                                            <p:strVal val="#ppt_x"/>
                                          </p:val>
                                        </p:tav>
                                        <p:tav tm="100000">
                                          <p:val>
                                            <p:strVal val="#ppt_x"/>
                                          </p:val>
                                        </p:tav>
                                      </p:tavLst>
                                    </p:anim>
                                    <p:anim calcmode="lin" valueType="num">
                                      <p:cBhvr>
                                        <p:cTn id="68" dur="1000" fill="hold"/>
                                        <p:tgtEl>
                                          <p:spTgt spid="55344"/>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7" presetClass="entr" presetSubtype="0" fill="hold" nodeType="clickEffect">
                                  <p:stCondLst>
                                    <p:cond delay="0"/>
                                  </p:stCondLst>
                                  <p:childTnLst>
                                    <p:set>
                                      <p:cBhvr>
                                        <p:cTn id="72" dur="1" fill="hold">
                                          <p:stCondLst>
                                            <p:cond delay="0"/>
                                          </p:stCondLst>
                                        </p:cTn>
                                        <p:tgtEl>
                                          <p:spTgt spid="55341"/>
                                        </p:tgtEl>
                                        <p:attrNameLst>
                                          <p:attrName>style.visibility</p:attrName>
                                        </p:attrNameLst>
                                      </p:cBhvr>
                                      <p:to>
                                        <p:strVal val="visible"/>
                                      </p:to>
                                    </p:set>
                                    <p:animEffect transition="in" filter="fade">
                                      <p:cBhvr>
                                        <p:cTn id="73" dur="1000"/>
                                        <p:tgtEl>
                                          <p:spTgt spid="55341"/>
                                        </p:tgtEl>
                                      </p:cBhvr>
                                    </p:animEffect>
                                    <p:anim calcmode="lin" valueType="num">
                                      <p:cBhvr>
                                        <p:cTn id="74" dur="1000" fill="hold"/>
                                        <p:tgtEl>
                                          <p:spTgt spid="55341"/>
                                        </p:tgtEl>
                                        <p:attrNameLst>
                                          <p:attrName>ppt_x</p:attrName>
                                        </p:attrNameLst>
                                      </p:cBhvr>
                                      <p:tavLst>
                                        <p:tav tm="0">
                                          <p:val>
                                            <p:strVal val="#ppt_x"/>
                                          </p:val>
                                        </p:tav>
                                        <p:tav tm="100000">
                                          <p:val>
                                            <p:strVal val="#ppt_x"/>
                                          </p:val>
                                        </p:tav>
                                      </p:tavLst>
                                    </p:anim>
                                    <p:anim calcmode="lin" valueType="num">
                                      <p:cBhvr>
                                        <p:cTn id="75" dur="1000" fill="hold"/>
                                        <p:tgtEl>
                                          <p:spTgt spid="55341"/>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31" presetClass="entr" presetSubtype="0" fill="hold" nodeType="clickEffect">
                                  <p:stCondLst>
                                    <p:cond delay="0"/>
                                  </p:stCondLst>
                                  <p:iterate type="lt">
                                    <p:tmPct val="5000"/>
                                  </p:iterate>
                                  <p:childTnLst>
                                    <p:set>
                                      <p:cBhvr>
                                        <p:cTn id="79" dur="1" fill="hold">
                                          <p:stCondLst>
                                            <p:cond delay="0"/>
                                          </p:stCondLst>
                                        </p:cTn>
                                        <p:tgtEl>
                                          <p:spTgt spid="55338"/>
                                        </p:tgtEl>
                                        <p:attrNameLst>
                                          <p:attrName>style.visibility</p:attrName>
                                        </p:attrNameLst>
                                      </p:cBhvr>
                                      <p:to>
                                        <p:strVal val="visible"/>
                                      </p:to>
                                    </p:set>
                                    <p:anim calcmode="lin" valueType="num">
                                      <p:cBhvr>
                                        <p:cTn id="80" dur="1000" fill="hold"/>
                                        <p:tgtEl>
                                          <p:spTgt spid="55338"/>
                                        </p:tgtEl>
                                        <p:attrNameLst>
                                          <p:attrName>ppt_w</p:attrName>
                                        </p:attrNameLst>
                                      </p:cBhvr>
                                      <p:tavLst>
                                        <p:tav tm="0">
                                          <p:val>
                                            <p:fltVal val="0.000000"/>
                                          </p:val>
                                        </p:tav>
                                        <p:tav tm="100000">
                                          <p:val>
                                            <p:strVal val="#ppt_w"/>
                                          </p:val>
                                        </p:tav>
                                      </p:tavLst>
                                    </p:anim>
                                    <p:anim calcmode="lin" valueType="num">
                                      <p:cBhvr>
                                        <p:cTn id="81" dur="1000" fill="hold"/>
                                        <p:tgtEl>
                                          <p:spTgt spid="55338"/>
                                        </p:tgtEl>
                                        <p:attrNameLst>
                                          <p:attrName>ppt_h</p:attrName>
                                        </p:attrNameLst>
                                      </p:cBhvr>
                                      <p:tavLst>
                                        <p:tav tm="0">
                                          <p:val>
                                            <p:fltVal val="0.000000"/>
                                          </p:val>
                                        </p:tav>
                                        <p:tav tm="100000">
                                          <p:val>
                                            <p:strVal val="#ppt_h"/>
                                          </p:val>
                                        </p:tav>
                                      </p:tavLst>
                                    </p:anim>
                                    <p:anim calcmode="lin" valueType="num">
                                      <p:cBhvr>
                                        <p:cTn id="82" dur="1000" fill="hold"/>
                                        <p:tgtEl>
                                          <p:spTgt spid="55338"/>
                                        </p:tgtEl>
                                        <p:attrNameLst>
                                          <p:attrName>style.rotation</p:attrName>
                                        </p:attrNameLst>
                                      </p:cBhvr>
                                      <p:tavLst>
                                        <p:tav tm="0">
                                          <p:val>
                                            <p:fltVal val="90.000000"/>
                                          </p:val>
                                        </p:tav>
                                        <p:tav tm="100000">
                                          <p:val>
                                            <p:fltVal val="0.000000"/>
                                          </p:val>
                                        </p:tav>
                                      </p:tavLst>
                                    </p:anim>
                                    <p:animEffect transition="in" filter="fade">
                                      <p:cBhvr>
                                        <p:cTn id="83" dur="1000"/>
                                        <p:tgtEl>
                                          <p:spTgt spid="55338"/>
                                        </p:tgtEl>
                                      </p:cBhvr>
                                    </p:animEffect>
                                  </p:childTnLst>
                                </p:cTn>
                              </p:par>
                            </p:childTnLst>
                          </p:cTn>
                        </p:par>
                      </p:childTnLst>
                    </p:cTn>
                  </p:par>
                  <p:par>
                    <p:cTn id="84" fill="hold">
                      <p:stCondLst>
                        <p:cond delay="indefinite"/>
                      </p:stCondLst>
                      <p:childTnLst>
                        <p:par>
                          <p:cTn id="85" fill="hold">
                            <p:stCondLst>
                              <p:cond delay="0"/>
                            </p:stCondLst>
                            <p:childTnLst>
                              <p:par>
                                <p:cTn id="86" presetID="12" presetClass="exit" presetSubtype="4" fill="hold" nodeType="clickEffect">
                                  <p:stCondLst>
                                    <p:cond delay="0"/>
                                  </p:stCondLst>
                                  <p:childTnLst>
                                    <p:animEffect transition="out" filter="slide(fromBottom)">
                                      <p:cBhvr>
                                        <p:cTn id="87" dur="500"/>
                                        <p:tgtEl>
                                          <p:spTgt spid="55349"/>
                                        </p:tgtEl>
                                      </p:cBhvr>
                                    </p:animEffect>
                                    <p:set>
                                      <p:cBhvr>
                                        <p:cTn id="88" dur="1" fill="hold">
                                          <p:stCondLst>
                                            <p:cond delay="499"/>
                                          </p:stCondLst>
                                        </p:cTn>
                                        <p:tgtEl>
                                          <p:spTgt spid="55349"/>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55347"/>
                                        </p:tgtEl>
                                        <p:attrNameLst>
                                          <p:attrName>style.visibility</p:attrName>
                                        </p:attrNameLst>
                                      </p:cBhvr>
                                      <p:to>
                                        <p:strVal val="visible"/>
                                      </p:to>
                                    </p:set>
                                    <p:animEffect transition="in" filter="fade">
                                      <p:cBhvr>
                                        <p:cTn id="93" dur="1000"/>
                                        <p:tgtEl>
                                          <p:spTgt spid="55347"/>
                                        </p:tgtEl>
                                      </p:cBhvr>
                                    </p:animEffect>
                                    <p:anim calcmode="lin" valueType="num">
                                      <p:cBhvr>
                                        <p:cTn id="94" dur="1000" fill="hold"/>
                                        <p:tgtEl>
                                          <p:spTgt spid="55347"/>
                                        </p:tgtEl>
                                        <p:attrNameLst>
                                          <p:attrName>ppt_x</p:attrName>
                                        </p:attrNameLst>
                                      </p:cBhvr>
                                      <p:tavLst>
                                        <p:tav tm="0">
                                          <p:val>
                                            <p:strVal val="#ppt_x"/>
                                          </p:val>
                                        </p:tav>
                                        <p:tav tm="100000">
                                          <p:val>
                                            <p:strVal val="#ppt_x"/>
                                          </p:val>
                                        </p:tav>
                                      </p:tavLst>
                                    </p:anim>
                                    <p:anim calcmode="lin" valueType="num">
                                      <p:cBhvr>
                                        <p:cTn id="95" dur="1000" fill="hold"/>
                                        <p:tgtEl>
                                          <p:spTgt spid="55347"/>
                                        </p:tgtEl>
                                        <p:attrNameLst>
                                          <p:attrName>ppt_y</p:attrName>
                                        </p:attrNameLst>
                                      </p:cBhvr>
                                      <p:tavLst>
                                        <p:tav tm="0">
                                          <p:val>
                                            <p:strVal val="#ppt_y+.1"/>
                                          </p:val>
                                        </p:tav>
                                        <p:tav tm="100000">
                                          <p:val>
                                            <p:strVal val="#ppt_y"/>
                                          </p:val>
                                        </p:tav>
                                      </p:tavLst>
                                    </p:anim>
                                  </p:childTnLst>
                                </p:cTn>
                              </p:par>
                            </p:childTnLst>
                          </p:cTn>
                        </p:par>
                        <p:par>
                          <p:cTn id="96" fill="hold">
                            <p:stCondLst>
                              <p:cond delay="1000"/>
                            </p:stCondLst>
                            <p:childTnLst>
                              <p:par>
                                <p:cTn id="97" presetID="31" presetClass="entr" presetSubtype="0" fill="hold" nodeType="afterEffect">
                                  <p:stCondLst>
                                    <p:cond delay="0"/>
                                  </p:stCondLst>
                                  <p:iterate type="lt">
                                    <p:tmPct val="5000"/>
                                  </p:iterate>
                                  <p:childTnLst>
                                    <p:set>
                                      <p:cBhvr>
                                        <p:cTn id="98" dur="1" fill="hold">
                                          <p:stCondLst>
                                            <p:cond delay="0"/>
                                          </p:stCondLst>
                                        </p:cTn>
                                        <p:tgtEl>
                                          <p:spTgt spid="55325"/>
                                        </p:tgtEl>
                                        <p:attrNameLst>
                                          <p:attrName>style.visibility</p:attrName>
                                        </p:attrNameLst>
                                      </p:cBhvr>
                                      <p:to>
                                        <p:strVal val="visible"/>
                                      </p:to>
                                    </p:set>
                                    <p:anim calcmode="lin" valueType="num">
                                      <p:cBhvr>
                                        <p:cTn id="99" dur="1000" fill="hold"/>
                                        <p:tgtEl>
                                          <p:spTgt spid="55325"/>
                                        </p:tgtEl>
                                        <p:attrNameLst>
                                          <p:attrName>ppt_w</p:attrName>
                                        </p:attrNameLst>
                                      </p:cBhvr>
                                      <p:tavLst>
                                        <p:tav tm="0">
                                          <p:val>
                                            <p:fltVal val="0.000000"/>
                                          </p:val>
                                        </p:tav>
                                        <p:tav tm="100000">
                                          <p:val>
                                            <p:strVal val="#ppt_w"/>
                                          </p:val>
                                        </p:tav>
                                      </p:tavLst>
                                    </p:anim>
                                    <p:anim calcmode="lin" valueType="num">
                                      <p:cBhvr>
                                        <p:cTn id="100" dur="1000" fill="hold"/>
                                        <p:tgtEl>
                                          <p:spTgt spid="55325"/>
                                        </p:tgtEl>
                                        <p:attrNameLst>
                                          <p:attrName>ppt_h</p:attrName>
                                        </p:attrNameLst>
                                      </p:cBhvr>
                                      <p:tavLst>
                                        <p:tav tm="0">
                                          <p:val>
                                            <p:fltVal val="0.000000"/>
                                          </p:val>
                                        </p:tav>
                                        <p:tav tm="100000">
                                          <p:val>
                                            <p:strVal val="#ppt_h"/>
                                          </p:val>
                                        </p:tav>
                                      </p:tavLst>
                                    </p:anim>
                                    <p:anim calcmode="lin" valueType="num">
                                      <p:cBhvr>
                                        <p:cTn id="101" dur="1000" fill="hold"/>
                                        <p:tgtEl>
                                          <p:spTgt spid="55325"/>
                                        </p:tgtEl>
                                        <p:attrNameLst>
                                          <p:attrName>style.rotation</p:attrName>
                                        </p:attrNameLst>
                                      </p:cBhvr>
                                      <p:tavLst>
                                        <p:tav tm="0">
                                          <p:val>
                                            <p:fltVal val="90.000000"/>
                                          </p:val>
                                        </p:tav>
                                        <p:tav tm="100000">
                                          <p:val>
                                            <p:fltVal val="0.000000"/>
                                          </p:val>
                                        </p:tav>
                                      </p:tavLst>
                                    </p:anim>
                                    <p:animEffect transition="in" filter="fade">
                                      <p:cBhvr>
                                        <p:cTn id="102" dur="1000"/>
                                        <p:tgtEl>
                                          <p:spTgt spid="55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19" grpId="0"/>
      <p:bldP spid="553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矩形 56321"/>
          <p:cNvSpPr/>
          <p:nvPr/>
        </p:nvSpPr>
        <p:spPr>
          <a:xfrm>
            <a:off x="5638800" y="1874838"/>
            <a:ext cx="3241675" cy="4321175"/>
          </a:xfrm>
          <a:prstGeom prst="rect">
            <a:avLst/>
          </a:prstGeom>
          <a:solidFill>
            <a:srgbClr val="FFFFCC"/>
          </a:solidFill>
          <a:ln w="9525">
            <a:noFill/>
          </a:ln>
          <a:effectLst>
            <a:outerShdw dist="35921" dir="2699999" algn="ctr" rotWithShape="0">
              <a:schemeClr val="bg2"/>
            </a:outerShdw>
          </a:effectLst>
        </p:spPr>
        <p:txBody>
          <a:bodyPr anchor="t"/>
          <a:p>
            <a:endParaRPr lang="zh-CN" altLang="en-US" dirty="0">
              <a:latin typeface="Arial" panose="020B0604020202020204" pitchFamily="34" charset="0"/>
              <a:ea typeface="宋体" panose="02010600030101010101" pitchFamily="2" charset="-122"/>
            </a:endParaRPr>
          </a:p>
        </p:txBody>
      </p:sp>
      <p:sp>
        <p:nvSpPr>
          <p:cNvPr id="56323" name="矩形 56322"/>
          <p:cNvSpPr/>
          <p:nvPr/>
        </p:nvSpPr>
        <p:spPr>
          <a:xfrm>
            <a:off x="206375" y="57150"/>
            <a:ext cx="8674100" cy="492125"/>
          </a:xfrm>
          <a:prstGeom prst="rect">
            <a:avLst/>
          </a:prstGeom>
          <a:noFill/>
          <a:ln w="9525">
            <a:noFill/>
          </a:ln>
        </p:spPr>
        <p:txBody>
          <a:bodyPr wrap="square" anchor="t">
            <a:spAutoFit/>
          </a:bodyPr>
          <a:p>
            <a:pPr algn="just"/>
            <a:r>
              <a:rPr lang="en-US" altLang="zh-CN" sz="2600">
                <a:latin typeface="Times New Roman" panose="02020603050405020304" pitchFamily="18" charset="0"/>
                <a:ea typeface="楷体_GB2312" panose="02010609030101010101" pitchFamily="49" charset="-122"/>
              </a:rPr>
              <a:t>(1)</a:t>
            </a:r>
            <a:r>
              <a:rPr lang="zh-CN" altLang="en-US" sz="2600" dirty="0">
                <a:latin typeface="楷体_GB2312" panose="02010609030101010101" pitchFamily="49" charset="-122"/>
                <a:ea typeface="楷体_GB2312" panose="02010609030101010101" pitchFamily="49" charset="-122"/>
              </a:rPr>
              <a:t>电梯匀速上升，设物体</a:t>
            </a:r>
            <a:r>
              <a:rPr lang="en-US" altLang="zh-CN" sz="2600" dirty="0">
                <a:latin typeface="Times New Roman" panose="02020603050405020304" pitchFamily="18" charset="0"/>
                <a:ea typeface="楷体_GB2312" panose="02010609030101010101" pitchFamily="49" charset="-122"/>
              </a:rPr>
              <a:t>A</a:t>
            </a:r>
            <a:r>
              <a:rPr lang="zh-CN" altLang="en-US" sz="2600" dirty="0">
                <a:solidFill>
                  <a:srgbClr val="FF0000"/>
                </a:solidFill>
                <a:latin typeface="楷体_GB2312" panose="02010609030101010101" pitchFamily="49" charset="-122"/>
                <a:ea typeface="楷体_GB2312" panose="02010609030101010101" pitchFamily="49" charset="-122"/>
              </a:rPr>
              <a:t>对电梯</a:t>
            </a:r>
            <a:r>
              <a:rPr lang="zh-CN" altLang="en-US" sz="2600" dirty="0">
                <a:latin typeface="楷体_GB2312" panose="02010609030101010101" pitchFamily="49" charset="-122"/>
                <a:ea typeface="楷体_GB2312" panose="02010609030101010101" pitchFamily="49" charset="-122"/>
              </a:rPr>
              <a:t>的加速度大小为</a:t>
            </a:r>
            <a:r>
              <a:rPr lang="en-US" altLang="zh-CN" sz="2600" i="1" dirty="0">
                <a:latin typeface="Times New Roman" panose="02020603050405020304" pitchFamily="18" charset="0"/>
                <a:ea typeface="楷体_GB2312" panose="02010609030101010101" pitchFamily="49" charset="-122"/>
              </a:rPr>
              <a:t>a</a:t>
            </a:r>
            <a:r>
              <a:rPr lang="en-US" altLang="zh-CN" sz="2600" baseline="-25000" dirty="0">
                <a:latin typeface="Times New Roman" panose="02020603050405020304" pitchFamily="18" charset="0"/>
                <a:ea typeface="楷体_GB2312" panose="02010609030101010101" pitchFamily="49" charset="-122"/>
              </a:rPr>
              <a:t>r</a:t>
            </a:r>
            <a:endParaRPr lang="zh-CN" altLang="en-US" sz="2600" dirty="0">
              <a:latin typeface="楷体_GB2312" panose="02010609030101010101" pitchFamily="49" charset="-122"/>
              <a:ea typeface="楷体_GB2312" panose="02010609030101010101" pitchFamily="49" charset="-122"/>
            </a:endParaRPr>
          </a:p>
        </p:txBody>
      </p:sp>
      <p:sp>
        <p:nvSpPr>
          <p:cNvPr id="56326" name="矩形 56325"/>
          <p:cNvSpPr/>
          <p:nvPr/>
        </p:nvSpPr>
        <p:spPr>
          <a:xfrm>
            <a:off x="838200" y="3313113"/>
            <a:ext cx="3810000" cy="519112"/>
          </a:xfrm>
          <a:prstGeom prst="rect">
            <a:avLst/>
          </a:prstGeom>
          <a:noFill/>
          <a:ln w="9525">
            <a:noFill/>
          </a:ln>
        </p:spPr>
        <p:txBody>
          <a:bodyPr anchor="t">
            <a:spAutoFit/>
          </a:bodyPr>
          <a:p>
            <a:r>
              <a:rPr lang="zh-CN" altLang="en-US" dirty="0">
                <a:latin typeface="楷体_GB2312" panose="02010609030101010101" pitchFamily="49" charset="-122"/>
                <a:ea typeface="楷体_GB2312" panose="02010609030101010101" pitchFamily="49" charset="-122"/>
              </a:rPr>
              <a:t>上两式消去</a:t>
            </a:r>
            <a:r>
              <a:rPr lang="en-US" altLang="zh-CN" i="1">
                <a:latin typeface="Times New Roman" panose="02020603050405020304" pitchFamily="18" charset="0"/>
                <a:ea typeface="楷体_GB2312" panose="02010609030101010101" pitchFamily="49" charset="-122"/>
              </a:rPr>
              <a:t>T</a:t>
            </a:r>
            <a:r>
              <a:rPr lang="zh-CN" altLang="en-US">
                <a:latin typeface="Times New Roman" panose="02020603050405020304" pitchFamily="18" charset="0"/>
                <a:ea typeface="楷体_GB2312" panose="02010609030101010101" pitchFamily="49" charset="-122"/>
              </a:rPr>
              <a:t>，</a:t>
            </a:r>
            <a:r>
              <a:rPr lang="zh-CN" altLang="en-US" dirty="0">
                <a:latin typeface="Times New Roman" panose="02020603050405020304" pitchFamily="18" charset="0"/>
                <a:ea typeface="楷体_GB2312" panose="02010609030101010101" pitchFamily="49" charset="-122"/>
              </a:rPr>
              <a:t>得到：</a:t>
            </a:r>
            <a:endParaRPr lang="zh-CN" altLang="en-US" i="1" dirty="0">
              <a:latin typeface="Times New Roman" panose="02020603050405020304" pitchFamily="18" charset="0"/>
              <a:ea typeface="楷体_GB2312" panose="02010609030101010101" pitchFamily="49" charset="-122"/>
            </a:endParaRPr>
          </a:p>
        </p:txBody>
      </p:sp>
      <p:graphicFrame>
        <p:nvGraphicFramePr>
          <p:cNvPr id="56327" name="对象 56326"/>
          <p:cNvGraphicFramePr/>
          <p:nvPr/>
        </p:nvGraphicFramePr>
        <p:xfrm>
          <a:off x="2006600" y="3794125"/>
          <a:ext cx="2552700" cy="1117600"/>
        </p:xfrm>
        <a:graphic>
          <a:graphicData uri="http://schemas.openxmlformats.org/presentationml/2006/ole">
            <mc:AlternateContent xmlns:mc="http://schemas.openxmlformats.org/markup-compatibility/2006">
              <mc:Choice xmlns:v="urn:schemas-microsoft-com:vml" Requires="v">
                <p:oleObj spid="_x0000_s3106" name="" r:id="rId1" imgW="2552700" imgH="1117600" progId="Equation.DSMT4">
                  <p:embed/>
                </p:oleObj>
              </mc:Choice>
              <mc:Fallback>
                <p:oleObj name="" r:id="rId1" imgW="2552700" imgH="1117600" progId="Equation.DSMT4">
                  <p:embed/>
                  <p:pic>
                    <p:nvPicPr>
                      <p:cNvPr id="0" name="图片 3105"/>
                      <p:cNvPicPr/>
                      <p:nvPr/>
                    </p:nvPicPr>
                    <p:blipFill>
                      <a:blip r:embed="rId2"/>
                      <a:stretch>
                        <a:fillRect/>
                      </a:stretch>
                    </p:blipFill>
                    <p:spPr>
                      <a:xfrm>
                        <a:off x="2006600" y="3794125"/>
                        <a:ext cx="2552700" cy="1117600"/>
                      </a:xfrm>
                      <a:prstGeom prst="rect">
                        <a:avLst/>
                      </a:prstGeom>
                      <a:noFill/>
                      <a:ln w="38100">
                        <a:noFill/>
                        <a:miter/>
                      </a:ln>
                    </p:spPr>
                  </p:pic>
                </p:oleObj>
              </mc:Fallback>
            </mc:AlternateContent>
          </a:graphicData>
        </a:graphic>
      </p:graphicFrame>
      <p:graphicFrame>
        <p:nvGraphicFramePr>
          <p:cNvPr id="56328" name="对象 56327"/>
          <p:cNvGraphicFramePr/>
          <p:nvPr/>
        </p:nvGraphicFramePr>
        <p:xfrm>
          <a:off x="2108200" y="5729288"/>
          <a:ext cx="2463800" cy="1117600"/>
        </p:xfrm>
        <a:graphic>
          <a:graphicData uri="http://schemas.openxmlformats.org/presentationml/2006/ole">
            <mc:AlternateContent xmlns:mc="http://schemas.openxmlformats.org/markup-compatibility/2006">
              <mc:Choice xmlns:v="urn:schemas-microsoft-com:vml" Requires="v">
                <p:oleObj spid="_x0000_s3112" name="" r:id="rId3" imgW="2463800" imgH="1117600" progId="Equation.DSMT4">
                  <p:embed/>
                </p:oleObj>
              </mc:Choice>
              <mc:Fallback>
                <p:oleObj name="" r:id="rId3" imgW="2463800" imgH="1117600" progId="Equation.DSMT4">
                  <p:embed/>
                  <p:pic>
                    <p:nvPicPr>
                      <p:cNvPr id="0" name="图片 3111"/>
                      <p:cNvPicPr/>
                      <p:nvPr/>
                    </p:nvPicPr>
                    <p:blipFill>
                      <a:blip r:embed="rId4"/>
                      <a:stretch>
                        <a:fillRect/>
                      </a:stretch>
                    </p:blipFill>
                    <p:spPr>
                      <a:xfrm>
                        <a:off x="2108200" y="5729288"/>
                        <a:ext cx="2463800" cy="1117600"/>
                      </a:xfrm>
                      <a:prstGeom prst="rect">
                        <a:avLst/>
                      </a:prstGeom>
                      <a:noFill/>
                      <a:ln w="38100">
                        <a:noFill/>
                        <a:miter/>
                      </a:ln>
                    </p:spPr>
                  </p:pic>
                </p:oleObj>
              </mc:Fallback>
            </mc:AlternateContent>
          </a:graphicData>
        </a:graphic>
      </p:graphicFrame>
      <p:sp>
        <p:nvSpPr>
          <p:cNvPr id="56329" name="矩形 56328"/>
          <p:cNvSpPr/>
          <p:nvPr/>
        </p:nvSpPr>
        <p:spPr>
          <a:xfrm>
            <a:off x="611188" y="4914900"/>
            <a:ext cx="5486400" cy="519113"/>
          </a:xfrm>
          <a:prstGeom prst="rect">
            <a:avLst/>
          </a:prstGeom>
          <a:noFill/>
          <a:ln w="9525">
            <a:noFill/>
          </a:ln>
        </p:spPr>
        <p:txBody>
          <a:bodyPr anchor="t">
            <a:spAutoFit/>
          </a:bodyPr>
          <a:p>
            <a:r>
              <a:rPr lang="zh-CN" altLang="en-US">
                <a:latin typeface="楷体_GB2312" panose="02010609030101010101" pitchFamily="49" charset="-122"/>
                <a:ea typeface="楷体_GB2312" panose="02010609030101010101" pitchFamily="49" charset="-122"/>
              </a:rPr>
              <a:t>将</a:t>
            </a:r>
            <a:r>
              <a:rPr lang="en-US" altLang="zh-CN" i="1" err="1">
                <a:latin typeface="Times New Roman" panose="02020603050405020304" pitchFamily="18" charset="0"/>
                <a:ea typeface="楷体_GB2312" panose="02010609030101010101" pitchFamily="49" charset="-122"/>
              </a:rPr>
              <a:t>a</a:t>
            </a:r>
            <a:r>
              <a:rPr lang="en-US" altLang="zh-CN" baseline="-25000" err="1">
                <a:latin typeface="楷体_GB2312" panose="02010609030101010101" pitchFamily="49" charset="-122"/>
                <a:ea typeface="楷体_GB2312" panose="02010609030101010101" pitchFamily="49" charset="-122"/>
              </a:rPr>
              <a:t>r</a:t>
            </a:r>
            <a:r>
              <a:rPr lang="zh-CN" altLang="en-US" dirty="0">
                <a:latin typeface="楷体_GB2312" panose="02010609030101010101" pitchFamily="49" charset="-122"/>
                <a:ea typeface="楷体_GB2312" panose="02010609030101010101" pitchFamily="49" charset="-122"/>
              </a:rPr>
              <a:t>代入上面任一式</a:t>
            </a:r>
            <a:r>
              <a:rPr lang="zh-CN" altLang="en-US" dirty="0">
                <a:latin typeface="Times New Roman" panose="02020603050405020304" pitchFamily="18" charset="0"/>
                <a:ea typeface="楷体_GB2312" panose="02010609030101010101" pitchFamily="49" charset="-122"/>
              </a:rPr>
              <a:t>，得到：</a:t>
            </a:r>
            <a:endParaRPr lang="zh-CN" altLang="en-US" i="1" dirty="0">
              <a:latin typeface="Times New Roman" panose="02020603050405020304" pitchFamily="18" charset="0"/>
              <a:ea typeface="楷体_GB2312" panose="02010609030101010101" pitchFamily="49" charset="-122"/>
            </a:endParaRPr>
          </a:p>
        </p:txBody>
      </p:sp>
      <p:grpSp>
        <p:nvGrpSpPr>
          <p:cNvPr id="28681" name="组合 56329"/>
          <p:cNvGrpSpPr/>
          <p:nvPr/>
        </p:nvGrpSpPr>
        <p:grpSpPr>
          <a:xfrm>
            <a:off x="6084888" y="2133600"/>
            <a:ext cx="1812925" cy="2008188"/>
            <a:chOff x="1104" y="2352"/>
            <a:chExt cx="1511" cy="1632"/>
          </a:xfrm>
        </p:grpSpPr>
        <p:grpSp>
          <p:nvGrpSpPr>
            <p:cNvPr id="29704" name="组合 56330"/>
            <p:cNvGrpSpPr/>
            <p:nvPr/>
          </p:nvGrpSpPr>
          <p:grpSpPr>
            <a:xfrm>
              <a:off x="1104" y="2352"/>
              <a:ext cx="1440" cy="1632"/>
              <a:chOff x="528" y="2208"/>
              <a:chExt cx="1440" cy="1632"/>
            </a:xfrm>
          </p:grpSpPr>
          <p:sp>
            <p:nvSpPr>
              <p:cNvPr id="29705" name="矩形 56331"/>
              <p:cNvSpPr/>
              <p:nvPr/>
            </p:nvSpPr>
            <p:spPr>
              <a:xfrm>
                <a:off x="528" y="2208"/>
                <a:ext cx="1440" cy="1632"/>
              </a:xfrm>
              <a:prstGeom prst="rect">
                <a:avLst/>
              </a:prstGeom>
              <a:noFill/>
              <a:ln w="31750" cap="flat" cmpd="sng">
                <a:solidFill>
                  <a:schemeClr val="bg2"/>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29706" name="椭圆 56332"/>
              <p:cNvSpPr/>
              <p:nvPr/>
            </p:nvSpPr>
            <p:spPr>
              <a:xfrm>
                <a:off x="1056" y="2400"/>
                <a:ext cx="384" cy="384"/>
              </a:xfrm>
              <a:prstGeom prst="ellipse">
                <a:avLst/>
              </a:prstGeom>
              <a:noFill/>
              <a:ln w="31750" cap="flat" cmpd="sng">
                <a:solidFill>
                  <a:schemeClr val="bg2"/>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29707" name="矩形 56333" descr="章节"/>
              <p:cNvSpPr/>
              <p:nvPr/>
            </p:nvSpPr>
            <p:spPr>
              <a:xfrm>
                <a:off x="1233" y="2208"/>
                <a:ext cx="48" cy="336"/>
              </a:xfrm>
              <a:prstGeom prst="rect">
                <a:avLst/>
              </a:prstGeom>
              <a:blipFill rotWithShape="0">
                <a:blip r:embed="rId5"/>
                <a:stretch>
                  <a:fillRect/>
                </a:stretch>
              </a:blipFill>
              <a:ln w="31750" cap="flat" cmpd="sng">
                <a:solidFill>
                  <a:schemeClr val="bg2"/>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29708" name="直接连接符 56334"/>
              <p:cNvSpPr/>
              <p:nvPr/>
            </p:nvSpPr>
            <p:spPr>
              <a:xfrm>
                <a:off x="1056" y="2592"/>
                <a:ext cx="0" cy="771"/>
              </a:xfrm>
              <a:prstGeom prst="line">
                <a:avLst/>
              </a:prstGeom>
              <a:ln w="31750" cap="flat" cmpd="sng">
                <a:solidFill>
                  <a:schemeClr val="bg2"/>
                </a:solidFill>
                <a:prstDash val="solid"/>
                <a:round/>
                <a:headEnd type="none" w="med" len="med"/>
                <a:tailEnd type="none" w="med" len="med"/>
              </a:ln>
            </p:spPr>
          </p:sp>
          <p:sp>
            <p:nvSpPr>
              <p:cNvPr id="29709" name="直接连接符 56335"/>
              <p:cNvSpPr/>
              <p:nvPr/>
            </p:nvSpPr>
            <p:spPr>
              <a:xfrm>
                <a:off x="1441" y="2539"/>
                <a:ext cx="0" cy="528"/>
              </a:xfrm>
              <a:prstGeom prst="line">
                <a:avLst/>
              </a:prstGeom>
              <a:ln w="31750" cap="flat" cmpd="sng">
                <a:solidFill>
                  <a:schemeClr val="bg2"/>
                </a:solidFill>
                <a:prstDash val="solid"/>
                <a:round/>
                <a:headEnd type="none" w="med" len="med"/>
                <a:tailEnd type="none" w="med" len="med"/>
              </a:ln>
            </p:spPr>
          </p:sp>
        </p:grpSp>
        <p:sp>
          <p:nvSpPr>
            <p:cNvPr id="29710" name="矩形 56336" descr="棕色大理石"/>
            <p:cNvSpPr/>
            <p:nvPr/>
          </p:nvSpPr>
          <p:spPr>
            <a:xfrm>
              <a:off x="1496" y="3504"/>
              <a:ext cx="268" cy="288"/>
            </a:xfrm>
            <a:prstGeom prst="rect">
              <a:avLst/>
            </a:prstGeom>
            <a:blipFill rotWithShape="0">
              <a:blip r:embed="rId6"/>
            </a:blip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29711" name="矩形 56337" descr="棕色大理石"/>
            <p:cNvSpPr/>
            <p:nvPr/>
          </p:nvSpPr>
          <p:spPr>
            <a:xfrm>
              <a:off x="1881" y="3168"/>
              <a:ext cx="268" cy="288"/>
            </a:xfrm>
            <a:prstGeom prst="rect">
              <a:avLst/>
            </a:prstGeom>
            <a:blipFill rotWithShape="0">
              <a:blip r:embed="rId6"/>
            </a:blip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29712" name="直接连接符 56338"/>
            <p:cNvSpPr/>
            <p:nvPr/>
          </p:nvSpPr>
          <p:spPr>
            <a:xfrm>
              <a:off x="1392" y="2976"/>
              <a:ext cx="0" cy="432"/>
            </a:xfrm>
            <a:prstGeom prst="line">
              <a:avLst/>
            </a:prstGeom>
            <a:ln w="31750" cap="flat" cmpd="sng">
              <a:solidFill>
                <a:schemeClr val="bg2"/>
              </a:solidFill>
              <a:prstDash val="solid"/>
              <a:round/>
              <a:headEnd type="none" w="med" len="med"/>
              <a:tailEnd type="triangle" w="med" len="med"/>
            </a:ln>
          </p:spPr>
        </p:sp>
        <p:graphicFrame>
          <p:nvGraphicFramePr>
            <p:cNvPr id="29713" name="对象 56339"/>
            <p:cNvGraphicFramePr/>
            <p:nvPr/>
          </p:nvGraphicFramePr>
          <p:xfrm>
            <a:off x="1152" y="2976"/>
            <a:ext cx="224" cy="320"/>
          </p:xfrm>
          <a:graphic>
            <a:graphicData uri="http://schemas.openxmlformats.org/presentationml/2006/ole">
              <mc:AlternateContent xmlns:mc="http://schemas.openxmlformats.org/markup-compatibility/2006">
                <mc:Choice xmlns:v="urn:schemas-microsoft-com:vml" Requires="v">
                  <p:oleObj spid="_x0000_s3111" name="" r:id="rId7" imgW="355600" imgH="508000" progId="Equation.DSMT4">
                    <p:embed/>
                  </p:oleObj>
                </mc:Choice>
                <mc:Fallback>
                  <p:oleObj name="" r:id="rId7" imgW="355600" imgH="508000" progId="Equation.DSMT4">
                    <p:embed/>
                    <p:pic>
                      <p:nvPicPr>
                        <p:cNvPr id="0" name="图片 3110"/>
                        <p:cNvPicPr/>
                        <p:nvPr/>
                      </p:nvPicPr>
                      <p:blipFill>
                        <a:blip r:embed="rId8"/>
                        <a:stretch>
                          <a:fillRect/>
                        </a:stretch>
                      </p:blipFill>
                      <p:spPr>
                        <a:xfrm>
                          <a:off x="1152" y="2976"/>
                          <a:ext cx="224" cy="320"/>
                        </a:xfrm>
                        <a:prstGeom prst="rect">
                          <a:avLst/>
                        </a:prstGeom>
                        <a:noFill/>
                        <a:ln w="38100">
                          <a:noFill/>
                          <a:miter/>
                        </a:ln>
                      </p:spPr>
                    </p:pic>
                  </p:oleObj>
                </mc:Fallback>
              </mc:AlternateContent>
            </a:graphicData>
          </a:graphic>
        </p:graphicFrame>
        <p:sp>
          <p:nvSpPr>
            <p:cNvPr id="29714" name="直接连接符 56340"/>
            <p:cNvSpPr/>
            <p:nvPr/>
          </p:nvSpPr>
          <p:spPr>
            <a:xfrm flipV="1">
              <a:off x="2208" y="2640"/>
              <a:ext cx="0" cy="432"/>
            </a:xfrm>
            <a:prstGeom prst="line">
              <a:avLst/>
            </a:prstGeom>
            <a:ln w="31750" cap="flat" cmpd="sng">
              <a:solidFill>
                <a:schemeClr val="bg2"/>
              </a:solidFill>
              <a:prstDash val="solid"/>
              <a:round/>
              <a:headEnd type="none" w="med" len="med"/>
              <a:tailEnd type="triangle" w="med" len="med"/>
            </a:ln>
          </p:spPr>
        </p:sp>
        <p:graphicFrame>
          <p:nvGraphicFramePr>
            <p:cNvPr id="29715" name="对象 56341"/>
            <p:cNvGraphicFramePr/>
            <p:nvPr/>
          </p:nvGraphicFramePr>
          <p:xfrm>
            <a:off x="2208" y="2688"/>
            <a:ext cx="224" cy="320"/>
          </p:xfrm>
          <a:graphic>
            <a:graphicData uri="http://schemas.openxmlformats.org/presentationml/2006/ole">
              <mc:AlternateContent xmlns:mc="http://schemas.openxmlformats.org/markup-compatibility/2006">
                <mc:Choice xmlns:v="urn:schemas-microsoft-com:vml" Requires="v">
                  <p:oleObj spid="_x0000_s3110" name="" r:id="rId9" imgW="355600" imgH="508000" progId="Equation.3">
                    <p:embed/>
                  </p:oleObj>
                </mc:Choice>
                <mc:Fallback>
                  <p:oleObj name="" r:id="rId9" imgW="355600" imgH="508000" progId="Equation.3">
                    <p:embed/>
                    <p:pic>
                      <p:nvPicPr>
                        <p:cNvPr id="0" name="图片 3109"/>
                        <p:cNvPicPr/>
                        <p:nvPr/>
                      </p:nvPicPr>
                      <p:blipFill>
                        <a:blip r:embed="rId8"/>
                        <a:stretch>
                          <a:fillRect/>
                        </a:stretch>
                      </p:blipFill>
                      <p:spPr>
                        <a:xfrm>
                          <a:off x="2208" y="2688"/>
                          <a:ext cx="224" cy="320"/>
                        </a:xfrm>
                        <a:prstGeom prst="rect">
                          <a:avLst/>
                        </a:prstGeom>
                        <a:noFill/>
                        <a:ln w="38100">
                          <a:noFill/>
                          <a:miter/>
                        </a:ln>
                      </p:spPr>
                    </p:pic>
                  </p:oleObj>
                </mc:Fallback>
              </mc:AlternateContent>
            </a:graphicData>
          </a:graphic>
        </p:graphicFrame>
        <p:sp>
          <p:nvSpPr>
            <p:cNvPr id="29716" name="矩形 56342"/>
            <p:cNvSpPr/>
            <p:nvPr/>
          </p:nvSpPr>
          <p:spPr>
            <a:xfrm>
              <a:off x="1152" y="3456"/>
              <a:ext cx="485" cy="422"/>
            </a:xfrm>
            <a:prstGeom prst="rect">
              <a:avLst/>
            </a:prstGeom>
            <a:noFill/>
            <a:ln w="9525">
              <a:noFill/>
            </a:ln>
          </p:spPr>
          <p:txBody>
            <a:bodyPr wrap="none" anchor="t">
              <a:spAutoFit/>
            </a:bodyPr>
            <a:p>
              <a:r>
                <a:rPr lang="en-US" altLang="zh-CN" i="1">
                  <a:solidFill>
                    <a:schemeClr val="bg2"/>
                  </a:solidFill>
                  <a:latin typeface="Times New Roman" panose="02020603050405020304" pitchFamily="18" charset="0"/>
                  <a:ea typeface="楷体_GB2312" panose="02010609030101010101" pitchFamily="49" charset="-122"/>
                </a:rPr>
                <a:t>m</a:t>
              </a:r>
              <a:r>
                <a:rPr lang="en-US" altLang="zh-CN" baseline="-25000">
                  <a:solidFill>
                    <a:schemeClr val="bg2"/>
                  </a:solidFill>
                  <a:latin typeface="楷体_GB2312" panose="02010609030101010101" pitchFamily="49" charset="-122"/>
                  <a:ea typeface="楷体_GB2312" panose="02010609030101010101" pitchFamily="49" charset="-122"/>
                </a:rPr>
                <a:t>1</a:t>
              </a:r>
              <a:endParaRPr lang="en-US" altLang="zh-CN" baseline="-25000">
                <a:solidFill>
                  <a:schemeClr val="bg2"/>
                </a:solidFill>
                <a:latin typeface="楷体_GB2312" panose="02010609030101010101" pitchFamily="49" charset="-122"/>
                <a:ea typeface="楷体_GB2312" panose="02010609030101010101" pitchFamily="49" charset="-122"/>
              </a:endParaRPr>
            </a:p>
          </p:txBody>
        </p:sp>
        <p:sp>
          <p:nvSpPr>
            <p:cNvPr id="29717" name="矩形 56343"/>
            <p:cNvSpPr/>
            <p:nvPr/>
          </p:nvSpPr>
          <p:spPr>
            <a:xfrm>
              <a:off x="2130" y="3169"/>
              <a:ext cx="485" cy="422"/>
            </a:xfrm>
            <a:prstGeom prst="rect">
              <a:avLst/>
            </a:prstGeom>
            <a:noFill/>
            <a:ln w="9525">
              <a:noFill/>
            </a:ln>
          </p:spPr>
          <p:txBody>
            <a:bodyPr wrap="none" anchor="t">
              <a:spAutoFit/>
            </a:bodyPr>
            <a:p>
              <a:r>
                <a:rPr lang="en-US" altLang="zh-CN" i="1">
                  <a:solidFill>
                    <a:schemeClr val="bg2"/>
                  </a:solidFill>
                  <a:latin typeface="Times New Roman" panose="02020603050405020304" pitchFamily="18" charset="0"/>
                  <a:ea typeface="楷体_GB2312" panose="02010609030101010101" pitchFamily="49" charset="-122"/>
                </a:rPr>
                <a:t>m</a:t>
              </a:r>
              <a:r>
                <a:rPr lang="en-US" altLang="zh-CN" baseline="-25000">
                  <a:solidFill>
                    <a:schemeClr val="bg2"/>
                  </a:solidFill>
                  <a:latin typeface="楷体_GB2312" panose="02010609030101010101" pitchFamily="49" charset="-122"/>
                  <a:ea typeface="楷体_GB2312" panose="02010609030101010101" pitchFamily="49" charset="-122"/>
                </a:rPr>
                <a:t>2</a:t>
              </a:r>
              <a:endParaRPr lang="en-US" altLang="zh-CN" baseline="-25000">
                <a:solidFill>
                  <a:schemeClr val="bg2"/>
                </a:solidFill>
                <a:latin typeface="楷体_GB2312" panose="02010609030101010101" pitchFamily="49" charset="-122"/>
                <a:ea typeface="楷体_GB2312" panose="02010609030101010101" pitchFamily="49" charset="-122"/>
              </a:endParaRPr>
            </a:p>
          </p:txBody>
        </p:sp>
      </p:grpSp>
      <p:grpSp>
        <p:nvGrpSpPr>
          <p:cNvPr id="28696" name="组合 56344"/>
          <p:cNvGrpSpPr/>
          <p:nvPr/>
        </p:nvGrpSpPr>
        <p:grpSpPr>
          <a:xfrm>
            <a:off x="8172450" y="2060575"/>
            <a:ext cx="433388" cy="2206625"/>
            <a:chOff x="2496" y="2112"/>
            <a:chExt cx="289" cy="1832"/>
          </a:xfrm>
        </p:grpSpPr>
        <p:sp>
          <p:nvSpPr>
            <p:cNvPr id="29719" name="直接连接符 56345"/>
            <p:cNvSpPr/>
            <p:nvPr/>
          </p:nvSpPr>
          <p:spPr>
            <a:xfrm flipV="1">
              <a:off x="2736" y="2160"/>
              <a:ext cx="0" cy="1488"/>
            </a:xfrm>
            <a:prstGeom prst="line">
              <a:avLst/>
            </a:prstGeom>
            <a:ln w="31750" cap="flat" cmpd="sng">
              <a:solidFill>
                <a:schemeClr val="bg2"/>
              </a:solidFill>
              <a:prstDash val="solid"/>
              <a:round/>
              <a:headEnd type="none" w="med" len="med"/>
              <a:tailEnd type="triangle" w="med" len="med"/>
            </a:ln>
          </p:spPr>
        </p:sp>
        <p:sp>
          <p:nvSpPr>
            <p:cNvPr id="29720" name="矩形 56346"/>
            <p:cNvSpPr/>
            <p:nvPr/>
          </p:nvSpPr>
          <p:spPr>
            <a:xfrm>
              <a:off x="2544" y="3513"/>
              <a:ext cx="241" cy="431"/>
            </a:xfrm>
            <a:prstGeom prst="rect">
              <a:avLst/>
            </a:prstGeom>
            <a:noFill/>
            <a:ln w="9525">
              <a:noFill/>
            </a:ln>
          </p:spPr>
          <p:txBody>
            <a:bodyPr wrap="none" anchor="t">
              <a:spAutoFit/>
            </a:bodyPr>
            <a:p>
              <a:r>
                <a:rPr lang="en-US" altLang="zh-CN" i="1">
                  <a:solidFill>
                    <a:schemeClr val="bg2"/>
                  </a:solidFill>
                  <a:latin typeface="Times New Roman" panose="02020603050405020304" pitchFamily="18" charset="0"/>
                  <a:ea typeface="楷体_GB2312" panose="02010609030101010101" pitchFamily="49" charset="-122"/>
                </a:rPr>
                <a:t>o</a:t>
              </a:r>
              <a:endParaRPr lang="en-US" altLang="zh-CN" i="1">
                <a:solidFill>
                  <a:schemeClr val="bg2"/>
                </a:solidFill>
                <a:latin typeface="Times New Roman" panose="02020603050405020304" pitchFamily="18" charset="0"/>
                <a:ea typeface="楷体_GB2312" panose="02010609030101010101" pitchFamily="49" charset="-122"/>
              </a:endParaRPr>
            </a:p>
          </p:txBody>
        </p:sp>
        <p:sp>
          <p:nvSpPr>
            <p:cNvPr id="29721" name="矩形 56347"/>
            <p:cNvSpPr/>
            <p:nvPr/>
          </p:nvSpPr>
          <p:spPr>
            <a:xfrm>
              <a:off x="2496" y="2112"/>
              <a:ext cx="241" cy="431"/>
            </a:xfrm>
            <a:prstGeom prst="rect">
              <a:avLst/>
            </a:prstGeom>
            <a:noFill/>
            <a:ln w="9525">
              <a:noFill/>
            </a:ln>
          </p:spPr>
          <p:txBody>
            <a:bodyPr wrap="none" anchor="t">
              <a:spAutoFit/>
            </a:bodyPr>
            <a:p>
              <a:r>
                <a:rPr lang="en-US" altLang="zh-CN">
                  <a:solidFill>
                    <a:schemeClr val="bg2"/>
                  </a:solidFill>
                  <a:latin typeface="Times New Roman" panose="02020603050405020304" pitchFamily="18" charset="0"/>
                  <a:ea typeface="楷体_GB2312" panose="02010609030101010101" pitchFamily="49" charset="-122"/>
                </a:rPr>
                <a:t>y</a:t>
              </a:r>
              <a:endParaRPr lang="en-US" altLang="zh-CN">
                <a:solidFill>
                  <a:schemeClr val="bg2"/>
                </a:solidFill>
                <a:latin typeface="Times New Roman" panose="02020603050405020304" pitchFamily="18" charset="0"/>
                <a:ea typeface="楷体_GB2312" panose="02010609030101010101" pitchFamily="49" charset="-122"/>
              </a:endParaRPr>
            </a:p>
          </p:txBody>
        </p:sp>
      </p:grpSp>
      <p:grpSp>
        <p:nvGrpSpPr>
          <p:cNvPr id="28700" name="组合 56348"/>
          <p:cNvGrpSpPr/>
          <p:nvPr/>
        </p:nvGrpSpPr>
        <p:grpSpPr>
          <a:xfrm>
            <a:off x="5918200" y="4265613"/>
            <a:ext cx="1133475" cy="1944687"/>
            <a:chOff x="3220" y="2256"/>
            <a:chExt cx="1274" cy="1728"/>
          </a:xfrm>
        </p:grpSpPr>
        <p:grpSp>
          <p:nvGrpSpPr>
            <p:cNvPr id="29723" name="组合 56349"/>
            <p:cNvGrpSpPr/>
            <p:nvPr/>
          </p:nvGrpSpPr>
          <p:grpSpPr>
            <a:xfrm>
              <a:off x="3220" y="2880"/>
              <a:ext cx="1274" cy="460"/>
              <a:chOff x="2980" y="2640"/>
              <a:chExt cx="1274" cy="460"/>
            </a:xfrm>
          </p:grpSpPr>
          <p:sp>
            <p:nvSpPr>
              <p:cNvPr id="29724" name="矩形 56350" descr="棕色大理石"/>
              <p:cNvSpPr/>
              <p:nvPr/>
            </p:nvSpPr>
            <p:spPr>
              <a:xfrm>
                <a:off x="3360" y="2688"/>
                <a:ext cx="268" cy="288"/>
              </a:xfrm>
              <a:prstGeom prst="rect">
                <a:avLst/>
              </a:prstGeom>
              <a:blipFill rotWithShape="0">
                <a:blip r:embed="rId6"/>
              </a:blip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29725" name="直接连接符 56351"/>
              <p:cNvSpPr/>
              <p:nvPr/>
            </p:nvSpPr>
            <p:spPr>
              <a:xfrm>
                <a:off x="3264" y="2640"/>
                <a:ext cx="0" cy="432"/>
              </a:xfrm>
              <a:prstGeom prst="line">
                <a:avLst/>
              </a:prstGeom>
              <a:ln w="31750" cap="flat" cmpd="sng">
                <a:solidFill>
                  <a:schemeClr val="bg2"/>
                </a:solidFill>
                <a:prstDash val="solid"/>
                <a:round/>
                <a:headEnd type="none" w="med" len="med"/>
                <a:tailEnd type="triangle" w="med" len="med"/>
              </a:ln>
            </p:spPr>
          </p:sp>
          <p:graphicFrame>
            <p:nvGraphicFramePr>
              <p:cNvPr id="29726" name="对象 56352"/>
              <p:cNvGraphicFramePr/>
              <p:nvPr/>
            </p:nvGraphicFramePr>
            <p:xfrm>
              <a:off x="2980" y="2640"/>
              <a:ext cx="216" cy="320"/>
            </p:xfrm>
            <a:graphic>
              <a:graphicData uri="http://schemas.openxmlformats.org/presentationml/2006/ole">
                <mc:AlternateContent xmlns:mc="http://schemas.openxmlformats.org/markup-compatibility/2006">
                  <mc:Choice xmlns:v="urn:schemas-microsoft-com:vml" Requires="v">
                    <p:oleObj spid="_x0000_s3108" name="" r:id="rId10" imgW="342900" imgH="508000" progId="Equation.3">
                      <p:embed/>
                    </p:oleObj>
                  </mc:Choice>
                  <mc:Fallback>
                    <p:oleObj name="" r:id="rId10" imgW="342900" imgH="508000" progId="Equation.3">
                      <p:embed/>
                      <p:pic>
                        <p:nvPicPr>
                          <p:cNvPr id="0" name="图片 3107"/>
                          <p:cNvPicPr/>
                          <p:nvPr/>
                        </p:nvPicPr>
                        <p:blipFill>
                          <a:blip r:embed="rId11"/>
                          <a:stretch>
                            <a:fillRect/>
                          </a:stretch>
                        </p:blipFill>
                        <p:spPr>
                          <a:xfrm>
                            <a:off x="2980" y="2640"/>
                            <a:ext cx="216" cy="320"/>
                          </a:xfrm>
                          <a:prstGeom prst="rect">
                            <a:avLst/>
                          </a:prstGeom>
                          <a:noFill/>
                          <a:ln w="38100">
                            <a:noFill/>
                            <a:miter/>
                          </a:ln>
                        </p:spPr>
                      </p:pic>
                    </p:oleObj>
                  </mc:Fallback>
                </mc:AlternateContent>
              </a:graphicData>
            </a:graphic>
          </p:graphicFrame>
          <p:sp>
            <p:nvSpPr>
              <p:cNvPr id="29727" name="矩形 56353"/>
              <p:cNvSpPr/>
              <p:nvPr/>
            </p:nvSpPr>
            <p:spPr>
              <a:xfrm>
                <a:off x="3599" y="2640"/>
                <a:ext cx="655" cy="460"/>
              </a:xfrm>
              <a:prstGeom prst="rect">
                <a:avLst/>
              </a:prstGeom>
              <a:noFill/>
              <a:ln w="9525">
                <a:noFill/>
              </a:ln>
            </p:spPr>
            <p:txBody>
              <a:bodyPr wrap="none" anchor="t">
                <a:spAutoFit/>
              </a:bodyPr>
              <a:p>
                <a:r>
                  <a:rPr lang="en-US" altLang="zh-CN" i="1">
                    <a:solidFill>
                      <a:schemeClr val="bg2"/>
                    </a:solidFill>
                    <a:latin typeface="Times New Roman" panose="02020603050405020304" pitchFamily="18" charset="0"/>
                    <a:ea typeface="楷体_GB2312" panose="02010609030101010101" pitchFamily="49" charset="-122"/>
                  </a:rPr>
                  <a:t>m</a:t>
                </a:r>
                <a:r>
                  <a:rPr lang="en-US" altLang="zh-CN" baseline="-25000">
                    <a:solidFill>
                      <a:schemeClr val="bg2"/>
                    </a:solidFill>
                    <a:latin typeface="楷体_GB2312" panose="02010609030101010101" pitchFamily="49" charset="-122"/>
                    <a:ea typeface="楷体_GB2312" panose="02010609030101010101" pitchFamily="49" charset="-122"/>
                  </a:rPr>
                  <a:t>1</a:t>
                </a:r>
                <a:endParaRPr lang="en-US" altLang="zh-CN" baseline="-25000">
                  <a:solidFill>
                    <a:schemeClr val="bg2"/>
                  </a:solidFill>
                  <a:latin typeface="楷体_GB2312" panose="02010609030101010101" pitchFamily="49" charset="-122"/>
                  <a:ea typeface="楷体_GB2312" panose="02010609030101010101" pitchFamily="49" charset="-122"/>
                </a:endParaRPr>
              </a:p>
            </p:txBody>
          </p:sp>
        </p:grpSp>
        <p:grpSp>
          <p:nvGrpSpPr>
            <p:cNvPr id="29728" name="组合 56354"/>
            <p:cNvGrpSpPr/>
            <p:nvPr/>
          </p:nvGrpSpPr>
          <p:grpSpPr>
            <a:xfrm>
              <a:off x="3744" y="3216"/>
              <a:ext cx="504" cy="768"/>
              <a:chOff x="3504" y="2976"/>
              <a:chExt cx="504" cy="768"/>
            </a:xfrm>
          </p:grpSpPr>
          <p:sp>
            <p:nvSpPr>
              <p:cNvPr id="29729" name="直接连接符 56355"/>
              <p:cNvSpPr/>
              <p:nvPr/>
            </p:nvSpPr>
            <p:spPr>
              <a:xfrm>
                <a:off x="3504" y="2976"/>
                <a:ext cx="0" cy="624"/>
              </a:xfrm>
              <a:prstGeom prst="line">
                <a:avLst/>
              </a:prstGeom>
              <a:ln w="31750" cap="flat" cmpd="sng">
                <a:solidFill>
                  <a:schemeClr val="bg2"/>
                </a:solidFill>
                <a:prstDash val="solid"/>
                <a:round/>
                <a:headEnd type="none" w="med" len="med"/>
                <a:tailEnd type="triangle" w="med" len="med"/>
              </a:ln>
            </p:spPr>
          </p:sp>
          <p:graphicFrame>
            <p:nvGraphicFramePr>
              <p:cNvPr id="29730" name="对象 56356"/>
              <p:cNvGraphicFramePr/>
              <p:nvPr/>
            </p:nvGraphicFramePr>
            <p:xfrm>
              <a:off x="3552" y="3424"/>
              <a:ext cx="456" cy="320"/>
            </p:xfrm>
            <a:graphic>
              <a:graphicData uri="http://schemas.openxmlformats.org/presentationml/2006/ole">
                <mc:AlternateContent xmlns:mc="http://schemas.openxmlformats.org/markup-compatibility/2006">
                  <mc:Choice xmlns:v="urn:schemas-microsoft-com:vml" Requires="v">
                    <p:oleObj spid="_x0000_s3109" name="" r:id="rId12" imgW="723900" imgH="508000" progId="Equation.DSMT4">
                      <p:embed/>
                    </p:oleObj>
                  </mc:Choice>
                  <mc:Fallback>
                    <p:oleObj name="" r:id="rId12" imgW="723900" imgH="508000" progId="Equation.DSMT4">
                      <p:embed/>
                      <p:pic>
                        <p:nvPicPr>
                          <p:cNvPr id="0" name="图片 3108"/>
                          <p:cNvPicPr/>
                          <p:nvPr/>
                        </p:nvPicPr>
                        <p:blipFill>
                          <a:blip r:embed="rId13"/>
                          <a:stretch>
                            <a:fillRect/>
                          </a:stretch>
                        </p:blipFill>
                        <p:spPr>
                          <a:xfrm>
                            <a:off x="3552" y="3424"/>
                            <a:ext cx="456" cy="320"/>
                          </a:xfrm>
                          <a:prstGeom prst="rect">
                            <a:avLst/>
                          </a:prstGeom>
                          <a:noFill/>
                          <a:ln w="38100">
                            <a:noFill/>
                            <a:miter/>
                          </a:ln>
                        </p:spPr>
                      </p:pic>
                    </p:oleObj>
                  </mc:Fallback>
                </mc:AlternateContent>
              </a:graphicData>
            </a:graphic>
          </p:graphicFrame>
        </p:grpSp>
        <p:grpSp>
          <p:nvGrpSpPr>
            <p:cNvPr id="29731" name="组合 56357"/>
            <p:cNvGrpSpPr/>
            <p:nvPr/>
          </p:nvGrpSpPr>
          <p:grpSpPr>
            <a:xfrm>
              <a:off x="3744" y="2256"/>
              <a:ext cx="240" cy="672"/>
              <a:chOff x="3504" y="2016"/>
              <a:chExt cx="240" cy="672"/>
            </a:xfrm>
          </p:grpSpPr>
          <p:sp>
            <p:nvSpPr>
              <p:cNvPr id="29732" name="直接连接符 56358"/>
              <p:cNvSpPr/>
              <p:nvPr/>
            </p:nvSpPr>
            <p:spPr>
              <a:xfrm flipV="1">
                <a:off x="3504" y="2256"/>
                <a:ext cx="0" cy="432"/>
              </a:xfrm>
              <a:prstGeom prst="line">
                <a:avLst/>
              </a:prstGeom>
              <a:ln w="31750" cap="flat" cmpd="sng">
                <a:solidFill>
                  <a:schemeClr val="bg2"/>
                </a:solidFill>
                <a:prstDash val="solid"/>
                <a:round/>
                <a:headEnd type="none" w="med" len="med"/>
                <a:tailEnd type="triangle" w="med" len="med"/>
              </a:ln>
            </p:spPr>
          </p:sp>
          <p:graphicFrame>
            <p:nvGraphicFramePr>
              <p:cNvPr id="29733" name="对象 56359"/>
              <p:cNvGraphicFramePr/>
              <p:nvPr/>
            </p:nvGraphicFramePr>
            <p:xfrm>
              <a:off x="3552" y="2016"/>
              <a:ext cx="192" cy="224"/>
            </p:xfrm>
            <a:graphic>
              <a:graphicData uri="http://schemas.openxmlformats.org/presentationml/2006/ole">
                <mc:AlternateContent xmlns:mc="http://schemas.openxmlformats.org/markup-compatibility/2006">
                  <mc:Choice xmlns:v="urn:schemas-microsoft-com:vml" Requires="v">
                    <p:oleObj spid="_x0000_s3107" name="" r:id="rId14" imgW="304800" imgH="355600" progId="Equation.3">
                      <p:embed/>
                    </p:oleObj>
                  </mc:Choice>
                  <mc:Fallback>
                    <p:oleObj name="" r:id="rId14" imgW="304800" imgH="355600" progId="Equation.3">
                      <p:embed/>
                      <p:pic>
                        <p:nvPicPr>
                          <p:cNvPr id="0" name="图片 3106"/>
                          <p:cNvPicPr/>
                          <p:nvPr/>
                        </p:nvPicPr>
                        <p:blipFill>
                          <a:blip r:embed="rId15"/>
                          <a:stretch>
                            <a:fillRect/>
                          </a:stretch>
                        </p:blipFill>
                        <p:spPr>
                          <a:xfrm>
                            <a:off x="3552" y="2016"/>
                            <a:ext cx="192" cy="224"/>
                          </a:xfrm>
                          <a:prstGeom prst="rect">
                            <a:avLst/>
                          </a:prstGeom>
                          <a:noFill/>
                          <a:ln w="38100">
                            <a:noFill/>
                            <a:miter/>
                          </a:ln>
                        </p:spPr>
                      </p:pic>
                    </p:oleObj>
                  </mc:Fallback>
                </mc:AlternateContent>
              </a:graphicData>
            </a:graphic>
          </p:graphicFrame>
        </p:grpSp>
      </p:grpSp>
      <p:grpSp>
        <p:nvGrpSpPr>
          <p:cNvPr id="28712" name="组合 56360"/>
          <p:cNvGrpSpPr/>
          <p:nvPr/>
        </p:nvGrpSpPr>
        <p:grpSpPr>
          <a:xfrm>
            <a:off x="7164388" y="4337050"/>
            <a:ext cx="1173162" cy="1871663"/>
            <a:chOff x="4464" y="2256"/>
            <a:chExt cx="1178" cy="1520"/>
          </a:xfrm>
        </p:grpSpPr>
        <p:grpSp>
          <p:nvGrpSpPr>
            <p:cNvPr id="29735" name="组合 56361"/>
            <p:cNvGrpSpPr/>
            <p:nvPr/>
          </p:nvGrpSpPr>
          <p:grpSpPr>
            <a:xfrm>
              <a:off x="4464" y="2832"/>
              <a:ext cx="1178" cy="470"/>
              <a:chOff x="4224" y="2592"/>
              <a:chExt cx="1178" cy="470"/>
            </a:xfrm>
          </p:grpSpPr>
          <p:sp>
            <p:nvSpPr>
              <p:cNvPr id="29736" name="矩形 56362" descr="棕色大理石"/>
              <p:cNvSpPr/>
              <p:nvPr/>
            </p:nvSpPr>
            <p:spPr>
              <a:xfrm>
                <a:off x="4569" y="2688"/>
                <a:ext cx="268" cy="288"/>
              </a:xfrm>
              <a:prstGeom prst="rect">
                <a:avLst/>
              </a:prstGeom>
              <a:blipFill rotWithShape="0">
                <a:blip r:embed="rId6"/>
              </a:blip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29737" name="直接连接符 56363"/>
              <p:cNvSpPr/>
              <p:nvPr/>
            </p:nvSpPr>
            <p:spPr>
              <a:xfrm flipV="1">
                <a:off x="4512" y="2592"/>
                <a:ext cx="0" cy="432"/>
              </a:xfrm>
              <a:prstGeom prst="line">
                <a:avLst/>
              </a:prstGeom>
              <a:ln w="31750" cap="flat" cmpd="sng">
                <a:solidFill>
                  <a:schemeClr val="bg2"/>
                </a:solidFill>
                <a:prstDash val="solid"/>
                <a:round/>
                <a:headEnd type="none" w="med" len="med"/>
                <a:tailEnd type="triangle" w="med" len="med"/>
              </a:ln>
            </p:spPr>
          </p:sp>
          <p:graphicFrame>
            <p:nvGraphicFramePr>
              <p:cNvPr id="29738" name="对象 56364"/>
              <p:cNvGraphicFramePr/>
              <p:nvPr/>
            </p:nvGraphicFramePr>
            <p:xfrm>
              <a:off x="4224" y="2640"/>
              <a:ext cx="248" cy="320"/>
            </p:xfrm>
            <a:graphic>
              <a:graphicData uri="http://schemas.openxmlformats.org/presentationml/2006/ole">
                <mc:AlternateContent xmlns:mc="http://schemas.openxmlformats.org/markup-compatibility/2006">
                  <mc:Choice xmlns:v="urn:schemas-microsoft-com:vml" Requires="v">
                    <p:oleObj spid="_x0000_s3117" name="" r:id="rId16" imgW="393700" imgH="508000" progId="Equation.DSMT4">
                      <p:embed/>
                    </p:oleObj>
                  </mc:Choice>
                  <mc:Fallback>
                    <p:oleObj name="" r:id="rId16" imgW="393700" imgH="508000" progId="Equation.DSMT4">
                      <p:embed/>
                      <p:pic>
                        <p:nvPicPr>
                          <p:cNvPr id="0" name="图片 3116"/>
                          <p:cNvPicPr/>
                          <p:nvPr/>
                        </p:nvPicPr>
                        <p:blipFill>
                          <a:blip r:embed="rId17"/>
                          <a:stretch>
                            <a:fillRect/>
                          </a:stretch>
                        </p:blipFill>
                        <p:spPr>
                          <a:xfrm>
                            <a:off x="4224" y="2640"/>
                            <a:ext cx="248" cy="320"/>
                          </a:xfrm>
                          <a:prstGeom prst="rect">
                            <a:avLst/>
                          </a:prstGeom>
                          <a:noFill/>
                          <a:ln w="38100">
                            <a:noFill/>
                            <a:miter/>
                          </a:ln>
                        </p:spPr>
                      </p:pic>
                    </p:oleObj>
                  </mc:Fallback>
                </mc:AlternateContent>
              </a:graphicData>
            </a:graphic>
          </p:graphicFrame>
          <p:sp>
            <p:nvSpPr>
              <p:cNvPr id="29739" name="矩形 56365"/>
              <p:cNvSpPr/>
              <p:nvPr/>
            </p:nvSpPr>
            <p:spPr>
              <a:xfrm>
                <a:off x="4817" y="2640"/>
                <a:ext cx="585" cy="422"/>
              </a:xfrm>
              <a:prstGeom prst="rect">
                <a:avLst/>
              </a:prstGeom>
              <a:noFill/>
              <a:ln w="9525">
                <a:noFill/>
              </a:ln>
            </p:spPr>
            <p:txBody>
              <a:bodyPr wrap="none" anchor="t">
                <a:spAutoFit/>
              </a:bodyPr>
              <a:p>
                <a:r>
                  <a:rPr lang="en-US" altLang="zh-CN" i="1">
                    <a:solidFill>
                      <a:schemeClr val="bg2"/>
                    </a:solidFill>
                    <a:latin typeface="Times New Roman" panose="02020603050405020304" pitchFamily="18" charset="0"/>
                    <a:ea typeface="楷体_GB2312" panose="02010609030101010101" pitchFamily="49" charset="-122"/>
                  </a:rPr>
                  <a:t>m</a:t>
                </a:r>
                <a:r>
                  <a:rPr lang="en-US" altLang="zh-CN" baseline="-25000">
                    <a:solidFill>
                      <a:schemeClr val="bg2"/>
                    </a:solidFill>
                    <a:latin typeface="楷体_GB2312" panose="02010609030101010101" pitchFamily="49" charset="-122"/>
                    <a:ea typeface="楷体_GB2312" panose="02010609030101010101" pitchFamily="49" charset="-122"/>
                  </a:rPr>
                  <a:t>2</a:t>
                </a:r>
                <a:endParaRPr lang="en-US" altLang="zh-CN" baseline="-25000">
                  <a:solidFill>
                    <a:schemeClr val="bg2"/>
                  </a:solidFill>
                  <a:latin typeface="楷体_GB2312" panose="02010609030101010101" pitchFamily="49" charset="-122"/>
                  <a:ea typeface="楷体_GB2312" panose="02010609030101010101" pitchFamily="49" charset="-122"/>
                </a:endParaRPr>
              </a:p>
            </p:txBody>
          </p:sp>
        </p:grpSp>
        <p:grpSp>
          <p:nvGrpSpPr>
            <p:cNvPr id="29740" name="组合 56366"/>
            <p:cNvGrpSpPr/>
            <p:nvPr/>
          </p:nvGrpSpPr>
          <p:grpSpPr>
            <a:xfrm>
              <a:off x="4932" y="3216"/>
              <a:ext cx="480" cy="560"/>
              <a:chOff x="4692" y="2976"/>
              <a:chExt cx="480" cy="560"/>
            </a:xfrm>
          </p:grpSpPr>
          <p:sp>
            <p:nvSpPr>
              <p:cNvPr id="29741" name="直接连接符 56367"/>
              <p:cNvSpPr/>
              <p:nvPr/>
            </p:nvSpPr>
            <p:spPr>
              <a:xfrm>
                <a:off x="4704" y="2976"/>
                <a:ext cx="0" cy="336"/>
              </a:xfrm>
              <a:prstGeom prst="line">
                <a:avLst/>
              </a:prstGeom>
              <a:ln w="31750" cap="flat" cmpd="sng">
                <a:solidFill>
                  <a:schemeClr val="bg2"/>
                </a:solidFill>
                <a:prstDash val="solid"/>
                <a:round/>
                <a:headEnd type="none" w="med" len="med"/>
                <a:tailEnd type="triangle" w="med" len="med"/>
              </a:ln>
            </p:spPr>
          </p:sp>
          <p:graphicFrame>
            <p:nvGraphicFramePr>
              <p:cNvPr id="29742" name="对象 56368"/>
              <p:cNvGraphicFramePr/>
              <p:nvPr/>
            </p:nvGraphicFramePr>
            <p:xfrm>
              <a:off x="4692" y="3216"/>
              <a:ext cx="480" cy="320"/>
            </p:xfrm>
            <a:graphic>
              <a:graphicData uri="http://schemas.openxmlformats.org/presentationml/2006/ole">
                <mc:AlternateContent xmlns:mc="http://schemas.openxmlformats.org/markup-compatibility/2006">
                  <mc:Choice xmlns:v="urn:schemas-microsoft-com:vml" Requires="v">
                    <p:oleObj spid="_x0000_s3121" name="" r:id="rId18" imgW="762635" imgH="508000" progId="Equation.3">
                      <p:embed/>
                    </p:oleObj>
                  </mc:Choice>
                  <mc:Fallback>
                    <p:oleObj name="" r:id="rId18" imgW="762635" imgH="508000" progId="Equation.3">
                      <p:embed/>
                      <p:pic>
                        <p:nvPicPr>
                          <p:cNvPr id="0" name="图片 3120"/>
                          <p:cNvPicPr/>
                          <p:nvPr/>
                        </p:nvPicPr>
                        <p:blipFill>
                          <a:blip r:embed="rId19"/>
                          <a:stretch>
                            <a:fillRect/>
                          </a:stretch>
                        </p:blipFill>
                        <p:spPr>
                          <a:xfrm>
                            <a:off x="4692" y="3216"/>
                            <a:ext cx="480" cy="320"/>
                          </a:xfrm>
                          <a:prstGeom prst="rect">
                            <a:avLst/>
                          </a:prstGeom>
                          <a:noFill/>
                          <a:ln w="38100">
                            <a:noFill/>
                            <a:miter/>
                          </a:ln>
                        </p:spPr>
                      </p:pic>
                    </p:oleObj>
                  </mc:Fallback>
                </mc:AlternateContent>
              </a:graphicData>
            </a:graphic>
          </p:graphicFrame>
        </p:grpSp>
        <p:grpSp>
          <p:nvGrpSpPr>
            <p:cNvPr id="29743" name="组合 56369"/>
            <p:cNvGrpSpPr/>
            <p:nvPr/>
          </p:nvGrpSpPr>
          <p:grpSpPr>
            <a:xfrm>
              <a:off x="4944" y="2256"/>
              <a:ext cx="240" cy="672"/>
              <a:chOff x="4704" y="2016"/>
              <a:chExt cx="240" cy="672"/>
            </a:xfrm>
          </p:grpSpPr>
          <p:sp>
            <p:nvSpPr>
              <p:cNvPr id="29744" name="直接连接符 56370"/>
              <p:cNvSpPr/>
              <p:nvPr/>
            </p:nvSpPr>
            <p:spPr>
              <a:xfrm flipV="1">
                <a:off x="4704" y="2256"/>
                <a:ext cx="0" cy="432"/>
              </a:xfrm>
              <a:prstGeom prst="line">
                <a:avLst/>
              </a:prstGeom>
              <a:ln w="31750" cap="flat" cmpd="sng">
                <a:solidFill>
                  <a:schemeClr val="bg2"/>
                </a:solidFill>
                <a:prstDash val="solid"/>
                <a:round/>
                <a:headEnd type="none" w="med" len="med"/>
                <a:tailEnd type="triangle" w="med" len="med"/>
              </a:ln>
            </p:spPr>
          </p:sp>
          <p:graphicFrame>
            <p:nvGraphicFramePr>
              <p:cNvPr id="29745" name="对象 56371"/>
              <p:cNvGraphicFramePr/>
              <p:nvPr/>
            </p:nvGraphicFramePr>
            <p:xfrm>
              <a:off x="4752" y="2016"/>
              <a:ext cx="192" cy="224"/>
            </p:xfrm>
            <a:graphic>
              <a:graphicData uri="http://schemas.openxmlformats.org/presentationml/2006/ole">
                <mc:AlternateContent xmlns:mc="http://schemas.openxmlformats.org/markup-compatibility/2006">
                  <mc:Choice xmlns:v="urn:schemas-microsoft-com:vml" Requires="v">
                    <p:oleObj spid="_x0000_s3113" name="" r:id="rId20" imgW="304800" imgH="355600" progId="Equation.3">
                      <p:embed/>
                    </p:oleObj>
                  </mc:Choice>
                  <mc:Fallback>
                    <p:oleObj name="" r:id="rId20" imgW="304800" imgH="355600" progId="Equation.3">
                      <p:embed/>
                      <p:pic>
                        <p:nvPicPr>
                          <p:cNvPr id="0" name="图片 3112"/>
                          <p:cNvPicPr/>
                          <p:nvPr/>
                        </p:nvPicPr>
                        <p:blipFill>
                          <a:blip r:embed="rId21"/>
                          <a:stretch>
                            <a:fillRect/>
                          </a:stretch>
                        </p:blipFill>
                        <p:spPr>
                          <a:xfrm>
                            <a:off x="4752" y="2016"/>
                            <a:ext cx="192" cy="224"/>
                          </a:xfrm>
                          <a:prstGeom prst="rect">
                            <a:avLst/>
                          </a:prstGeom>
                          <a:noFill/>
                          <a:ln w="38100">
                            <a:noFill/>
                            <a:miter/>
                          </a:ln>
                        </p:spPr>
                      </p:pic>
                    </p:oleObj>
                  </mc:Fallback>
                </mc:AlternateContent>
              </a:graphicData>
            </a:graphic>
          </p:graphicFrame>
        </p:grpSp>
      </p:grpSp>
      <p:sp>
        <p:nvSpPr>
          <p:cNvPr id="2" name="文本框 1"/>
          <p:cNvSpPr txBox="1"/>
          <p:nvPr/>
        </p:nvSpPr>
        <p:spPr>
          <a:xfrm>
            <a:off x="358775" y="539750"/>
            <a:ext cx="8791575" cy="517525"/>
          </a:xfrm>
          <a:prstGeom prst="rect">
            <a:avLst/>
          </a:prstGeom>
          <a:noFill/>
          <a:ln w="9525">
            <a:noFill/>
          </a:ln>
        </p:spPr>
        <p:txBody>
          <a:bodyPr wrap="square" anchor="t">
            <a:spAutoFit/>
          </a:bodyPr>
          <a:p>
            <a:pPr algn="just"/>
            <a:r>
              <a:rPr lang="zh-CN" altLang="en-US">
                <a:latin typeface="Times New Roman" panose="02020603050405020304" pitchFamily="18" charset="0"/>
                <a:ea typeface="宋体" panose="02010600030101010101" pitchFamily="2" charset="-122"/>
              </a:rPr>
              <a:t>设</a:t>
            </a:r>
            <a:r>
              <a:rPr lang="en-US" altLang="zh-CN" i="1">
                <a:latin typeface="Times New Roman" panose="02020603050405020304" pitchFamily="18" charset="0"/>
                <a:ea typeface="宋体" panose="02010600030101010101" pitchFamily="2" charset="-122"/>
              </a:rPr>
              <a:t>m</a:t>
            </a:r>
            <a:r>
              <a:rPr lang="en-US" altLang="zh-CN" baseline="-25000">
                <a:latin typeface="Times New Roman" panose="02020603050405020304" pitchFamily="18" charset="0"/>
                <a:ea typeface="宋体" panose="02010600030101010101" pitchFamily="2" charset="-122"/>
              </a:rPr>
              <a:t>1</a:t>
            </a:r>
            <a:r>
              <a:rPr lang="en-US" altLang="zh-CN" i="1">
                <a:latin typeface="Times New Roman" panose="02020603050405020304" pitchFamily="18" charset="0"/>
                <a:ea typeface="宋体" panose="02010600030101010101" pitchFamily="2" charset="-122"/>
              </a:rPr>
              <a:t>,m</a:t>
            </a:r>
            <a:r>
              <a:rPr lang="en-US" altLang="zh-CN" baseline="-25000">
                <a:latin typeface="Times New Roman" panose="02020603050405020304" pitchFamily="18" charset="0"/>
                <a:ea typeface="宋体" panose="02010600030101010101" pitchFamily="2" charset="-122"/>
              </a:rPr>
              <a:t>2 </a:t>
            </a:r>
            <a:r>
              <a:rPr lang="zh-CN" altLang="en-US">
                <a:solidFill>
                  <a:srgbClr val="FF0000"/>
                </a:solidFill>
                <a:latin typeface="Times New Roman" panose="02020603050405020304" pitchFamily="18" charset="0"/>
                <a:ea typeface="宋体" panose="02010600030101010101" pitchFamily="2" charset="-122"/>
              </a:rPr>
              <a:t>对地</a:t>
            </a:r>
            <a:r>
              <a:rPr lang="zh-CN" altLang="en-US">
                <a:latin typeface="Times New Roman" panose="02020603050405020304" pitchFamily="18" charset="0"/>
                <a:ea typeface="宋体" panose="02010600030101010101" pitchFamily="2" charset="-122"/>
              </a:rPr>
              <a:t>的加速度大小分别为</a:t>
            </a:r>
            <a:r>
              <a:rPr lang="en-US" altLang="zh-CN" i="1">
                <a:latin typeface="Times New Roman" panose="02020603050405020304" pitchFamily="18" charset="0"/>
                <a:ea typeface="宋体" panose="02010600030101010101" pitchFamily="2" charset="-122"/>
              </a:rPr>
              <a:t>a</a:t>
            </a:r>
            <a:r>
              <a:rPr lang="en-US" altLang="zh-CN" baseline="-2500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rPr>
              <a:t>a</a:t>
            </a:r>
            <a:r>
              <a:rPr lang="en-US" altLang="zh-CN" baseline="-25000">
                <a:latin typeface="Times New Roman" panose="02020603050405020304" pitchFamily="18" charset="0"/>
                <a:ea typeface="宋体" panose="02010600030101010101" pitchFamily="2" charset="-122"/>
              </a:rPr>
              <a:t>2</a:t>
            </a:r>
            <a:endParaRPr lang="zh-CN" altLang="en-US">
              <a:latin typeface="Arial" panose="020B0604020202020204" pitchFamily="34" charset="0"/>
              <a:ea typeface="宋体" panose="02010600030101010101" pitchFamily="2" charset="-122"/>
            </a:endParaRPr>
          </a:p>
        </p:txBody>
      </p:sp>
      <p:sp>
        <p:nvSpPr>
          <p:cNvPr id="3" name="文本框 2"/>
          <p:cNvSpPr txBox="1"/>
          <p:nvPr/>
        </p:nvSpPr>
        <p:spPr>
          <a:xfrm>
            <a:off x="393700" y="1057275"/>
            <a:ext cx="3476625" cy="522288"/>
          </a:xfrm>
          <a:prstGeom prst="rect">
            <a:avLst/>
          </a:prstGeom>
          <a:noFill/>
          <a:ln w="9525">
            <a:noFill/>
          </a:ln>
        </p:spPr>
        <p:txBody>
          <a:bodyPr wrap="none" anchor="t">
            <a:spAutoFit/>
          </a:bodyPr>
          <a:p>
            <a:pPr algn="just"/>
            <a:r>
              <a:rPr lang="zh-CN" altLang="en-US" dirty="0">
                <a:latin typeface="Times New Roman" panose="02020603050405020304" pitchFamily="18" charset="0"/>
                <a:ea typeface="宋体" panose="02010600030101010101" pitchFamily="2" charset="-122"/>
                <a:sym typeface="宋体" panose="02010600030101010101" pitchFamily="2" charset="-122"/>
              </a:rPr>
              <a:t>则有</a:t>
            </a:r>
            <a:r>
              <a:rPr lang="en-US" altLang="zh-CN" i="1" dirty="0">
                <a:latin typeface="Times New Roman" panose="02020603050405020304" pitchFamily="18" charset="0"/>
                <a:ea typeface="宋体" panose="02010600030101010101" pitchFamily="2" charset="-122"/>
                <a:sym typeface="宋体" panose="02010600030101010101" pitchFamily="2" charset="-122"/>
              </a:rPr>
              <a:t>a</a:t>
            </a:r>
            <a:r>
              <a:rPr lang="en-US" altLang="zh-CN" baseline="-25000" dirty="0">
                <a:latin typeface="Times New Roman" panose="02020603050405020304" pitchFamily="18" charset="0"/>
                <a:ea typeface="宋体" panose="02010600030101010101" pitchFamily="2" charset="-122"/>
                <a:sym typeface="宋体" panose="02010600030101010101" pitchFamily="2" charset="-122"/>
              </a:rPr>
              <a:t>1</a:t>
            </a:r>
            <a:r>
              <a:rPr lang="zh-CN" altLang="en-US" dirty="0">
                <a:latin typeface="Times New Roman" panose="02020603050405020304" pitchFamily="18" charset="0"/>
                <a:ea typeface="宋体" panose="02010600030101010101" pitchFamily="2" charset="-122"/>
                <a:sym typeface="宋体" panose="02010600030101010101" pitchFamily="2" charset="-122"/>
              </a:rPr>
              <a:t>＝ </a:t>
            </a:r>
            <a:r>
              <a:rPr lang="en-US" altLang="zh-CN" b="0" i="1" err="1">
                <a:latin typeface="Times New Roman" panose="02020603050405020304" pitchFamily="18" charset="0"/>
                <a:ea typeface="宋体" panose="02010600030101010101" pitchFamily="2" charset="-122"/>
                <a:sym typeface="宋体" panose="02010600030101010101" pitchFamily="2" charset="-122"/>
              </a:rPr>
              <a:t>a</a:t>
            </a:r>
            <a:r>
              <a:rPr lang="en-US" altLang="zh-CN" baseline="-25000" err="1">
                <a:latin typeface="Times New Roman" panose="02020603050405020304" pitchFamily="18" charset="0"/>
                <a:ea typeface="宋体" panose="02010600030101010101" pitchFamily="2" charset="-122"/>
                <a:sym typeface="宋体" panose="02010600030101010101" pitchFamily="2" charset="-122"/>
              </a:rPr>
              <a:t>r</a:t>
            </a:r>
            <a:r>
              <a:rPr lang="en-US" altLang="en-US" dirty="0">
                <a:latin typeface="楷体_GB2312" panose="02010609030101010101" pitchFamily="49" charset="-122"/>
                <a:ea typeface="楷体_GB2312" panose="02010609030101010101" pitchFamily="49" charset="-122"/>
                <a:sym typeface="宋体" panose="02010600030101010101" pitchFamily="2" charset="-122"/>
              </a:rPr>
              <a:t>, </a:t>
            </a:r>
            <a:r>
              <a:rPr lang="en-US" altLang="zh-CN" i="1" dirty="0">
                <a:latin typeface="Times New Roman" panose="02020603050405020304" pitchFamily="18" charset="0"/>
                <a:ea typeface="宋体" panose="02010600030101010101" pitchFamily="2" charset="-122"/>
                <a:sym typeface="宋体" panose="02010600030101010101" pitchFamily="2" charset="-122"/>
              </a:rPr>
              <a:t>a</a:t>
            </a:r>
            <a:r>
              <a:rPr lang="en-US" altLang="zh-CN" baseline="-25000" dirty="0">
                <a:latin typeface="Times New Roman" panose="02020603050405020304" pitchFamily="18" charset="0"/>
                <a:ea typeface="宋体" panose="02010600030101010101" pitchFamily="2" charset="-122"/>
                <a:sym typeface="宋体" panose="02010600030101010101" pitchFamily="2" charset="-122"/>
              </a:rPr>
              <a:t>2</a:t>
            </a:r>
            <a:r>
              <a:rPr lang="zh-CN" altLang="en-US" dirty="0">
                <a:latin typeface="Times New Roman" panose="02020603050405020304" pitchFamily="18" charset="0"/>
                <a:ea typeface="宋体" panose="02010600030101010101" pitchFamily="2" charset="-122"/>
                <a:sym typeface="宋体" panose="02010600030101010101" pitchFamily="2" charset="-122"/>
              </a:rPr>
              <a:t>＝ </a:t>
            </a:r>
            <a:r>
              <a:rPr lang="en-US" altLang="zh-CN" b="0" i="1" err="1">
                <a:latin typeface="Times New Roman" panose="02020603050405020304" pitchFamily="18" charset="0"/>
                <a:ea typeface="宋体" panose="02010600030101010101" pitchFamily="2" charset="-122"/>
                <a:sym typeface="宋体" panose="02010600030101010101" pitchFamily="2" charset="-122"/>
              </a:rPr>
              <a:t>a</a:t>
            </a:r>
            <a:r>
              <a:rPr lang="en-US" altLang="zh-CN" baseline="-25000" err="1">
                <a:latin typeface="Times New Roman" panose="02020603050405020304" pitchFamily="18" charset="0"/>
                <a:ea typeface="宋体" panose="02010600030101010101" pitchFamily="2" charset="-122"/>
                <a:sym typeface="宋体" panose="02010600030101010101" pitchFamily="2" charset="-122"/>
              </a:rPr>
              <a:t>r</a:t>
            </a:r>
            <a:r>
              <a:rPr lang="en-US" altLang="en-US" dirty="0">
                <a:latin typeface="楷体_GB2312" panose="02010609030101010101" pitchFamily="49" charset="-122"/>
                <a:ea typeface="楷体_GB2312" panose="02010609030101010101" pitchFamily="49" charset="-122"/>
                <a:sym typeface="宋体" panose="02010600030101010101" pitchFamily="2" charset="-122"/>
              </a:rPr>
              <a:t> </a:t>
            </a:r>
            <a:endParaRPr lang="en-US" altLang="en-US">
              <a:latin typeface="Arial" panose="020B0604020202020204" pitchFamily="34" charset="0"/>
              <a:ea typeface="宋体" panose="02010600030101010101" pitchFamily="2" charset="-122"/>
            </a:endParaRPr>
          </a:p>
        </p:txBody>
      </p:sp>
      <p:sp>
        <p:nvSpPr>
          <p:cNvPr id="4" name="文本框 3"/>
          <p:cNvSpPr txBox="1"/>
          <p:nvPr/>
        </p:nvSpPr>
        <p:spPr>
          <a:xfrm>
            <a:off x="260350" y="1752600"/>
            <a:ext cx="796925" cy="517525"/>
          </a:xfrm>
          <a:prstGeom prst="rect">
            <a:avLst/>
          </a:prstGeom>
          <a:noFill/>
          <a:ln w="9525">
            <a:noFill/>
          </a:ln>
        </p:spPr>
        <p:txBody>
          <a:bodyPr wrap="none" anchor="t">
            <a:spAutoFit/>
          </a:bodyPr>
          <a:p>
            <a:pPr algn="just"/>
            <a:r>
              <a:rPr lang="zh-CN" altLang="en-US" dirty="0">
                <a:latin typeface="Times New Roman" panose="02020603050405020304" pitchFamily="18" charset="0"/>
                <a:ea typeface="宋体" panose="02010600030101010101" pitchFamily="2" charset="-122"/>
                <a:sym typeface="宋体" panose="02010600030101010101" pitchFamily="2" charset="-122"/>
              </a:rPr>
              <a:t>对</a:t>
            </a:r>
            <a:r>
              <a:rPr lang="en-US" altLang="zh-CN" dirty="0">
                <a:latin typeface="Times New Roman" panose="02020603050405020304" pitchFamily="18" charset="0"/>
                <a:ea typeface="宋体" panose="02010600030101010101" pitchFamily="2" charset="-122"/>
                <a:sym typeface="宋体" panose="02010600030101010101" pitchFamily="2" charset="-122"/>
              </a:rPr>
              <a:t>A</a:t>
            </a:r>
            <a:endParaRPr lang="en-US" altLang="zh-CN" dirty="0">
              <a:latin typeface="Times New Roman" panose="02020603050405020304" pitchFamily="18" charset="0"/>
              <a:ea typeface="宋体" panose="02010600030101010101" pitchFamily="2" charset="-122"/>
              <a:sym typeface="宋体" panose="02010600030101010101" pitchFamily="2" charset="-122"/>
            </a:endParaRPr>
          </a:p>
        </p:txBody>
      </p:sp>
      <p:sp>
        <p:nvSpPr>
          <p:cNvPr id="5" name="文本框 4"/>
          <p:cNvSpPr txBox="1"/>
          <p:nvPr/>
        </p:nvSpPr>
        <p:spPr>
          <a:xfrm>
            <a:off x="269875" y="2443163"/>
            <a:ext cx="777875" cy="519112"/>
          </a:xfrm>
          <a:prstGeom prst="rect">
            <a:avLst/>
          </a:prstGeom>
          <a:noFill/>
          <a:ln w="9525">
            <a:noFill/>
          </a:ln>
        </p:spPr>
        <p:txBody>
          <a:bodyPr wrap="none" anchor="t">
            <a:spAutoFit/>
          </a:bodyPr>
          <a:p>
            <a:pPr algn="just"/>
            <a:r>
              <a:rPr lang="zh-CN" altLang="en-US" dirty="0">
                <a:latin typeface="Times New Roman" panose="02020603050405020304" pitchFamily="18" charset="0"/>
                <a:ea typeface="宋体" panose="02010600030101010101" pitchFamily="2" charset="-122"/>
                <a:sym typeface="宋体" panose="02010600030101010101" pitchFamily="2" charset="-122"/>
              </a:rPr>
              <a:t>对</a:t>
            </a:r>
            <a:r>
              <a:rPr lang="en-US" altLang="zh-CN" dirty="0">
                <a:latin typeface="Times New Roman" panose="02020603050405020304" pitchFamily="18" charset="0"/>
                <a:ea typeface="宋体" panose="02010600030101010101" pitchFamily="2" charset="-122"/>
                <a:sym typeface="宋体" panose="02010600030101010101" pitchFamily="2" charset="-122"/>
              </a:rPr>
              <a:t>B</a:t>
            </a:r>
            <a:endParaRPr lang="en-US" altLang="zh-CN" dirty="0">
              <a:latin typeface="Times New Roman" panose="02020603050405020304" pitchFamily="18" charset="0"/>
              <a:ea typeface="宋体" panose="02010600030101010101" pitchFamily="2" charset="-122"/>
              <a:sym typeface="宋体" panose="02010600030101010101" pitchFamily="2" charset="-122"/>
            </a:endParaRPr>
          </a:p>
        </p:txBody>
      </p:sp>
      <p:graphicFrame>
        <p:nvGraphicFramePr>
          <p:cNvPr id="29759" name="对象 3">
            <a:hlinkClick r:id="" action="ppaction://ole?verb="/>
          </p:cNvPr>
          <p:cNvGraphicFramePr>
            <a:graphicFrameLocks noChangeAspect="1"/>
          </p:cNvGraphicFramePr>
          <p:nvPr/>
        </p:nvGraphicFramePr>
        <p:xfrm>
          <a:off x="1256665" y="1697355"/>
          <a:ext cx="2710815" cy="626745"/>
        </p:xfrm>
        <a:graphic>
          <a:graphicData uri="http://schemas.openxmlformats.org/presentationml/2006/ole">
            <mc:AlternateContent xmlns:mc="http://schemas.openxmlformats.org/markup-compatibility/2006">
              <mc:Choice xmlns:v="urn:schemas-microsoft-com:vml" Requires="v">
                <p:oleObj spid="_x0000_s3115" name="" r:id="rId22" imgW="1143000" imgH="215900" progId="Equation.3">
                  <p:embed/>
                </p:oleObj>
              </mc:Choice>
              <mc:Fallback>
                <p:oleObj name="" r:id="rId22" imgW="1143000" imgH="215900" progId="Equation.3">
                  <p:embed/>
                  <p:pic>
                    <p:nvPicPr>
                      <p:cNvPr id="0" name="图片 3114"/>
                      <p:cNvPicPr/>
                      <p:nvPr/>
                    </p:nvPicPr>
                    <p:blipFill>
                      <a:blip r:embed="rId23"/>
                      <a:stretch>
                        <a:fillRect/>
                      </a:stretch>
                    </p:blipFill>
                    <p:spPr>
                      <a:xfrm>
                        <a:off x="1256665" y="1697355"/>
                        <a:ext cx="2710815" cy="626745"/>
                      </a:xfrm>
                      <a:prstGeom prst="rect">
                        <a:avLst/>
                      </a:prstGeom>
                      <a:noFill/>
                      <a:ln w="38100">
                        <a:noFill/>
                        <a:miter/>
                      </a:ln>
                    </p:spPr>
                  </p:pic>
                </p:oleObj>
              </mc:Fallback>
            </mc:AlternateContent>
          </a:graphicData>
        </a:graphic>
      </p:graphicFrame>
      <p:graphicFrame>
        <p:nvGraphicFramePr>
          <p:cNvPr id="29760" name="对象 3">
            <a:hlinkClick r:id="" action="ppaction://ole?verb="/>
          </p:cNvPr>
          <p:cNvGraphicFramePr>
            <a:graphicFrameLocks noChangeAspect="1"/>
          </p:cNvGraphicFramePr>
          <p:nvPr/>
        </p:nvGraphicFramePr>
        <p:xfrm>
          <a:off x="1254125" y="2409825"/>
          <a:ext cx="2416175" cy="587375"/>
        </p:xfrm>
        <a:graphic>
          <a:graphicData uri="http://schemas.openxmlformats.org/presentationml/2006/ole">
            <mc:AlternateContent xmlns:mc="http://schemas.openxmlformats.org/markup-compatibility/2006">
              <mc:Choice xmlns:v="urn:schemas-microsoft-com:vml" Requires="v">
                <p:oleObj spid="_x0000_s3116" name="" r:id="rId24" imgW="965200" imgH="215900" progId="Equation.3">
                  <p:embed/>
                </p:oleObj>
              </mc:Choice>
              <mc:Fallback>
                <p:oleObj name="" r:id="rId24" imgW="965200" imgH="215900" progId="Equation.3">
                  <p:embed/>
                  <p:pic>
                    <p:nvPicPr>
                      <p:cNvPr id="0" name="图片 3115"/>
                      <p:cNvPicPr/>
                      <p:nvPr/>
                    </p:nvPicPr>
                    <p:blipFill>
                      <a:blip r:embed="rId25"/>
                      <a:stretch>
                        <a:fillRect/>
                      </a:stretch>
                    </p:blipFill>
                    <p:spPr>
                      <a:xfrm>
                        <a:off x="1254125" y="2409825"/>
                        <a:ext cx="2416175" cy="587375"/>
                      </a:xfrm>
                      <a:prstGeom prst="rect">
                        <a:avLst/>
                      </a:prstGeom>
                      <a:noFill/>
                      <a:ln w="38100">
                        <a:noFill/>
                        <a:miter/>
                      </a:ln>
                    </p:spPr>
                  </p:pic>
                </p:oleObj>
              </mc:Fallback>
            </mc:AlternateContent>
          </a:graphicData>
        </a:graphic>
      </p:graphicFrame>
      <p:graphicFrame>
        <p:nvGraphicFramePr>
          <p:cNvPr id="6" name="对象 3">
            <a:hlinkClick r:id="" action="ppaction://ole?verb="/>
          </p:cNvPr>
          <p:cNvGraphicFramePr>
            <a:graphicFrameLocks noChangeAspect="1"/>
          </p:cNvGraphicFramePr>
          <p:nvPr/>
        </p:nvGraphicFramePr>
        <p:xfrm>
          <a:off x="4025900" y="1700530"/>
          <a:ext cx="1510030" cy="626745"/>
        </p:xfrm>
        <a:graphic>
          <a:graphicData uri="http://schemas.openxmlformats.org/presentationml/2006/ole">
            <mc:AlternateContent xmlns:mc="http://schemas.openxmlformats.org/markup-compatibility/2006">
              <mc:Choice xmlns:v="urn:schemas-microsoft-com:vml" Requires="v">
                <p:oleObj spid="_x0000_s3118" name="" r:id="rId26" imgW="609600" imgH="215900" progId="Equation.3">
                  <p:embed/>
                </p:oleObj>
              </mc:Choice>
              <mc:Fallback>
                <p:oleObj name="" r:id="rId26" imgW="609600" imgH="215900" progId="Equation.3">
                  <p:embed/>
                  <p:pic>
                    <p:nvPicPr>
                      <p:cNvPr id="0" name="图片 3117"/>
                      <p:cNvPicPr/>
                      <p:nvPr/>
                    </p:nvPicPr>
                    <p:blipFill>
                      <a:blip r:embed="rId27"/>
                      <a:stretch>
                        <a:fillRect/>
                      </a:stretch>
                    </p:blipFill>
                    <p:spPr>
                      <a:xfrm>
                        <a:off x="4025900" y="1700530"/>
                        <a:ext cx="1510030" cy="626745"/>
                      </a:xfrm>
                      <a:prstGeom prst="rect">
                        <a:avLst/>
                      </a:prstGeom>
                      <a:noFill/>
                      <a:ln w="38100">
                        <a:noFill/>
                        <a:miter/>
                      </a:ln>
                    </p:spPr>
                  </p:pic>
                </p:oleObj>
              </mc:Fallback>
            </mc:AlternateContent>
          </a:graphicData>
        </a:graphic>
      </p:graphicFrame>
      <p:graphicFrame>
        <p:nvGraphicFramePr>
          <p:cNvPr id="8" name="对象 3">
            <a:hlinkClick r:id="" action="ppaction://ole?verb="/>
          </p:cNvPr>
          <p:cNvGraphicFramePr>
            <a:graphicFrameLocks noChangeAspect="1"/>
          </p:cNvGraphicFramePr>
          <p:nvPr/>
        </p:nvGraphicFramePr>
        <p:xfrm>
          <a:off x="3803650" y="2463800"/>
          <a:ext cx="1112838" cy="587375"/>
        </p:xfrm>
        <a:graphic>
          <a:graphicData uri="http://schemas.openxmlformats.org/presentationml/2006/ole">
            <mc:AlternateContent xmlns:mc="http://schemas.openxmlformats.org/markup-compatibility/2006">
              <mc:Choice xmlns:v="urn:schemas-microsoft-com:vml" Requires="v">
                <p:oleObj spid="_x0000_s3119" name="" r:id="rId28" imgW="444500" imgH="215900" progId="Equation.3">
                  <p:embed/>
                </p:oleObj>
              </mc:Choice>
              <mc:Fallback>
                <p:oleObj name="" r:id="rId28" imgW="444500" imgH="215900" progId="Equation.3">
                  <p:embed/>
                  <p:pic>
                    <p:nvPicPr>
                      <p:cNvPr id="0" name="图片 3118"/>
                      <p:cNvPicPr/>
                      <p:nvPr/>
                    </p:nvPicPr>
                    <p:blipFill>
                      <a:blip r:embed="rId29"/>
                      <a:stretch>
                        <a:fillRect/>
                      </a:stretch>
                    </p:blipFill>
                    <p:spPr>
                      <a:xfrm>
                        <a:off x="3803650" y="2463800"/>
                        <a:ext cx="1112838" cy="587375"/>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6323"/>
                                        </p:tgtEl>
                                        <p:attrNameLst>
                                          <p:attrName>style.visibility</p:attrName>
                                        </p:attrNameLst>
                                      </p:cBhvr>
                                      <p:to>
                                        <p:strVal val="visible"/>
                                      </p:to>
                                    </p:set>
                                    <p:anim calcmode="discrete" valueType="clr">
                                      <p:cBhvr override="childStyle">
                                        <p:cTn id="7" dur="250"/>
                                        <p:tgtEl>
                                          <p:spTgt spid="56323"/>
                                        </p:tgtEl>
                                        <p:attrNameLst>
                                          <p:attrName>style.color</p:attrName>
                                        </p:attrNameLst>
                                      </p:cBhvr>
                                      <p:tavLst>
                                        <p:tav tm="0">
                                          <p:val>
                                            <p:clrVal>
                                              <a:schemeClr val="accent2"/>
                                            </p:clrVal>
                                          </p:val>
                                        </p:tav>
                                        <p:tav tm="50000">
                                          <p:val>
                                            <p:clrVal>
                                              <a:schemeClr val="hlink"/>
                                            </p:clrVal>
                                          </p:val>
                                        </p:tav>
                                      </p:tavLst>
                                    </p:anim>
                                    <p:anim calcmode="discrete" valueType="clr">
                                      <p:cBhvr>
                                        <p:cTn id="8" dur="250"/>
                                        <p:tgtEl>
                                          <p:spTgt spid="56323"/>
                                        </p:tgtEl>
                                        <p:attrNameLst>
                                          <p:attrName>fillcolor</p:attrName>
                                        </p:attrNameLst>
                                      </p:cBhvr>
                                      <p:tavLst>
                                        <p:tav tm="0">
                                          <p:val>
                                            <p:clrVal>
                                              <a:schemeClr val="accent2"/>
                                            </p:clrVal>
                                          </p:val>
                                        </p:tav>
                                        <p:tav tm="50000">
                                          <p:val>
                                            <p:clrVal>
                                              <a:schemeClr val="hlink"/>
                                            </p:clrVal>
                                          </p:val>
                                        </p:tav>
                                      </p:tavLst>
                                    </p:anim>
                                    <p:set>
                                      <p:cBhvr>
                                        <p:cTn id="9" dur="250"/>
                                        <p:tgtEl>
                                          <p:spTgt spid="5632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8681"/>
                                        </p:tgtEl>
                                        <p:attrNameLst>
                                          <p:attrName>style.visibility</p:attrName>
                                        </p:attrNameLst>
                                      </p:cBhvr>
                                      <p:to>
                                        <p:strVal val="visible"/>
                                      </p:to>
                                    </p:set>
                                    <p:animEffect transition="in" filter="wipe(down)">
                                      <p:cBhvr>
                                        <p:cTn id="14" dur="500"/>
                                        <p:tgtEl>
                                          <p:spTgt spid="2868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8696"/>
                                        </p:tgtEl>
                                        <p:attrNameLst>
                                          <p:attrName>style.visibility</p:attrName>
                                        </p:attrNameLst>
                                      </p:cBhvr>
                                      <p:to>
                                        <p:strVal val="visible"/>
                                      </p:to>
                                    </p:set>
                                    <p:animEffect transition="in" filter="wipe(down)">
                                      <p:cBhvr>
                                        <p:cTn id="19" dur="500"/>
                                        <p:tgtEl>
                                          <p:spTgt spid="2869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8700"/>
                                        </p:tgtEl>
                                        <p:attrNameLst>
                                          <p:attrName>style.visibility</p:attrName>
                                        </p:attrNameLst>
                                      </p:cBhvr>
                                      <p:to>
                                        <p:strVal val="visible"/>
                                      </p:to>
                                    </p:set>
                                    <p:animEffect transition="in" filter="wipe(down)">
                                      <p:cBhvr>
                                        <p:cTn id="24" dur="500"/>
                                        <p:tgtEl>
                                          <p:spTgt spid="28700"/>
                                        </p:tgtEl>
                                      </p:cBhvr>
                                    </p:animEffect>
                                  </p:childTnLst>
                                </p:cTn>
                              </p:par>
                              <p:par>
                                <p:cTn id="25" presetID="22" presetClass="entr" presetSubtype="4" fill="hold" nodeType="withEffect">
                                  <p:stCondLst>
                                    <p:cond delay="0"/>
                                  </p:stCondLst>
                                  <p:childTnLst>
                                    <p:set>
                                      <p:cBhvr>
                                        <p:cTn id="26" dur="1" fill="hold">
                                          <p:stCondLst>
                                            <p:cond delay="0"/>
                                          </p:stCondLst>
                                        </p:cTn>
                                        <p:tgtEl>
                                          <p:spTgt spid="28712"/>
                                        </p:tgtEl>
                                        <p:attrNameLst>
                                          <p:attrName>style.visibility</p:attrName>
                                        </p:attrNameLst>
                                      </p:cBhvr>
                                      <p:to>
                                        <p:strVal val="visible"/>
                                      </p:to>
                                    </p:set>
                                    <p:animEffect transition="in" filter="wipe(down)">
                                      <p:cBhvr>
                                        <p:cTn id="27" dur="500"/>
                                        <p:tgtEl>
                                          <p:spTgt spid="287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down)">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500" fill="hold">
                                          <p:stCondLst>
                                            <p:cond delay="0"/>
                                          </p:stCondLst>
                                        </p:cTn>
                                        <p:tgtEl>
                                          <p:spTgt spid="3"/>
                                        </p:tgtEl>
                                        <p:attrNameLst>
                                          <p:attrName>style.visibility</p:attrName>
                                        </p:attrNameLst>
                                      </p:cBhvr>
                                      <p:to>
                                        <p:strVal val="visible"/>
                                      </p:to>
                                    </p:set>
                                    <p:animEffect transition="in" filter="wipe(down)">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9759"/>
                                        </p:tgtEl>
                                        <p:attrNameLst>
                                          <p:attrName>style.visibility</p:attrName>
                                        </p:attrNameLst>
                                      </p:cBhvr>
                                      <p:to>
                                        <p:strVal val="visible"/>
                                      </p:to>
                                    </p:set>
                                    <p:animEffect transition="in" filter="blinds(horizontal)">
                                      <p:cBhvr>
                                        <p:cTn id="47" dur="500"/>
                                        <p:tgtEl>
                                          <p:spTgt spid="2975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blinds(horizontal)">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down)">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9760"/>
                                        </p:tgtEl>
                                        <p:attrNameLst>
                                          <p:attrName>style.visibility</p:attrName>
                                        </p:attrNameLst>
                                      </p:cBhvr>
                                      <p:to>
                                        <p:strVal val="visible"/>
                                      </p:to>
                                    </p:set>
                                    <p:animEffect transition="in" filter="blinds(horizontal)">
                                      <p:cBhvr>
                                        <p:cTn id="62" dur="500"/>
                                        <p:tgtEl>
                                          <p:spTgt spid="29760"/>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blinds(horizontal)">
                                      <p:cBhvr>
                                        <p:cTn id="67" dur="500"/>
                                        <p:tgtEl>
                                          <p:spTgt spid="8"/>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6326"/>
                                        </p:tgtEl>
                                        <p:attrNameLst>
                                          <p:attrName>style.visibility</p:attrName>
                                        </p:attrNameLst>
                                      </p:cBhvr>
                                      <p:to>
                                        <p:strVal val="visible"/>
                                      </p:to>
                                    </p:set>
                                  </p:childTnLst>
                                </p:cTn>
                              </p:par>
                            </p:childTnLst>
                          </p:cTn>
                        </p:par>
                        <p:par>
                          <p:cTn id="72" fill="hold">
                            <p:stCondLst>
                              <p:cond delay="0"/>
                            </p:stCondLst>
                            <p:childTnLst>
                              <p:par>
                                <p:cTn id="73" presetID="22" presetClass="entr" presetSubtype="8" fill="hold" nodeType="afterEffect">
                                  <p:stCondLst>
                                    <p:cond delay="0"/>
                                  </p:stCondLst>
                                  <p:childTnLst>
                                    <p:set>
                                      <p:cBhvr>
                                        <p:cTn id="74" dur="1" fill="hold">
                                          <p:stCondLst>
                                            <p:cond delay="0"/>
                                          </p:stCondLst>
                                        </p:cTn>
                                        <p:tgtEl>
                                          <p:spTgt spid="56327"/>
                                        </p:tgtEl>
                                        <p:attrNameLst>
                                          <p:attrName>style.visibility</p:attrName>
                                        </p:attrNameLst>
                                      </p:cBhvr>
                                      <p:to>
                                        <p:strVal val="visible"/>
                                      </p:to>
                                    </p:set>
                                    <p:animEffect transition="in" filter="wipe(left)">
                                      <p:cBhvr>
                                        <p:cTn id="75" dur="1000"/>
                                        <p:tgtEl>
                                          <p:spTgt spid="5632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56329"/>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56328"/>
                                        </p:tgtEl>
                                        <p:attrNameLst>
                                          <p:attrName>style.visibility</p:attrName>
                                        </p:attrNameLst>
                                      </p:cBhvr>
                                      <p:to>
                                        <p:strVal val="visible"/>
                                      </p:to>
                                    </p:set>
                                    <p:animEffect transition="in" filter="wipe(left)">
                                      <p:cBhvr>
                                        <p:cTn id="84" dur="1000"/>
                                        <p:tgtEl>
                                          <p:spTgt spid="56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p:bldP spid="56326" grpId="0"/>
      <p:bldP spid="56329" grpId="0"/>
      <p:bldP spid="2" grpId="0"/>
      <p:bldP spid="3" grpId="0"/>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9761" name="组合 29760"/>
          <p:cNvGrpSpPr/>
          <p:nvPr/>
        </p:nvGrpSpPr>
        <p:grpSpPr>
          <a:xfrm>
            <a:off x="5975350" y="1133475"/>
            <a:ext cx="3168650" cy="2278063"/>
            <a:chOff x="3764" y="714"/>
            <a:chExt cx="1996" cy="1435"/>
          </a:xfrm>
        </p:grpSpPr>
        <p:sp>
          <p:nvSpPr>
            <p:cNvPr id="31746" name="矩形 57345"/>
            <p:cNvSpPr/>
            <p:nvPr/>
          </p:nvSpPr>
          <p:spPr>
            <a:xfrm>
              <a:off x="3764" y="714"/>
              <a:ext cx="1996" cy="1406"/>
            </a:xfrm>
            <a:prstGeom prst="rect">
              <a:avLst/>
            </a:prstGeom>
            <a:solidFill>
              <a:srgbClr val="FFFFCC"/>
            </a:solidFill>
            <a:ln w="9525">
              <a:noFill/>
            </a:ln>
            <a:effectLst>
              <a:outerShdw dist="35921" dir="2699999" algn="ctr" rotWithShape="0">
                <a:schemeClr val="bg2"/>
              </a:outerShdw>
            </a:effectLst>
          </p:spPr>
          <p:txBody>
            <a:bodyPr anchor="t"/>
            <a:p>
              <a:endParaRPr lang="zh-CN" altLang="en-US" dirty="0">
                <a:latin typeface="Arial" panose="020B0604020202020204" pitchFamily="34" charset="0"/>
                <a:ea typeface="宋体" panose="02010600030101010101" pitchFamily="2" charset="-122"/>
              </a:endParaRPr>
            </a:p>
          </p:txBody>
        </p:sp>
        <p:grpSp>
          <p:nvGrpSpPr>
            <p:cNvPr id="31747" name="组合 57384"/>
            <p:cNvGrpSpPr/>
            <p:nvPr/>
          </p:nvGrpSpPr>
          <p:grpSpPr>
            <a:xfrm>
              <a:off x="3844" y="771"/>
              <a:ext cx="1142" cy="1265"/>
              <a:chOff x="1104" y="2352"/>
              <a:chExt cx="1511" cy="1632"/>
            </a:xfrm>
          </p:grpSpPr>
          <p:grpSp>
            <p:nvGrpSpPr>
              <p:cNvPr id="31748" name="组合 57385"/>
              <p:cNvGrpSpPr/>
              <p:nvPr/>
            </p:nvGrpSpPr>
            <p:grpSpPr>
              <a:xfrm>
                <a:off x="1104" y="2352"/>
                <a:ext cx="1440" cy="1632"/>
                <a:chOff x="528" y="2208"/>
                <a:chExt cx="1440" cy="1632"/>
              </a:xfrm>
            </p:grpSpPr>
            <p:sp>
              <p:nvSpPr>
                <p:cNvPr id="31749" name="矩形 57386"/>
                <p:cNvSpPr/>
                <p:nvPr/>
              </p:nvSpPr>
              <p:spPr>
                <a:xfrm>
                  <a:off x="528" y="2208"/>
                  <a:ext cx="1440" cy="1632"/>
                </a:xfrm>
                <a:prstGeom prst="rect">
                  <a:avLst/>
                </a:prstGeom>
                <a:noFill/>
                <a:ln w="31750" cap="flat" cmpd="sng">
                  <a:solidFill>
                    <a:schemeClr val="bg2"/>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31750" name="椭圆 57387"/>
                <p:cNvSpPr/>
                <p:nvPr/>
              </p:nvSpPr>
              <p:spPr>
                <a:xfrm>
                  <a:off x="1056" y="2400"/>
                  <a:ext cx="384" cy="384"/>
                </a:xfrm>
                <a:prstGeom prst="ellipse">
                  <a:avLst/>
                </a:prstGeom>
                <a:noFill/>
                <a:ln w="31750" cap="flat" cmpd="sng">
                  <a:solidFill>
                    <a:schemeClr val="bg2"/>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31751" name="矩形 57388" descr="章节"/>
                <p:cNvSpPr/>
                <p:nvPr/>
              </p:nvSpPr>
              <p:spPr>
                <a:xfrm>
                  <a:off x="1233" y="2208"/>
                  <a:ext cx="48" cy="336"/>
                </a:xfrm>
                <a:prstGeom prst="rect">
                  <a:avLst/>
                </a:prstGeom>
                <a:blipFill rotWithShape="0">
                  <a:blip r:embed="rId1"/>
                  <a:stretch>
                    <a:fillRect/>
                  </a:stretch>
                </a:blipFill>
                <a:ln w="31750" cap="flat" cmpd="sng">
                  <a:solidFill>
                    <a:schemeClr val="bg2"/>
                  </a:solidFill>
                  <a:prstDash val="solid"/>
                  <a:miter/>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31752" name="直接连接符 57389"/>
                <p:cNvSpPr/>
                <p:nvPr/>
              </p:nvSpPr>
              <p:spPr>
                <a:xfrm>
                  <a:off x="1056" y="2592"/>
                  <a:ext cx="0" cy="771"/>
                </a:xfrm>
                <a:prstGeom prst="line">
                  <a:avLst/>
                </a:prstGeom>
                <a:ln w="31750" cap="flat" cmpd="sng">
                  <a:solidFill>
                    <a:schemeClr val="bg2"/>
                  </a:solidFill>
                  <a:prstDash val="solid"/>
                  <a:round/>
                  <a:headEnd type="none" w="med" len="med"/>
                  <a:tailEnd type="none" w="med" len="med"/>
                </a:ln>
              </p:spPr>
            </p:sp>
            <p:sp>
              <p:nvSpPr>
                <p:cNvPr id="31753" name="直接连接符 57390"/>
                <p:cNvSpPr/>
                <p:nvPr/>
              </p:nvSpPr>
              <p:spPr>
                <a:xfrm>
                  <a:off x="1441" y="2539"/>
                  <a:ext cx="0" cy="528"/>
                </a:xfrm>
                <a:prstGeom prst="line">
                  <a:avLst/>
                </a:prstGeom>
                <a:ln w="31750" cap="flat" cmpd="sng">
                  <a:solidFill>
                    <a:schemeClr val="bg2"/>
                  </a:solidFill>
                  <a:prstDash val="solid"/>
                  <a:round/>
                  <a:headEnd type="none" w="med" len="med"/>
                  <a:tailEnd type="none" w="med" len="med"/>
                </a:ln>
              </p:spPr>
            </p:sp>
          </p:grpSp>
          <p:sp>
            <p:nvSpPr>
              <p:cNvPr id="31754" name="矩形 57391" descr="棕色大理石"/>
              <p:cNvSpPr/>
              <p:nvPr/>
            </p:nvSpPr>
            <p:spPr>
              <a:xfrm>
                <a:off x="1496" y="3504"/>
                <a:ext cx="268" cy="288"/>
              </a:xfrm>
              <a:prstGeom prst="rect">
                <a:avLst/>
              </a:prstGeom>
              <a:blipFill rotWithShape="0">
                <a:blip r:embed="rId2"/>
              </a:blip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31755" name="矩形 57392" descr="棕色大理石"/>
              <p:cNvSpPr/>
              <p:nvPr/>
            </p:nvSpPr>
            <p:spPr>
              <a:xfrm>
                <a:off x="1881" y="3168"/>
                <a:ext cx="268" cy="288"/>
              </a:xfrm>
              <a:prstGeom prst="rect">
                <a:avLst/>
              </a:prstGeom>
              <a:blipFill rotWithShape="0">
                <a:blip r:embed="rId2"/>
              </a:blip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31756" name="直接连接符 57393"/>
              <p:cNvSpPr/>
              <p:nvPr/>
            </p:nvSpPr>
            <p:spPr>
              <a:xfrm>
                <a:off x="1392" y="2976"/>
                <a:ext cx="0" cy="432"/>
              </a:xfrm>
              <a:prstGeom prst="line">
                <a:avLst/>
              </a:prstGeom>
              <a:ln w="31750" cap="flat" cmpd="sng">
                <a:solidFill>
                  <a:schemeClr val="bg2"/>
                </a:solidFill>
                <a:prstDash val="solid"/>
                <a:round/>
                <a:headEnd type="none" w="med" len="med"/>
                <a:tailEnd type="triangle" w="med" len="med"/>
              </a:ln>
            </p:spPr>
          </p:sp>
          <p:graphicFrame>
            <p:nvGraphicFramePr>
              <p:cNvPr id="31757" name="对象 57394"/>
              <p:cNvGraphicFramePr/>
              <p:nvPr/>
            </p:nvGraphicFramePr>
            <p:xfrm>
              <a:off x="1152" y="2976"/>
              <a:ext cx="224" cy="320"/>
            </p:xfrm>
            <a:graphic>
              <a:graphicData uri="http://schemas.openxmlformats.org/presentationml/2006/ole">
                <mc:AlternateContent xmlns:mc="http://schemas.openxmlformats.org/markup-compatibility/2006">
                  <mc:Choice xmlns:v="urn:schemas-microsoft-com:vml" Requires="v">
                    <p:oleObj spid="_x0000_s3114" name="" r:id="rId3" imgW="355600" imgH="508000" progId="Equation.DSMT4">
                      <p:embed/>
                    </p:oleObj>
                  </mc:Choice>
                  <mc:Fallback>
                    <p:oleObj name="" r:id="rId3" imgW="355600" imgH="508000" progId="Equation.DSMT4">
                      <p:embed/>
                      <p:pic>
                        <p:nvPicPr>
                          <p:cNvPr id="0" name="图片 3113"/>
                          <p:cNvPicPr/>
                          <p:nvPr/>
                        </p:nvPicPr>
                        <p:blipFill>
                          <a:blip r:embed="rId4"/>
                          <a:stretch>
                            <a:fillRect/>
                          </a:stretch>
                        </p:blipFill>
                        <p:spPr>
                          <a:xfrm>
                            <a:off x="1152" y="2976"/>
                            <a:ext cx="224" cy="320"/>
                          </a:xfrm>
                          <a:prstGeom prst="rect">
                            <a:avLst/>
                          </a:prstGeom>
                          <a:noFill/>
                          <a:ln w="38100">
                            <a:noFill/>
                            <a:miter/>
                          </a:ln>
                        </p:spPr>
                      </p:pic>
                    </p:oleObj>
                  </mc:Fallback>
                </mc:AlternateContent>
              </a:graphicData>
            </a:graphic>
          </p:graphicFrame>
          <p:sp>
            <p:nvSpPr>
              <p:cNvPr id="31758" name="直接连接符 57395"/>
              <p:cNvSpPr/>
              <p:nvPr/>
            </p:nvSpPr>
            <p:spPr>
              <a:xfrm flipV="1">
                <a:off x="2208" y="2640"/>
                <a:ext cx="0" cy="432"/>
              </a:xfrm>
              <a:prstGeom prst="line">
                <a:avLst/>
              </a:prstGeom>
              <a:ln w="31750" cap="flat" cmpd="sng">
                <a:solidFill>
                  <a:schemeClr val="bg2"/>
                </a:solidFill>
                <a:prstDash val="solid"/>
                <a:round/>
                <a:headEnd type="none" w="med" len="med"/>
                <a:tailEnd type="triangle" w="med" len="med"/>
              </a:ln>
            </p:spPr>
          </p:sp>
          <p:graphicFrame>
            <p:nvGraphicFramePr>
              <p:cNvPr id="31759" name="对象 57396"/>
              <p:cNvGraphicFramePr/>
              <p:nvPr/>
            </p:nvGraphicFramePr>
            <p:xfrm>
              <a:off x="2208" y="2688"/>
              <a:ext cx="224" cy="320"/>
            </p:xfrm>
            <a:graphic>
              <a:graphicData uri="http://schemas.openxmlformats.org/presentationml/2006/ole">
                <mc:AlternateContent xmlns:mc="http://schemas.openxmlformats.org/markup-compatibility/2006">
                  <mc:Choice xmlns:v="urn:schemas-microsoft-com:vml" Requires="v">
                    <p:oleObj spid="_x0000_s3120" name="" r:id="rId5" imgW="355600" imgH="508000" progId="Equation.3">
                      <p:embed/>
                    </p:oleObj>
                  </mc:Choice>
                  <mc:Fallback>
                    <p:oleObj name="" r:id="rId5" imgW="355600" imgH="508000" progId="Equation.3">
                      <p:embed/>
                      <p:pic>
                        <p:nvPicPr>
                          <p:cNvPr id="0" name="图片 3119"/>
                          <p:cNvPicPr/>
                          <p:nvPr/>
                        </p:nvPicPr>
                        <p:blipFill>
                          <a:blip r:embed="rId4"/>
                          <a:stretch>
                            <a:fillRect/>
                          </a:stretch>
                        </p:blipFill>
                        <p:spPr>
                          <a:xfrm>
                            <a:off x="2208" y="2688"/>
                            <a:ext cx="224" cy="320"/>
                          </a:xfrm>
                          <a:prstGeom prst="rect">
                            <a:avLst/>
                          </a:prstGeom>
                          <a:noFill/>
                          <a:ln w="38100">
                            <a:noFill/>
                            <a:miter/>
                          </a:ln>
                        </p:spPr>
                      </p:pic>
                    </p:oleObj>
                  </mc:Fallback>
                </mc:AlternateContent>
              </a:graphicData>
            </a:graphic>
          </p:graphicFrame>
          <p:sp>
            <p:nvSpPr>
              <p:cNvPr id="31760" name="矩形 57397"/>
              <p:cNvSpPr/>
              <p:nvPr/>
            </p:nvSpPr>
            <p:spPr>
              <a:xfrm>
                <a:off x="1152" y="3456"/>
                <a:ext cx="485" cy="422"/>
              </a:xfrm>
              <a:prstGeom prst="rect">
                <a:avLst/>
              </a:prstGeom>
              <a:noFill/>
              <a:ln w="9525">
                <a:noFill/>
              </a:ln>
            </p:spPr>
            <p:txBody>
              <a:bodyPr wrap="none" anchor="t">
                <a:spAutoFit/>
              </a:bodyPr>
              <a:p>
                <a:r>
                  <a:rPr lang="en-US" altLang="zh-CN" i="1">
                    <a:solidFill>
                      <a:schemeClr val="bg2"/>
                    </a:solidFill>
                    <a:latin typeface="Times New Roman" panose="02020603050405020304" pitchFamily="18" charset="0"/>
                    <a:ea typeface="楷体_GB2312" panose="02010609030101010101" pitchFamily="49" charset="-122"/>
                  </a:rPr>
                  <a:t>m</a:t>
                </a:r>
                <a:r>
                  <a:rPr lang="en-US" altLang="zh-CN" baseline="-25000">
                    <a:solidFill>
                      <a:schemeClr val="bg2"/>
                    </a:solidFill>
                    <a:latin typeface="楷体_GB2312" panose="02010609030101010101" pitchFamily="49" charset="-122"/>
                    <a:ea typeface="楷体_GB2312" panose="02010609030101010101" pitchFamily="49" charset="-122"/>
                  </a:rPr>
                  <a:t>1</a:t>
                </a:r>
                <a:endParaRPr lang="en-US" altLang="zh-CN" baseline="-25000">
                  <a:solidFill>
                    <a:schemeClr val="bg2"/>
                  </a:solidFill>
                  <a:latin typeface="楷体_GB2312" panose="02010609030101010101" pitchFamily="49" charset="-122"/>
                  <a:ea typeface="楷体_GB2312" panose="02010609030101010101" pitchFamily="49" charset="-122"/>
                </a:endParaRPr>
              </a:p>
            </p:txBody>
          </p:sp>
          <p:sp>
            <p:nvSpPr>
              <p:cNvPr id="31761" name="矩形 57398"/>
              <p:cNvSpPr/>
              <p:nvPr/>
            </p:nvSpPr>
            <p:spPr>
              <a:xfrm>
                <a:off x="2130" y="3169"/>
                <a:ext cx="485" cy="422"/>
              </a:xfrm>
              <a:prstGeom prst="rect">
                <a:avLst/>
              </a:prstGeom>
              <a:noFill/>
              <a:ln w="9525">
                <a:noFill/>
              </a:ln>
            </p:spPr>
            <p:txBody>
              <a:bodyPr wrap="none" anchor="t">
                <a:spAutoFit/>
              </a:bodyPr>
              <a:p>
                <a:r>
                  <a:rPr lang="en-US" altLang="zh-CN" i="1">
                    <a:solidFill>
                      <a:schemeClr val="bg2"/>
                    </a:solidFill>
                    <a:latin typeface="Times New Roman" panose="02020603050405020304" pitchFamily="18" charset="0"/>
                    <a:ea typeface="楷体_GB2312" panose="02010609030101010101" pitchFamily="49" charset="-122"/>
                  </a:rPr>
                  <a:t>m</a:t>
                </a:r>
                <a:r>
                  <a:rPr lang="en-US" altLang="zh-CN" baseline="-25000">
                    <a:solidFill>
                      <a:schemeClr val="bg2"/>
                    </a:solidFill>
                    <a:latin typeface="楷体_GB2312" panose="02010609030101010101" pitchFamily="49" charset="-122"/>
                    <a:ea typeface="楷体_GB2312" panose="02010609030101010101" pitchFamily="49" charset="-122"/>
                  </a:rPr>
                  <a:t>2</a:t>
                </a:r>
                <a:endParaRPr lang="en-US" altLang="zh-CN" baseline="-25000">
                  <a:solidFill>
                    <a:schemeClr val="bg2"/>
                  </a:solidFill>
                  <a:latin typeface="楷体_GB2312" panose="02010609030101010101" pitchFamily="49" charset="-122"/>
                  <a:ea typeface="楷体_GB2312" panose="02010609030101010101" pitchFamily="49" charset="-122"/>
                </a:endParaRPr>
              </a:p>
            </p:txBody>
          </p:sp>
        </p:grpSp>
        <p:grpSp>
          <p:nvGrpSpPr>
            <p:cNvPr id="31762" name="组合 57399"/>
            <p:cNvGrpSpPr/>
            <p:nvPr/>
          </p:nvGrpSpPr>
          <p:grpSpPr>
            <a:xfrm>
              <a:off x="5260" y="759"/>
              <a:ext cx="273" cy="1390"/>
              <a:chOff x="2496" y="2112"/>
              <a:chExt cx="289" cy="1832"/>
            </a:xfrm>
          </p:grpSpPr>
          <p:sp>
            <p:nvSpPr>
              <p:cNvPr id="31763" name="直接连接符 57400"/>
              <p:cNvSpPr/>
              <p:nvPr/>
            </p:nvSpPr>
            <p:spPr>
              <a:xfrm flipV="1">
                <a:off x="2736" y="2160"/>
                <a:ext cx="0" cy="1488"/>
              </a:xfrm>
              <a:prstGeom prst="line">
                <a:avLst/>
              </a:prstGeom>
              <a:ln w="31750" cap="flat" cmpd="sng">
                <a:solidFill>
                  <a:schemeClr val="bg2"/>
                </a:solidFill>
                <a:prstDash val="solid"/>
                <a:round/>
                <a:headEnd type="none" w="med" len="med"/>
                <a:tailEnd type="triangle" w="med" len="med"/>
              </a:ln>
            </p:spPr>
          </p:sp>
          <p:sp>
            <p:nvSpPr>
              <p:cNvPr id="31764" name="矩形 57401"/>
              <p:cNvSpPr/>
              <p:nvPr/>
            </p:nvSpPr>
            <p:spPr>
              <a:xfrm>
                <a:off x="2544" y="3513"/>
                <a:ext cx="241" cy="431"/>
              </a:xfrm>
              <a:prstGeom prst="rect">
                <a:avLst/>
              </a:prstGeom>
              <a:noFill/>
              <a:ln w="9525">
                <a:noFill/>
              </a:ln>
            </p:spPr>
            <p:txBody>
              <a:bodyPr wrap="none" anchor="t">
                <a:spAutoFit/>
              </a:bodyPr>
              <a:p>
                <a:r>
                  <a:rPr lang="en-US" altLang="zh-CN" i="1">
                    <a:solidFill>
                      <a:schemeClr val="bg2"/>
                    </a:solidFill>
                    <a:latin typeface="Times New Roman" panose="02020603050405020304" pitchFamily="18" charset="0"/>
                    <a:ea typeface="楷体_GB2312" panose="02010609030101010101" pitchFamily="49" charset="-122"/>
                  </a:rPr>
                  <a:t>o</a:t>
                </a:r>
                <a:endParaRPr lang="en-US" altLang="zh-CN" i="1">
                  <a:solidFill>
                    <a:schemeClr val="bg2"/>
                  </a:solidFill>
                  <a:latin typeface="Times New Roman" panose="02020603050405020304" pitchFamily="18" charset="0"/>
                  <a:ea typeface="楷体_GB2312" panose="02010609030101010101" pitchFamily="49" charset="-122"/>
                </a:endParaRPr>
              </a:p>
            </p:txBody>
          </p:sp>
          <p:sp>
            <p:nvSpPr>
              <p:cNvPr id="31765" name="矩形 57402"/>
              <p:cNvSpPr/>
              <p:nvPr/>
            </p:nvSpPr>
            <p:spPr>
              <a:xfrm>
                <a:off x="2496" y="2112"/>
                <a:ext cx="241" cy="431"/>
              </a:xfrm>
              <a:prstGeom prst="rect">
                <a:avLst/>
              </a:prstGeom>
              <a:noFill/>
              <a:ln w="9525">
                <a:noFill/>
              </a:ln>
            </p:spPr>
            <p:txBody>
              <a:bodyPr wrap="none" anchor="t">
                <a:spAutoFit/>
              </a:bodyPr>
              <a:p>
                <a:r>
                  <a:rPr lang="en-US" altLang="zh-CN">
                    <a:solidFill>
                      <a:schemeClr val="bg2"/>
                    </a:solidFill>
                    <a:latin typeface="Times New Roman" panose="02020603050405020304" pitchFamily="18" charset="0"/>
                    <a:ea typeface="楷体_GB2312" panose="02010609030101010101" pitchFamily="49" charset="-122"/>
                  </a:rPr>
                  <a:t>y</a:t>
                </a:r>
                <a:endParaRPr lang="en-US" altLang="zh-CN">
                  <a:solidFill>
                    <a:schemeClr val="bg2"/>
                  </a:solidFill>
                  <a:latin typeface="Times New Roman" panose="02020603050405020304" pitchFamily="18" charset="0"/>
                  <a:ea typeface="楷体_GB2312" panose="02010609030101010101" pitchFamily="49" charset="-122"/>
                </a:endParaRPr>
              </a:p>
            </p:txBody>
          </p:sp>
        </p:grpSp>
      </p:grpSp>
      <p:sp>
        <p:nvSpPr>
          <p:cNvPr id="29698" name="矩形 57346"/>
          <p:cNvSpPr/>
          <p:nvPr/>
        </p:nvSpPr>
        <p:spPr>
          <a:xfrm>
            <a:off x="6642100" y="3670300"/>
            <a:ext cx="2195513" cy="1873250"/>
          </a:xfrm>
          <a:prstGeom prst="rect">
            <a:avLst/>
          </a:prstGeom>
          <a:solidFill>
            <a:srgbClr val="FFFFCC"/>
          </a:solidFill>
          <a:ln w="9525">
            <a:noFill/>
          </a:ln>
          <a:effectLst>
            <a:outerShdw dist="35921" dir="2699999" algn="ctr" rotWithShape="0">
              <a:schemeClr val="bg2"/>
            </a:outerShdw>
          </a:effectLst>
        </p:spPr>
        <p:txBody>
          <a:bodyPr anchor="t"/>
          <a:p>
            <a:endParaRPr lang="zh-CN" altLang="en-US" dirty="0">
              <a:latin typeface="Arial" panose="020B0604020202020204" pitchFamily="34" charset="0"/>
              <a:ea typeface="宋体" panose="02010600030101010101" pitchFamily="2" charset="-122"/>
            </a:endParaRPr>
          </a:p>
        </p:txBody>
      </p:sp>
      <p:sp>
        <p:nvSpPr>
          <p:cNvPr id="57348" name="矩形 57347"/>
          <p:cNvSpPr/>
          <p:nvPr/>
        </p:nvSpPr>
        <p:spPr>
          <a:xfrm>
            <a:off x="0" y="165100"/>
            <a:ext cx="8367713" cy="522288"/>
          </a:xfrm>
          <a:prstGeom prst="rect">
            <a:avLst/>
          </a:prstGeom>
          <a:noFill/>
          <a:ln w="9525">
            <a:noFill/>
          </a:ln>
        </p:spPr>
        <p:txBody>
          <a:bodyPr anchor="t">
            <a:spAutoFit/>
          </a:bodyPr>
          <a:p>
            <a:pPr algn="just"/>
            <a:r>
              <a:rPr lang="en-US" altLang="zh-CN" sz="2600">
                <a:latin typeface="楷体_GB2312" panose="02010609030101010101" pitchFamily="49" charset="-122"/>
                <a:ea typeface="楷体_GB2312" panose="02010609030101010101" pitchFamily="49" charset="-122"/>
              </a:rPr>
              <a:t>(2)</a:t>
            </a:r>
            <a:r>
              <a:rPr lang="zh-CN" altLang="en-US" sz="2600" dirty="0">
                <a:latin typeface="楷体_GB2312" panose="02010609030101010101" pitchFamily="49" charset="-122"/>
                <a:ea typeface="楷体_GB2312" panose="02010609030101010101" pitchFamily="49" charset="-122"/>
              </a:rPr>
              <a:t>已知电梯以加速度</a:t>
            </a:r>
            <a:r>
              <a:rPr lang="en-US" altLang="zh-CN" sz="2600" i="1">
                <a:latin typeface="Times New Roman" panose="02020603050405020304" pitchFamily="18" charset="0"/>
                <a:ea typeface="楷体_GB2312" panose="02010609030101010101" pitchFamily="49" charset="-122"/>
              </a:rPr>
              <a:t>a</a:t>
            </a:r>
            <a:r>
              <a:rPr lang="zh-CN" altLang="en-US" sz="2600" dirty="0">
                <a:latin typeface="楷体_GB2312" panose="02010609030101010101" pitchFamily="49" charset="-122"/>
                <a:ea typeface="楷体_GB2312" panose="02010609030101010101" pitchFamily="49" charset="-122"/>
              </a:rPr>
              <a:t>上升，设</a:t>
            </a:r>
            <a:r>
              <a:rPr lang="en-US" altLang="zh-CN" sz="2600">
                <a:latin typeface="Times New Roman" panose="02020603050405020304" pitchFamily="18" charset="0"/>
                <a:ea typeface="楷体_GB2312" panose="02010609030101010101" pitchFamily="49" charset="-122"/>
              </a:rPr>
              <a:t>A</a:t>
            </a:r>
            <a:r>
              <a:rPr lang="zh-CN" altLang="en-US" sz="2600" dirty="0">
                <a:latin typeface="楷体_GB2312" panose="02010609030101010101" pitchFamily="49" charset="-122"/>
                <a:ea typeface="楷体_GB2312" panose="02010609030101010101" pitchFamily="49" charset="-122"/>
              </a:rPr>
              <a:t>对电梯加速度大小为</a:t>
            </a:r>
            <a:r>
              <a:rPr lang="en-US" altLang="zh-CN" b="0" i="1" err="1">
                <a:latin typeface="Times New Roman" panose="02020603050405020304" pitchFamily="18" charset="0"/>
                <a:ea typeface="宋体" panose="02010600030101010101" pitchFamily="2" charset="-122"/>
              </a:rPr>
              <a:t>a</a:t>
            </a:r>
            <a:r>
              <a:rPr lang="en-US" altLang="zh-CN" baseline="-25000" err="1">
                <a:latin typeface="Times New Roman" panose="02020603050405020304" pitchFamily="18" charset="0"/>
                <a:ea typeface="宋体" panose="02010600030101010101" pitchFamily="2" charset="-122"/>
              </a:rPr>
              <a:t>r</a:t>
            </a:r>
            <a:endParaRPr lang="zh-CN" altLang="en-US" sz="2600" dirty="0">
              <a:latin typeface="楷体_GB2312" panose="02010609030101010101" pitchFamily="49" charset="-122"/>
              <a:ea typeface="楷体_GB2312" panose="02010609030101010101" pitchFamily="49" charset="-122"/>
            </a:endParaRPr>
          </a:p>
        </p:txBody>
      </p:sp>
      <p:sp>
        <p:nvSpPr>
          <p:cNvPr id="57351" name="矩形 57350"/>
          <p:cNvSpPr/>
          <p:nvPr/>
        </p:nvSpPr>
        <p:spPr>
          <a:xfrm>
            <a:off x="0" y="4238625"/>
            <a:ext cx="3352800" cy="488950"/>
          </a:xfrm>
          <a:prstGeom prst="rect">
            <a:avLst/>
          </a:prstGeom>
          <a:noFill/>
          <a:ln w="9525">
            <a:noFill/>
          </a:ln>
        </p:spPr>
        <p:txBody>
          <a:bodyPr anchor="t">
            <a:spAutoFit/>
          </a:bodyPr>
          <a:p>
            <a:r>
              <a:rPr lang="zh-CN" altLang="en-US" sz="2600">
                <a:latin typeface="楷体_GB2312" panose="02010609030101010101" pitchFamily="49" charset="-122"/>
                <a:ea typeface="楷体_GB2312" panose="02010609030101010101" pitchFamily="49" charset="-122"/>
              </a:rPr>
              <a:t>解此</a:t>
            </a:r>
            <a:r>
              <a:rPr lang="zh-CN" altLang="en-US" sz="2600" dirty="0">
                <a:latin typeface="楷体_GB2312" panose="02010609030101010101" pitchFamily="49" charset="-122"/>
                <a:ea typeface="楷体_GB2312" panose="02010609030101010101" pitchFamily="49" charset="-122"/>
              </a:rPr>
              <a:t>方程组得到：</a:t>
            </a:r>
            <a:endParaRPr lang="zh-CN" altLang="en-US" sz="2600">
              <a:latin typeface="楷体_GB2312" panose="02010609030101010101" pitchFamily="49" charset="-122"/>
              <a:ea typeface="楷体_GB2312" panose="02010609030101010101" pitchFamily="49" charset="-122"/>
            </a:endParaRPr>
          </a:p>
        </p:txBody>
      </p:sp>
      <p:graphicFrame>
        <p:nvGraphicFramePr>
          <p:cNvPr id="29703" name="对象 57351"/>
          <p:cNvGraphicFramePr/>
          <p:nvPr/>
        </p:nvGraphicFramePr>
        <p:xfrm>
          <a:off x="2501900" y="4464050"/>
          <a:ext cx="3097213" cy="981075"/>
        </p:xfrm>
        <a:graphic>
          <a:graphicData uri="http://schemas.openxmlformats.org/presentationml/2006/ole">
            <mc:AlternateContent xmlns:mc="http://schemas.openxmlformats.org/markup-compatibility/2006">
              <mc:Choice xmlns:v="urn:schemas-microsoft-com:vml" Requires="v">
                <p:oleObj spid="_x0000_s3123" name="" r:id="rId6" imgW="3530600" imgH="1117600" progId="Equation.DSMT4">
                  <p:embed/>
                </p:oleObj>
              </mc:Choice>
              <mc:Fallback>
                <p:oleObj name="" r:id="rId6" imgW="3530600" imgH="1117600" progId="Equation.DSMT4">
                  <p:embed/>
                  <p:pic>
                    <p:nvPicPr>
                      <p:cNvPr id="0" name="图片 3122"/>
                      <p:cNvPicPr/>
                      <p:nvPr/>
                    </p:nvPicPr>
                    <p:blipFill>
                      <a:blip r:embed="rId7"/>
                      <a:stretch>
                        <a:fillRect/>
                      </a:stretch>
                    </p:blipFill>
                    <p:spPr>
                      <a:xfrm>
                        <a:off x="2501900" y="4464050"/>
                        <a:ext cx="3097213" cy="981075"/>
                      </a:xfrm>
                      <a:prstGeom prst="rect">
                        <a:avLst/>
                      </a:prstGeom>
                      <a:noFill/>
                      <a:ln w="38100">
                        <a:noFill/>
                        <a:miter/>
                      </a:ln>
                    </p:spPr>
                  </p:pic>
                </p:oleObj>
              </mc:Fallback>
            </mc:AlternateContent>
          </a:graphicData>
        </a:graphic>
      </p:graphicFrame>
      <p:graphicFrame>
        <p:nvGraphicFramePr>
          <p:cNvPr id="57353" name="对象 57352"/>
          <p:cNvGraphicFramePr/>
          <p:nvPr/>
        </p:nvGraphicFramePr>
        <p:xfrm>
          <a:off x="2546350" y="5678488"/>
          <a:ext cx="3240088" cy="1052512"/>
        </p:xfrm>
        <a:graphic>
          <a:graphicData uri="http://schemas.openxmlformats.org/presentationml/2006/ole">
            <mc:AlternateContent xmlns:mc="http://schemas.openxmlformats.org/markup-compatibility/2006">
              <mc:Choice xmlns:v="urn:schemas-microsoft-com:vml" Requires="v">
                <p:oleObj spid="_x0000_s3133" name="" r:id="rId8" imgW="3441700" imgH="1117600" progId="Equation.DSMT4">
                  <p:embed/>
                </p:oleObj>
              </mc:Choice>
              <mc:Fallback>
                <p:oleObj name="" r:id="rId8" imgW="3441700" imgH="1117600" progId="Equation.DSMT4">
                  <p:embed/>
                  <p:pic>
                    <p:nvPicPr>
                      <p:cNvPr id="0" name="图片 3132"/>
                      <p:cNvPicPr/>
                      <p:nvPr/>
                    </p:nvPicPr>
                    <p:blipFill>
                      <a:blip r:embed="rId9"/>
                      <a:stretch>
                        <a:fillRect/>
                      </a:stretch>
                    </p:blipFill>
                    <p:spPr>
                      <a:xfrm>
                        <a:off x="2546350" y="5678488"/>
                        <a:ext cx="3240088" cy="1052512"/>
                      </a:xfrm>
                      <a:prstGeom prst="rect">
                        <a:avLst/>
                      </a:prstGeom>
                      <a:noFill/>
                      <a:ln w="38100">
                        <a:noFill/>
                        <a:miter/>
                      </a:ln>
                    </p:spPr>
                  </p:pic>
                </p:oleObj>
              </mc:Fallback>
            </mc:AlternateContent>
          </a:graphicData>
        </a:graphic>
      </p:graphicFrame>
      <p:sp>
        <p:nvSpPr>
          <p:cNvPr id="57354" name="直接连接符 57353"/>
          <p:cNvSpPr/>
          <p:nvPr/>
        </p:nvSpPr>
        <p:spPr>
          <a:xfrm flipV="1">
            <a:off x="8442325" y="1898650"/>
            <a:ext cx="0" cy="696913"/>
          </a:xfrm>
          <a:prstGeom prst="line">
            <a:avLst/>
          </a:prstGeom>
          <a:ln w="31750" cap="flat" cmpd="sng">
            <a:solidFill>
              <a:srgbClr val="C42500"/>
            </a:solidFill>
            <a:prstDash val="solid"/>
            <a:round/>
            <a:headEnd type="none" w="med" len="med"/>
            <a:tailEnd type="triangle" w="med" len="med"/>
          </a:ln>
        </p:spPr>
      </p:sp>
      <p:graphicFrame>
        <p:nvGraphicFramePr>
          <p:cNvPr id="57355" name="内容占位符 57354"/>
          <p:cNvGraphicFramePr>
            <a:graphicFrameLocks noGrp="1"/>
          </p:cNvGraphicFramePr>
          <p:nvPr>
            <p:ph sz="half" idx="1"/>
          </p:nvPr>
        </p:nvGraphicFramePr>
        <p:xfrm>
          <a:off x="7947025" y="2124075"/>
          <a:ext cx="325438" cy="357188"/>
        </p:xfrm>
        <a:graphic>
          <a:graphicData uri="http://schemas.openxmlformats.org/presentationml/2006/ole">
            <mc:AlternateContent xmlns:mc="http://schemas.openxmlformats.org/markup-compatibility/2006">
              <mc:Choice xmlns:v="urn:schemas-microsoft-com:vml" Requires="v">
                <p:oleObj spid="_x0000_s3127" name="" r:id="rId10" imgW="127000" imgH="139700" progId="Equation.3">
                  <p:embed/>
                </p:oleObj>
              </mc:Choice>
              <mc:Fallback>
                <p:oleObj name="" r:id="rId10" imgW="127000" imgH="139700" progId="Equation.3">
                  <p:embed/>
                  <p:pic>
                    <p:nvPicPr>
                      <p:cNvPr id="0" name="图片 3126"/>
                      <p:cNvPicPr/>
                      <p:nvPr/>
                    </p:nvPicPr>
                    <p:blipFill>
                      <a:blip r:embed="rId11"/>
                      <a:stretch>
                        <a:fillRect/>
                      </a:stretch>
                    </p:blipFill>
                    <p:spPr>
                      <a:xfrm>
                        <a:off x="7947025" y="2124075"/>
                        <a:ext cx="325438" cy="357188"/>
                      </a:xfrm>
                      <a:prstGeom prst="rect">
                        <a:avLst/>
                      </a:prstGeom>
                      <a:noFill/>
                      <a:ln w="38100">
                        <a:miter/>
                      </a:ln>
                    </p:spPr>
                  </p:pic>
                </p:oleObj>
              </mc:Fallback>
            </mc:AlternateContent>
          </a:graphicData>
        </a:graphic>
      </p:graphicFrame>
      <p:grpSp>
        <p:nvGrpSpPr>
          <p:cNvPr id="29711" name="组合 57360"/>
          <p:cNvGrpSpPr/>
          <p:nvPr/>
        </p:nvGrpSpPr>
        <p:grpSpPr>
          <a:xfrm>
            <a:off x="6713538" y="3671888"/>
            <a:ext cx="1081087" cy="1720850"/>
            <a:chOff x="3220" y="2256"/>
            <a:chExt cx="1339" cy="1728"/>
          </a:xfrm>
        </p:grpSpPr>
        <p:grpSp>
          <p:nvGrpSpPr>
            <p:cNvPr id="31774" name="组合 57361"/>
            <p:cNvGrpSpPr/>
            <p:nvPr/>
          </p:nvGrpSpPr>
          <p:grpSpPr>
            <a:xfrm>
              <a:off x="3220" y="2880"/>
              <a:ext cx="1339" cy="520"/>
              <a:chOff x="2980" y="2640"/>
              <a:chExt cx="1339" cy="520"/>
            </a:xfrm>
          </p:grpSpPr>
          <p:sp>
            <p:nvSpPr>
              <p:cNvPr id="31775" name="矩形 57362" descr="棕色大理石"/>
              <p:cNvSpPr/>
              <p:nvPr/>
            </p:nvSpPr>
            <p:spPr>
              <a:xfrm>
                <a:off x="3360" y="2688"/>
                <a:ext cx="268" cy="288"/>
              </a:xfrm>
              <a:prstGeom prst="rect">
                <a:avLst/>
              </a:prstGeom>
              <a:blipFill rotWithShape="0">
                <a:blip r:embed="rId2"/>
              </a:blip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31776" name="直接连接符 57363"/>
              <p:cNvSpPr/>
              <p:nvPr/>
            </p:nvSpPr>
            <p:spPr>
              <a:xfrm>
                <a:off x="3264" y="2640"/>
                <a:ext cx="0" cy="432"/>
              </a:xfrm>
              <a:prstGeom prst="line">
                <a:avLst/>
              </a:prstGeom>
              <a:ln w="31750" cap="flat" cmpd="sng">
                <a:solidFill>
                  <a:schemeClr val="bg2"/>
                </a:solidFill>
                <a:prstDash val="solid"/>
                <a:round/>
                <a:headEnd type="none" w="med" len="med"/>
                <a:tailEnd type="triangle" w="med" len="med"/>
              </a:ln>
            </p:spPr>
          </p:sp>
          <p:graphicFrame>
            <p:nvGraphicFramePr>
              <p:cNvPr id="31777" name="对象 57364"/>
              <p:cNvGraphicFramePr/>
              <p:nvPr/>
            </p:nvGraphicFramePr>
            <p:xfrm>
              <a:off x="2980" y="2640"/>
              <a:ext cx="216" cy="320"/>
            </p:xfrm>
            <a:graphic>
              <a:graphicData uri="http://schemas.openxmlformats.org/presentationml/2006/ole">
                <mc:AlternateContent xmlns:mc="http://schemas.openxmlformats.org/markup-compatibility/2006">
                  <mc:Choice xmlns:v="urn:schemas-microsoft-com:vml" Requires="v">
                    <p:oleObj spid="_x0000_s3125" name="" r:id="rId12" imgW="342900" imgH="508000" progId="Equation.3">
                      <p:embed/>
                    </p:oleObj>
                  </mc:Choice>
                  <mc:Fallback>
                    <p:oleObj name="" r:id="rId12" imgW="342900" imgH="508000" progId="Equation.3">
                      <p:embed/>
                      <p:pic>
                        <p:nvPicPr>
                          <p:cNvPr id="0" name="图片 3124"/>
                          <p:cNvPicPr/>
                          <p:nvPr/>
                        </p:nvPicPr>
                        <p:blipFill>
                          <a:blip r:embed="rId13"/>
                          <a:stretch>
                            <a:fillRect/>
                          </a:stretch>
                        </p:blipFill>
                        <p:spPr>
                          <a:xfrm>
                            <a:off x="2980" y="2640"/>
                            <a:ext cx="216" cy="320"/>
                          </a:xfrm>
                          <a:prstGeom prst="rect">
                            <a:avLst/>
                          </a:prstGeom>
                          <a:noFill/>
                          <a:ln w="38100">
                            <a:noFill/>
                            <a:miter/>
                          </a:ln>
                        </p:spPr>
                      </p:pic>
                    </p:oleObj>
                  </mc:Fallback>
                </mc:AlternateContent>
              </a:graphicData>
            </a:graphic>
          </p:graphicFrame>
          <p:sp>
            <p:nvSpPr>
              <p:cNvPr id="31778" name="矩形 57365"/>
              <p:cNvSpPr/>
              <p:nvPr/>
            </p:nvSpPr>
            <p:spPr>
              <a:xfrm>
                <a:off x="3599" y="2640"/>
                <a:ext cx="720" cy="520"/>
              </a:xfrm>
              <a:prstGeom prst="rect">
                <a:avLst/>
              </a:prstGeom>
              <a:noFill/>
              <a:ln w="9525">
                <a:noFill/>
              </a:ln>
            </p:spPr>
            <p:txBody>
              <a:bodyPr wrap="none" anchor="t">
                <a:spAutoFit/>
              </a:bodyPr>
              <a:p>
                <a:r>
                  <a:rPr lang="en-US" altLang="zh-CN" i="1">
                    <a:solidFill>
                      <a:schemeClr val="bg2"/>
                    </a:solidFill>
                    <a:latin typeface="Times New Roman" panose="02020603050405020304" pitchFamily="18" charset="0"/>
                    <a:ea typeface="楷体_GB2312" panose="02010609030101010101" pitchFamily="49" charset="-122"/>
                  </a:rPr>
                  <a:t>m</a:t>
                </a:r>
                <a:r>
                  <a:rPr lang="en-US" altLang="zh-CN" baseline="-25000">
                    <a:solidFill>
                      <a:schemeClr val="bg2"/>
                    </a:solidFill>
                    <a:latin typeface="楷体_GB2312" panose="02010609030101010101" pitchFamily="49" charset="-122"/>
                    <a:ea typeface="楷体_GB2312" panose="02010609030101010101" pitchFamily="49" charset="-122"/>
                  </a:rPr>
                  <a:t>1</a:t>
                </a:r>
                <a:endParaRPr lang="en-US" altLang="zh-CN" baseline="-25000">
                  <a:solidFill>
                    <a:schemeClr val="bg2"/>
                  </a:solidFill>
                  <a:latin typeface="楷体_GB2312" panose="02010609030101010101" pitchFamily="49" charset="-122"/>
                  <a:ea typeface="楷体_GB2312" panose="02010609030101010101" pitchFamily="49" charset="-122"/>
                </a:endParaRPr>
              </a:p>
            </p:txBody>
          </p:sp>
        </p:grpSp>
        <p:grpSp>
          <p:nvGrpSpPr>
            <p:cNvPr id="31779" name="组合 57366"/>
            <p:cNvGrpSpPr/>
            <p:nvPr/>
          </p:nvGrpSpPr>
          <p:grpSpPr>
            <a:xfrm>
              <a:off x="3744" y="3216"/>
              <a:ext cx="504" cy="768"/>
              <a:chOff x="3504" y="2976"/>
              <a:chExt cx="504" cy="768"/>
            </a:xfrm>
          </p:grpSpPr>
          <p:sp>
            <p:nvSpPr>
              <p:cNvPr id="31780" name="直接连接符 57367"/>
              <p:cNvSpPr/>
              <p:nvPr/>
            </p:nvSpPr>
            <p:spPr>
              <a:xfrm>
                <a:off x="3504" y="2976"/>
                <a:ext cx="0" cy="624"/>
              </a:xfrm>
              <a:prstGeom prst="line">
                <a:avLst/>
              </a:prstGeom>
              <a:ln w="31750" cap="flat" cmpd="sng">
                <a:solidFill>
                  <a:schemeClr val="bg2"/>
                </a:solidFill>
                <a:prstDash val="solid"/>
                <a:round/>
                <a:headEnd type="none" w="med" len="med"/>
                <a:tailEnd type="triangle" w="med" len="med"/>
              </a:ln>
            </p:spPr>
          </p:sp>
          <p:graphicFrame>
            <p:nvGraphicFramePr>
              <p:cNvPr id="31781" name="对象 57368"/>
              <p:cNvGraphicFramePr/>
              <p:nvPr/>
            </p:nvGraphicFramePr>
            <p:xfrm>
              <a:off x="3552" y="3424"/>
              <a:ext cx="456" cy="320"/>
            </p:xfrm>
            <a:graphic>
              <a:graphicData uri="http://schemas.openxmlformats.org/presentationml/2006/ole">
                <mc:AlternateContent xmlns:mc="http://schemas.openxmlformats.org/markup-compatibility/2006">
                  <mc:Choice xmlns:v="urn:schemas-microsoft-com:vml" Requires="v">
                    <p:oleObj spid="_x0000_s3122" name="" r:id="rId14" imgW="723900" imgH="508000" progId="Equation.DSMT4">
                      <p:embed/>
                    </p:oleObj>
                  </mc:Choice>
                  <mc:Fallback>
                    <p:oleObj name="" r:id="rId14" imgW="723900" imgH="508000" progId="Equation.DSMT4">
                      <p:embed/>
                      <p:pic>
                        <p:nvPicPr>
                          <p:cNvPr id="0" name="图片 3121"/>
                          <p:cNvPicPr/>
                          <p:nvPr/>
                        </p:nvPicPr>
                        <p:blipFill>
                          <a:blip r:embed="rId15"/>
                          <a:stretch>
                            <a:fillRect/>
                          </a:stretch>
                        </p:blipFill>
                        <p:spPr>
                          <a:xfrm>
                            <a:off x="3552" y="3424"/>
                            <a:ext cx="456" cy="320"/>
                          </a:xfrm>
                          <a:prstGeom prst="rect">
                            <a:avLst/>
                          </a:prstGeom>
                          <a:noFill/>
                          <a:ln w="38100">
                            <a:noFill/>
                            <a:miter/>
                          </a:ln>
                        </p:spPr>
                      </p:pic>
                    </p:oleObj>
                  </mc:Fallback>
                </mc:AlternateContent>
              </a:graphicData>
            </a:graphic>
          </p:graphicFrame>
        </p:grpSp>
        <p:grpSp>
          <p:nvGrpSpPr>
            <p:cNvPr id="31782" name="组合 57369"/>
            <p:cNvGrpSpPr/>
            <p:nvPr/>
          </p:nvGrpSpPr>
          <p:grpSpPr>
            <a:xfrm>
              <a:off x="3744" y="2256"/>
              <a:ext cx="240" cy="672"/>
              <a:chOff x="3504" y="2016"/>
              <a:chExt cx="240" cy="672"/>
            </a:xfrm>
          </p:grpSpPr>
          <p:sp>
            <p:nvSpPr>
              <p:cNvPr id="31783" name="直接连接符 57370"/>
              <p:cNvSpPr/>
              <p:nvPr/>
            </p:nvSpPr>
            <p:spPr>
              <a:xfrm flipV="1">
                <a:off x="3504" y="2256"/>
                <a:ext cx="0" cy="432"/>
              </a:xfrm>
              <a:prstGeom prst="line">
                <a:avLst/>
              </a:prstGeom>
              <a:ln w="31750" cap="flat" cmpd="sng">
                <a:solidFill>
                  <a:schemeClr val="bg2"/>
                </a:solidFill>
                <a:prstDash val="solid"/>
                <a:round/>
                <a:headEnd type="none" w="med" len="med"/>
                <a:tailEnd type="triangle" w="med" len="med"/>
              </a:ln>
            </p:spPr>
          </p:sp>
          <p:graphicFrame>
            <p:nvGraphicFramePr>
              <p:cNvPr id="31784" name="对象 57371"/>
              <p:cNvGraphicFramePr/>
              <p:nvPr/>
            </p:nvGraphicFramePr>
            <p:xfrm>
              <a:off x="3552" y="2016"/>
              <a:ext cx="192" cy="224"/>
            </p:xfrm>
            <a:graphic>
              <a:graphicData uri="http://schemas.openxmlformats.org/presentationml/2006/ole">
                <mc:AlternateContent xmlns:mc="http://schemas.openxmlformats.org/markup-compatibility/2006">
                  <mc:Choice xmlns:v="urn:schemas-microsoft-com:vml" Requires="v">
                    <p:oleObj spid="_x0000_s3128" name="" r:id="rId16" imgW="304800" imgH="355600" progId="Equation.3">
                      <p:embed/>
                    </p:oleObj>
                  </mc:Choice>
                  <mc:Fallback>
                    <p:oleObj name="" r:id="rId16" imgW="304800" imgH="355600" progId="Equation.3">
                      <p:embed/>
                      <p:pic>
                        <p:nvPicPr>
                          <p:cNvPr id="0" name="图片 3127"/>
                          <p:cNvPicPr/>
                          <p:nvPr/>
                        </p:nvPicPr>
                        <p:blipFill>
                          <a:blip r:embed="rId17"/>
                          <a:stretch>
                            <a:fillRect/>
                          </a:stretch>
                        </p:blipFill>
                        <p:spPr>
                          <a:xfrm>
                            <a:off x="3552" y="2016"/>
                            <a:ext cx="192" cy="224"/>
                          </a:xfrm>
                          <a:prstGeom prst="rect">
                            <a:avLst/>
                          </a:prstGeom>
                          <a:noFill/>
                          <a:ln w="38100">
                            <a:noFill/>
                            <a:miter/>
                          </a:ln>
                        </p:spPr>
                      </p:pic>
                    </p:oleObj>
                  </mc:Fallback>
                </mc:AlternateContent>
              </a:graphicData>
            </a:graphic>
          </p:graphicFrame>
        </p:grpSp>
      </p:grpSp>
      <p:grpSp>
        <p:nvGrpSpPr>
          <p:cNvPr id="29723" name="组合 57372"/>
          <p:cNvGrpSpPr/>
          <p:nvPr/>
        </p:nvGrpSpPr>
        <p:grpSpPr>
          <a:xfrm>
            <a:off x="7721600" y="3743325"/>
            <a:ext cx="1117600" cy="1655763"/>
            <a:chOff x="4464" y="2256"/>
            <a:chExt cx="1236" cy="1520"/>
          </a:xfrm>
        </p:grpSpPr>
        <p:grpSp>
          <p:nvGrpSpPr>
            <p:cNvPr id="31786" name="组合 57373"/>
            <p:cNvGrpSpPr/>
            <p:nvPr/>
          </p:nvGrpSpPr>
          <p:grpSpPr>
            <a:xfrm>
              <a:off x="4464" y="2832"/>
              <a:ext cx="1236" cy="524"/>
              <a:chOff x="4224" y="2592"/>
              <a:chExt cx="1236" cy="524"/>
            </a:xfrm>
          </p:grpSpPr>
          <p:sp>
            <p:nvSpPr>
              <p:cNvPr id="31787" name="矩形 57374" descr="棕色大理石"/>
              <p:cNvSpPr/>
              <p:nvPr/>
            </p:nvSpPr>
            <p:spPr>
              <a:xfrm>
                <a:off x="4569" y="2688"/>
                <a:ext cx="268" cy="288"/>
              </a:xfrm>
              <a:prstGeom prst="rect">
                <a:avLst/>
              </a:prstGeom>
              <a:blipFill rotWithShape="0">
                <a:blip r:embed="rId2"/>
              </a:blip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31788" name="直接连接符 57375"/>
              <p:cNvSpPr/>
              <p:nvPr/>
            </p:nvSpPr>
            <p:spPr>
              <a:xfrm flipV="1">
                <a:off x="4512" y="2592"/>
                <a:ext cx="0" cy="432"/>
              </a:xfrm>
              <a:prstGeom prst="line">
                <a:avLst/>
              </a:prstGeom>
              <a:ln w="31750" cap="flat" cmpd="sng">
                <a:solidFill>
                  <a:schemeClr val="bg2"/>
                </a:solidFill>
                <a:prstDash val="solid"/>
                <a:round/>
                <a:headEnd type="none" w="med" len="med"/>
                <a:tailEnd type="triangle" w="med" len="med"/>
              </a:ln>
            </p:spPr>
          </p:sp>
          <p:graphicFrame>
            <p:nvGraphicFramePr>
              <p:cNvPr id="31789" name="对象 57376"/>
              <p:cNvGraphicFramePr/>
              <p:nvPr/>
            </p:nvGraphicFramePr>
            <p:xfrm>
              <a:off x="4224" y="2640"/>
              <a:ext cx="248" cy="320"/>
            </p:xfrm>
            <a:graphic>
              <a:graphicData uri="http://schemas.openxmlformats.org/presentationml/2006/ole">
                <mc:AlternateContent xmlns:mc="http://schemas.openxmlformats.org/markup-compatibility/2006">
                  <mc:Choice xmlns:v="urn:schemas-microsoft-com:vml" Requires="v">
                    <p:oleObj spid="_x0000_s3124" name="" r:id="rId18" imgW="393700" imgH="508000" progId="Equation.DSMT4">
                      <p:embed/>
                    </p:oleObj>
                  </mc:Choice>
                  <mc:Fallback>
                    <p:oleObj name="" r:id="rId18" imgW="393700" imgH="508000" progId="Equation.DSMT4">
                      <p:embed/>
                      <p:pic>
                        <p:nvPicPr>
                          <p:cNvPr id="0" name="图片 3123"/>
                          <p:cNvPicPr/>
                          <p:nvPr/>
                        </p:nvPicPr>
                        <p:blipFill>
                          <a:blip r:embed="rId19"/>
                          <a:stretch>
                            <a:fillRect/>
                          </a:stretch>
                        </p:blipFill>
                        <p:spPr>
                          <a:xfrm>
                            <a:off x="4224" y="2640"/>
                            <a:ext cx="248" cy="320"/>
                          </a:xfrm>
                          <a:prstGeom prst="rect">
                            <a:avLst/>
                          </a:prstGeom>
                          <a:noFill/>
                          <a:ln w="38100">
                            <a:noFill/>
                            <a:miter/>
                          </a:ln>
                        </p:spPr>
                      </p:pic>
                    </p:oleObj>
                  </mc:Fallback>
                </mc:AlternateContent>
              </a:graphicData>
            </a:graphic>
          </p:graphicFrame>
          <p:sp>
            <p:nvSpPr>
              <p:cNvPr id="31790" name="矩形 57377"/>
              <p:cNvSpPr/>
              <p:nvPr/>
            </p:nvSpPr>
            <p:spPr>
              <a:xfrm>
                <a:off x="4817" y="2640"/>
                <a:ext cx="643" cy="476"/>
              </a:xfrm>
              <a:prstGeom prst="rect">
                <a:avLst/>
              </a:prstGeom>
              <a:noFill/>
              <a:ln w="9525">
                <a:noFill/>
              </a:ln>
            </p:spPr>
            <p:txBody>
              <a:bodyPr wrap="none" anchor="t">
                <a:spAutoFit/>
              </a:bodyPr>
              <a:p>
                <a:r>
                  <a:rPr lang="en-US" altLang="zh-CN" i="1">
                    <a:solidFill>
                      <a:schemeClr val="bg2"/>
                    </a:solidFill>
                    <a:latin typeface="Times New Roman" panose="02020603050405020304" pitchFamily="18" charset="0"/>
                    <a:ea typeface="楷体_GB2312" panose="02010609030101010101" pitchFamily="49" charset="-122"/>
                  </a:rPr>
                  <a:t>m</a:t>
                </a:r>
                <a:r>
                  <a:rPr lang="en-US" altLang="zh-CN" baseline="-25000">
                    <a:solidFill>
                      <a:schemeClr val="bg2"/>
                    </a:solidFill>
                    <a:latin typeface="楷体_GB2312" panose="02010609030101010101" pitchFamily="49" charset="-122"/>
                    <a:ea typeface="楷体_GB2312" panose="02010609030101010101" pitchFamily="49" charset="-122"/>
                  </a:rPr>
                  <a:t>2</a:t>
                </a:r>
                <a:endParaRPr lang="en-US" altLang="zh-CN" baseline="-25000">
                  <a:solidFill>
                    <a:schemeClr val="bg2"/>
                  </a:solidFill>
                  <a:latin typeface="楷体_GB2312" panose="02010609030101010101" pitchFamily="49" charset="-122"/>
                  <a:ea typeface="楷体_GB2312" panose="02010609030101010101" pitchFamily="49" charset="-122"/>
                </a:endParaRPr>
              </a:p>
            </p:txBody>
          </p:sp>
        </p:grpSp>
        <p:grpSp>
          <p:nvGrpSpPr>
            <p:cNvPr id="31791" name="组合 57378"/>
            <p:cNvGrpSpPr/>
            <p:nvPr/>
          </p:nvGrpSpPr>
          <p:grpSpPr>
            <a:xfrm>
              <a:off x="4932" y="3216"/>
              <a:ext cx="480" cy="560"/>
              <a:chOff x="4692" y="2976"/>
              <a:chExt cx="480" cy="560"/>
            </a:xfrm>
          </p:grpSpPr>
          <p:sp>
            <p:nvSpPr>
              <p:cNvPr id="31792" name="直接连接符 57379"/>
              <p:cNvSpPr/>
              <p:nvPr/>
            </p:nvSpPr>
            <p:spPr>
              <a:xfrm>
                <a:off x="4704" y="2976"/>
                <a:ext cx="0" cy="336"/>
              </a:xfrm>
              <a:prstGeom prst="line">
                <a:avLst/>
              </a:prstGeom>
              <a:ln w="31750" cap="flat" cmpd="sng">
                <a:solidFill>
                  <a:schemeClr val="bg2"/>
                </a:solidFill>
                <a:prstDash val="solid"/>
                <a:round/>
                <a:headEnd type="none" w="med" len="med"/>
                <a:tailEnd type="triangle" w="med" len="med"/>
              </a:ln>
            </p:spPr>
          </p:sp>
          <p:graphicFrame>
            <p:nvGraphicFramePr>
              <p:cNvPr id="31793" name="对象 57380"/>
              <p:cNvGraphicFramePr/>
              <p:nvPr/>
            </p:nvGraphicFramePr>
            <p:xfrm>
              <a:off x="4692" y="3216"/>
              <a:ext cx="480" cy="320"/>
            </p:xfrm>
            <a:graphic>
              <a:graphicData uri="http://schemas.openxmlformats.org/presentationml/2006/ole">
                <mc:AlternateContent xmlns:mc="http://schemas.openxmlformats.org/markup-compatibility/2006">
                  <mc:Choice xmlns:v="urn:schemas-microsoft-com:vml" Requires="v">
                    <p:oleObj spid="_x0000_s3129" name="" r:id="rId20" imgW="762635" imgH="508000" progId="Equation.3">
                      <p:embed/>
                    </p:oleObj>
                  </mc:Choice>
                  <mc:Fallback>
                    <p:oleObj name="" r:id="rId20" imgW="762635" imgH="508000" progId="Equation.3">
                      <p:embed/>
                      <p:pic>
                        <p:nvPicPr>
                          <p:cNvPr id="0" name="图片 3128"/>
                          <p:cNvPicPr/>
                          <p:nvPr/>
                        </p:nvPicPr>
                        <p:blipFill>
                          <a:blip r:embed="rId21"/>
                          <a:stretch>
                            <a:fillRect/>
                          </a:stretch>
                        </p:blipFill>
                        <p:spPr>
                          <a:xfrm>
                            <a:off x="4692" y="3216"/>
                            <a:ext cx="480" cy="320"/>
                          </a:xfrm>
                          <a:prstGeom prst="rect">
                            <a:avLst/>
                          </a:prstGeom>
                          <a:noFill/>
                          <a:ln w="38100">
                            <a:noFill/>
                            <a:miter/>
                          </a:ln>
                        </p:spPr>
                      </p:pic>
                    </p:oleObj>
                  </mc:Fallback>
                </mc:AlternateContent>
              </a:graphicData>
            </a:graphic>
          </p:graphicFrame>
        </p:grpSp>
        <p:grpSp>
          <p:nvGrpSpPr>
            <p:cNvPr id="31794" name="组合 57381"/>
            <p:cNvGrpSpPr/>
            <p:nvPr/>
          </p:nvGrpSpPr>
          <p:grpSpPr>
            <a:xfrm>
              <a:off x="4944" y="2256"/>
              <a:ext cx="240" cy="672"/>
              <a:chOff x="4704" y="2016"/>
              <a:chExt cx="240" cy="672"/>
            </a:xfrm>
          </p:grpSpPr>
          <p:sp>
            <p:nvSpPr>
              <p:cNvPr id="31795" name="直接连接符 57382"/>
              <p:cNvSpPr/>
              <p:nvPr/>
            </p:nvSpPr>
            <p:spPr>
              <a:xfrm flipV="1">
                <a:off x="4704" y="2256"/>
                <a:ext cx="0" cy="432"/>
              </a:xfrm>
              <a:prstGeom prst="line">
                <a:avLst/>
              </a:prstGeom>
              <a:ln w="31750" cap="flat" cmpd="sng">
                <a:solidFill>
                  <a:schemeClr val="bg2"/>
                </a:solidFill>
                <a:prstDash val="solid"/>
                <a:round/>
                <a:headEnd type="none" w="med" len="med"/>
                <a:tailEnd type="triangle" w="med" len="med"/>
              </a:ln>
            </p:spPr>
          </p:sp>
          <p:graphicFrame>
            <p:nvGraphicFramePr>
              <p:cNvPr id="31796" name="对象 57383"/>
              <p:cNvGraphicFramePr/>
              <p:nvPr/>
            </p:nvGraphicFramePr>
            <p:xfrm>
              <a:off x="4752" y="2016"/>
              <a:ext cx="192" cy="224"/>
            </p:xfrm>
            <a:graphic>
              <a:graphicData uri="http://schemas.openxmlformats.org/presentationml/2006/ole">
                <mc:AlternateContent xmlns:mc="http://schemas.openxmlformats.org/markup-compatibility/2006">
                  <mc:Choice xmlns:v="urn:schemas-microsoft-com:vml" Requires="v">
                    <p:oleObj spid="_x0000_s3126" name="" r:id="rId22" imgW="304800" imgH="355600" progId="Equation.3">
                      <p:embed/>
                    </p:oleObj>
                  </mc:Choice>
                  <mc:Fallback>
                    <p:oleObj name="" r:id="rId22" imgW="304800" imgH="355600" progId="Equation.3">
                      <p:embed/>
                      <p:pic>
                        <p:nvPicPr>
                          <p:cNvPr id="0" name="图片 3125"/>
                          <p:cNvPicPr/>
                          <p:nvPr/>
                        </p:nvPicPr>
                        <p:blipFill>
                          <a:blip r:embed="rId23"/>
                          <a:stretch>
                            <a:fillRect/>
                          </a:stretch>
                        </p:blipFill>
                        <p:spPr>
                          <a:xfrm>
                            <a:off x="4752" y="2016"/>
                            <a:ext cx="192" cy="224"/>
                          </a:xfrm>
                          <a:prstGeom prst="rect">
                            <a:avLst/>
                          </a:prstGeom>
                          <a:noFill/>
                          <a:ln w="38100">
                            <a:noFill/>
                            <a:miter/>
                          </a:ln>
                        </p:spPr>
                      </p:pic>
                    </p:oleObj>
                  </mc:Fallback>
                </mc:AlternateContent>
              </a:graphicData>
            </a:graphic>
          </p:graphicFrame>
        </p:grpSp>
      </p:grpSp>
      <p:sp>
        <p:nvSpPr>
          <p:cNvPr id="2" name="矩形 57347"/>
          <p:cNvSpPr/>
          <p:nvPr/>
        </p:nvSpPr>
        <p:spPr>
          <a:xfrm>
            <a:off x="133350" y="774700"/>
            <a:ext cx="8367713" cy="522288"/>
          </a:xfrm>
          <a:prstGeom prst="rect">
            <a:avLst/>
          </a:prstGeom>
          <a:noFill/>
          <a:ln w="9525">
            <a:noFill/>
          </a:ln>
        </p:spPr>
        <p:txBody>
          <a:bodyPr anchor="t">
            <a:spAutoFit/>
          </a:bodyPr>
          <a:p>
            <a:pPr algn="just"/>
            <a:r>
              <a:rPr lang="en-US" altLang="zh-CN" sz="2600">
                <a:latin typeface="Times New Roman" panose="02020603050405020304" pitchFamily="18" charset="0"/>
                <a:ea typeface="楷体_GB2312" panose="02010609030101010101" pitchFamily="49" charset="-122"/>
              </a:rPr>
              <a:t>A</a:t>
            </a:r>
            <a:r>
              <a:rPr lang="zh-CN" altLang="en-US" sz="2600" dirty="0">
                <a:latin typeface="Times New Roman" panose="02020603050405020304" pitchFamily="18" charset="0"/>
                <a:ea typeface="楷体_GB2312" panose="02010609030101010101" pitchFamily="49" charset="-122"/>
              </a:rPr>
              <a:t>对地</a:t>
            </a:r>
            <a:r>
              <a:rPr lang="zh-CN" altLang="en-US" sz="2600" dirty="0">
                <a:latin typeface="楷体_GB2312" panose="02010609030101010101" pitchFamily="49" charset="-122"/>
                <a:ea typeface="楷体_GB2312" panose="02010609030101010101" pitchFamily="49" charset="-122"/>
              </a:rPr>
              <a:t>：</a:t>
            </a:r>
            <a:r>
              <a:rPr lang="en-US" altLang="zh-CN" sz="2600" dirty="0">
                <a:latin typeface="楷体_GB2312" panose="02010609030101010101" pitchFamily="49" charset="-122"/>
                <a:ea typeface="楷体_GB2312" panose="02010609030101010101" pitchFamily="49" charset="-122"/>
              </a:rPr>
              <a:t>-</a:t>
            </a:r>
            <a:r>
              <a:rPr lang="en-US" altLang="zh-CN" sz="2600" b="0" i="1">
                <a:latin typeface="Times New Roman" panose="02020603050405020304" pitchFamily="18" charset="0"/>
                <a:ea typeface="宋体" panose="02010600030101010101" pitchFamily="2" charset="-122"/>
              </a:rPr>
              <a:t>a</a:t>
            </a:r>
            <a:r>
              <a:rPr lang="en-US" altLang="zh-CN" sz="2600" baseline="-25000">
                <a:latin typeface="Times New Roman" panose="02020603050405020304" pitchFamily="18" charset="0"/>
                <a:ea typeface="宋体" panose="02010600030101010101" pitchFamily="2" charset="-122"/>
              </a:rPr>
              <a:t>1</a:t>
            </a:r>
            <a:r>
              <a:rPr lang="zh-CN" altLang="en-US" sz="2600" dirty="0">
                <a:latin typeface="Times New Roman" panose="02020603050405020304" pitchFamily="18" charset="0"/>
                <a:ea typeface="宋体" panose="02010600030101010101" pitchFamily="2" charset="-122"/>
              </a:rPr>
              <a:t>＝</a:t>
            </a:r>
            <a:r>
              <a:rPr lang="en-US" altLang="zh-CN" sz="2600" dirty="0">
                <a:latin typeface="Times New Roman" panose="02020603050405020304" pitchFamily="18" charset="0"/>
                <a:ea typeface="宋体" panose="02010600030101010101" pitchFamily="2" charset="-122"/>
              </a:rPr>
              <a:t>-</a:t>
            </a:r>
            <a:r>
              <a:rPr lang="en-US" altLang="zh-CN" sz="2600" b="0" i="1" err="1">
                <a:latin typeface="Times New Roman" panose="02020603050405020304" pitchFamily="18" charset="0"/>
                <a:ea typeface="楷体_GB2312" panose="02010609030101010101" pitchFamily="49" charset="-122"/>
              </a:rPr>
              <a:t>a</a:t>
            </a:r>
            <a:r>
              <a:rPr lang="en-US" altLang="zh-CN" sz="2600" baseline="-25000" err="1">
                <a:latin typeface="Times New Roman" panose="02020603050405020304" pitchFamily="18" charset="0"/>
                <a:ea typeface="楷体_GB2312" panose="02010609030101010101" pitchFamily="49" charset="-122"/>
              </a:rPr>
              <a:t>r</a:t>
            </a:r>
            <a:r>
              <a:rPr lang="en-US" altLang="zh-CN" sz="2600">
                <a:latin typeface="Times New Roman" panose="02020603050405020304" pitchFamily="18" charset="0"/>
                <a:ea typeface="楷体_GB2312" panose="02010609030101010101" pitchFamily="49" charset="-122"/>
              </a:rPr>
              <a:t>+</a:t>
            </a:r>
            <a:r>
              <a:rPr lang="en-US" altLang="zh-CN" b="0" i="1">
                <a:latin typeface="Times New Roman" panose="02020603050405020304" pitchFamily="18" charset="0"/>
                <a:ea typeface="宋体" panose="02010600030101010101" pitchFamily="2" charset="-122"/>
              </a:rPr>
              <a:t>a</a:t>
            </a:r>
            <a:r>
              <a:rPr lang="zh-CN" altLang="en-US" sz="2600" dirty="0">
                <a:latin typeface="楷体_GB2312" panose="02010609030101010101" pitchFamily="49" charset="-122"/>
                <a:ea typeface="楷体_GB2312" panose="02010609030101010101" pitchFamily="49" charset="-122"/>
              </a:rPr>
              <a:t>，</a:t>
            </a:r>
            <a:r>
              <a:rPr lang="en-US" altLang="zh-CN" sz="2600">
                <a:latin typeface="Times New Roman" panose="02020603050405020304" pitchFamily="18" charset="0"/>
                <a:ea typeface="楷体_GB2312" panose="02010609030101010101" pitchFamily="49" charset="-122"/>
              </a:rPr>
              <a:t>B</a:t>
            </a:r>
            <a:r>
              <a:rPr lang="zh-CN" altLang="en-US" sz="2600" dirty="0">
                <a:latin typeface="楷体_GB2312" panose="02010609030101010101" pitchFamily="49" charset="-122"/>
                <a:ea typeface="楷体_GB2312" panose="02010609030101010101" pitchFamily="49" charset="-122"/>
              </a:rPr>
              <a:t>对地：</a:t>
            </a:r>
            <a:r>
              <a:rPr lang="en-US" altLang="zh-CN" sz="2600" b="0" i="1">
                <a:latin typeface="Times New Roman" panose="02020603050405020304" pitchFamily="18" charset="0"/>
                <a:ea typeface="宋体" panose="02010600030101010101" pitchFamily="2" charset="-122"/>
              </a:rPr>
              <a:t>a</a:t>
            </a:r>
            <a:r>
              <a:rPr lang="en-US" altLang="zh-CN" sz="2600" baseline="-25000">
                <a:latin typeface="Times New Roman" panose="02020603050405020304" pitchFamily="18" charset="0"/>
                <a:ea typeface="宋体" panose="02010600030101010101" pitchFamily="2" charset="-122"/>
              </a:rPr>
              <a:t>2</a:t>
            </a:r>
            <a:r>
              <a:rPr lang="zh-CN" altLang="en-US" sz="2600" dirty="0">
                <a:latin typeface="Times New Roman" panose="02020603050405020304" pitchFamily="18" charset="0"/>
                <a:ea typeface="宋体" panose="02010600030101010101" pitchFamily="2" charset="-122"/>
              </a:rPr>
              <a:t>＝</a:t>
            </a:r>
            <a:r>
              <a:rPr lang="en-US" altLang="zh-CN" sz="2600" b="0" i="1" err="1">
                <a:latin typeface="Times New Roman" panose="02020603050405020304" pitchFamily="18" charset="0"/>
                <a:ea typeface="楷体_GB2312" panose="02010609030101010101" pitchFamily="49" charset="-122"/>
              </a:rPr>
              <a:t>a</a:t>
            </a:r>
            <a:r>
              <a:rPr lang="en-US" altLang="zh-CN" sz="2600" err="1">
                <a:latin typeface="Times New Roman" panose="02020603050405020304" pitchFamily="18" charset="0"/>
                <a:ea typeface="楷体_GB2312" panose="02010609030101010101" pitchFamily="49" charset="-122"/>
              </a:rPr>
              <a:t>+</a:t>
            </a:r>
            <a:r>
              <a:rPr lang="en-US" altLang="zh-CN" sz="2600" b="0" i="1" err="1">
                <a:latin typeface="Times New Roman" panose="02020603050405020304" pitchFamily="18" charset="0"/>
                <a:ea typeface="楷体_GB2312" panose="02010609030101010101" pitchFamily="49" charset="-122"/>
              </a:rPr>
              <a:t>a</a:t>
            </a:r>
            <a:r>
              <a:rPr lang="en-US" altLang="zh-CN" sz="2600" baseline="-25000" err="1">
                <a:latin typeface="Times New Roman" panose="02020603050405020304" pitchFamily="18" charset="0"/>
                <a:ea typeface="楷体_GB2312" panose="02010609030101010101" pitchFamily="49" charset="-122"/>
              </a:rPr>
              <a:t>r</a:t>
            </a:r>
            <a:r>
              <a:rPr lang="zh-CN" altLang="en-US" sz="2600" dirty="0">
                <a:latin typeface="楷体_GB2312" panose="02010609030101010101" pitchFamily="49" charset="-122"/>
                <a:ea typeface="楷体_GB2312" panose="02010609030101010101" pitchFamily="49" charset="-122"/>
              </a:rPr>
              <a:t>，</a:t>
            </a:r>
            <a:endParaRPr lang="zh-CN" altLang="en-US" sz="2600" dirty="0">
              <a:latin typeface="楷体_GB2312" panose="02010609030101010101" pitchFamily="49" charset="-122"/>
              <a:ea typeface="楷体_GB2312" panose="02010609030101010101" pitchFamily="49" charset="-122"/>
            </a:endParaRPr>
          </a:p>
        </p:txBody>
      </p:sp>
      <p:sp>
        <p:nvSpPr>
          <p:cNvPr id="29757" name="矩形 57347"/>
          <p:cNvSpPr/>
          <p:nvPr/>
        </p:nvSpPr>
        <p:spPr>
          <a:xfrm>
            <a:off x="161925" y="1949450"/>
            <a:ext cx="1016000" cy="488950"/>
          </a:xfrm>
          <a:prstGeom prst="rect">
            <a:avLst/>
          </a:prstGeom>
          <a:noFill/>
          <a:ln w="9525">
            <a:noFill/>
          </a:ln>
        </p:spPr>
        <p:txBody>
          <a:bodyPr anchor="t">
            <a:spAutoFit/>
          </a:bodyPr>
          <a:p>
            <a:pPr algn="just"/>
            <a:r>
              <a:rPr lang="zh-CN" altLang="en-US" sz="2600" dirty="0">
                <a:latin typeface="Times New Roman" panose="02020603050405020304" pitchFamily="18" charset="0"/>
                <a:ea typeface="楷体_GB2312" panose="02010609030101010101" pitchFamily="49" charset="-122"/>
              </a:rPr>
              <a:t>对</a:t>
            </a:r>
            <a:r>
              <a:rPr lang="en-US" altLang="zh-CN" sz="2600">
                <a:latin typeface="Times New Roman" panose="02020603050405020304" pitchFamily="18" charset="0"/>
                <a:ea typeface="楷体_GB2312" panose="02010609030101010101" pitchFamily="49" charset="-122"/>
              </a:rPr>
              <a:t>A</a:t>
            </a:r>
            <a:endParaRPr lang="zh-CN" altLang="en-US" sz="2600" dirty="0">
              <a:latin typeface="楷体_GB2312" panose="02010609030101010101" pitchFamily="49" charset="-122"/>
              <a:ea typeface="楷体_GB2312" panose="02010609030101010101" pitchFamily="49" charset="-122"/>
            </a:endParaRPr>
          </a:p>
        </p:txBody>
      </p:sp>
      <p:sp>
        <p:nvSpPr>
          <p:cNvPr id="29758" name="矩形 57347"/>
          <p:cNvSpPr/>
          <p:nvPr/>
        </p:nvSpPr>
        <p:spPr>
          <a:xfrm>
            <a:off x="206375" y="3068638"/>
            <a:ext cx="1016000" cy="488950"/>
          </a:xfrm>
          <a:prstGeom prst="rect">
            <a:avLst/>
          </a:prstGeom>
          <a:noFill/>
          <a:ln w="9525">
            <a:noFill/>
          </a:ln>
        </p:spPr>
        <p:txBody>
          <a:bodyPr anchor="t">
            <a:spAutoFit/>
          </a:bodyPr>
          <a:p>
            <a:pPr algn="just"/>
            <a:r>
              <a:rPr lang="zh-CN" altLang="en-US" sz="2600" dirty="0">
                <a:latin typeface="Times New Roman" panose="02020603050405020304" pitchFamily="18" charset="0"/>
                <a:ea typeface="楷体_GB2312" panose="02010609030101010101" pitchFamily="49" charset="-122"/>
              </a:rPr>
              <a:t>对</a:t>
            </a:r>
            <a:r>
              <a:rPr lang="en-US" altLang="zh-CN" sz="2600">
                <a:latin typeface="Times New Roman" panose="02020603050405020304" pitchFamily="18" charset="0"/>
                <a:ea typeface="楷体_GB2312" panose="02010609030101010101" pitchFamily="49" charset="-122"/>
              </a:rPr>
              <a:t>B</a:t>
            </a:r>
            <a:endParaRPr lang="zh-CN" altLang="en-US" sz="2600" dirty="0">
              <a:latin typeface="楷体_GB2312" panose="02010609030101010101" pitchFamily="49" charset="-122"/>
              <a:ea typeface="楷体_GB2312" panose="02010609030101010101" pitchFamily="49" charset="-122"/>
            </a:endParaRPr>
          </a:p>
        </p:txBody>
      </p:sp>
      <p:graphicFrame>
        <p:nvGraphicFramePr>
          <p:cNvPr id="29759" name="对象 3">
            <a:hlinkClick r:id="" action="ppaction://ole?verb="/>
          </p:cNvPr>
          <p:cNvGraphicFramePr>
            <a:graphicFrameLocks noChangeAspect="1"/>
          </p:cNvGraphicFramePr>
          <p:nvPr/>
        </p:nvGraphicFramePr>
        <p:xfrm>
          <a:off x="1241425" y="1898650"/>
          <a:ext cx="4275138" cy="627063"/>
        </p:xfrm>
        <a:graphic>
          <a:graphicData uri="http://schemas.openxmlformats.org/presentationml/2006/ole">
            <mc:AlternateContent xmlns:mc="http://schemas.openxmlformats.org/markup-compatibility/2006">
              <mc:Choice xmlns:v="urn:schemas-microsoft-com:vml" Requires="v">
                <p:oleObj spid="_x0000_s3130" name="" r:id="rId24" imgW="1864360" imgH="215900" progId="Equation.3">
                  <p:embed/>
                </p:oleObj>
              </mc:Choice>
              <mc:Fallback>
                <p:oleObj name="" r:id="rId24" imgW="1864360" imgH="215900" progId="Equation.3">
                  <p:embed/>
                  <p:pic>
                    <p:nvPicPr>
                      <p:cNvPr id="0" name="图片 3129"/>
                      <p:cNvPicPr/>
                      <p:nvPr/>
                    </p:nvPicPr>
                    <p:blipFill>
                      <a:blip r:embed="rId25"/>
                      <a:stretch>
                        <a:fillRect/>
                      </a:stretch>
                    </p:blipFill>
                    <p:spPr>
                      <a:xfrm>
                        <a:off x="1241425" y="1898650"/>
                        <a:ext cx="4275138" cy="627063"/>
                      </a:xfrm>
                      <a:prstGeom prst="rect">
                        <a:avLst/>
                      </a:prstGeom>
                      <a:noFill/>
                      <a:ln w="38100">
                        <a:noFill/>
                        <a:miter/>
                      </a:ln>
                    </p:spPr>
                  </p:pic>
                </p:oleObj>
              </mc:Fallback>
            </mc:AlternateContent>
          </a:graphicData>
        </a:graphic>
      </p:graphicFrame>
      <p:graphicFrame>
        <p:nvGraphicFramePr>
          <p:cNvPr id="29760" name="对象 3">
            <a:hlinkClick r:id="" action="ppaction://ole?verb="/>
          </p:cNvPr>
          <p:cNvGraphicFramePr>
            <a:graphicFrameLocks noChangeAspect="1"/>
          </p:cNvGraphicFramePr>
          <p:nvPr/>
        </p:nvGraphicFramePr>
        <p:xfrm>
          <a:off x="1196975" y="2978150"/>
          <a:ext cx="4410075" cy="585788"/>
        </p:xfrm>
        <a:graphic>
          <a:graphicData uri="http://schemas.openxmlformats.org/presentationml/2006/ole">
            <mc:AlternateContent xmlns:mc="http://schemas.openxmlformats.org/markup-compatibility/2006">
              <mc:Choice xmlns:v="urn:schemas-microsoft-com:vml" Requires="v">
                <p:oleObj spid="_x0000_s3131" name="" r:id="rId26" imgW="1762760" imgH="215900" progId="Equation.3">
                  <p:embed/>
                </p:oleObj>
              </mc:Choice>
              <mc:Fallback>
                <p:oleObj name="" r:id="rId26" imgW="1762760" imgH="215900" progId="Equation.3">
                  <p:embed/>
                  <p:pic>
                    <p:nvPicPr>
                      <p:cNvPr id="0" name="图片 3130"/>
                      <p:cNvPicPr/>
                      <p:nvPr/>
                    </p:nvPicPr>
                    <p:blipFill>
                      <a:blip r:embed="rId27"/>
                      <a:stretch>
                        <a:fillRect/>
                      </a:stretch>
                    </p:blipFill>
                    <p:spPr>
                      <a:xfrm>
                        <a:off x="1196975" y="2978150"/>
                        <a:ext cx="4410075" cy="585788"/>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348"/>
                                        </p:tgtEl>
                                        <p:attrNameLst>
                                          <p:attrName>style.visibility</p:attrName>
                                        </p:attrNameLst>
                                      </p:cBhvr>
                                      <p:to>
                                        <p:strVal val="visible"/>
                                      </p:to>
                                    </p:set>
                                    <p:animEffect transition="in" filter="blinds(horizontal)">
                                      <p:cBhvr>
                                        <p:cTn id="7" dur="500"/>
                                        <p:tgtEl>
                                          <p:spTgt spid="573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761"/>
                                        </p:tgtEl>
                                        <p:attrNameLst>
                                          <p:attrName>style.visibility</p:attrName>
                                        </p:attrNameLst>
                                      </p:cBhvr>
                                      <p:to>
                                        <p:strVal val="visible"/>
                                      </p:to>
                                    </p:set>
                                    <p:animEffect transition="in" filter="blinds(horizontal)">
                                      <p:cBhvr>
                                        <p:cTn id="12" dur="500"/>
                                        <p:tgtEl>
                                          <p:spTgt spid="2976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7354"/>
                                        </p:tgtEl>
                                        <p:attrNameLst>
                                          <p:attrName>style.visibility</p:attrName>
                                        </p:attrNameLst>
                                      </p:cBhvr>
                                      <p:to>
                                        <p:strVal val="visible"/>
                                      </p:to>
                                    </p:set>
                                    <p:animEffect transition="in" filter="blinds(horizontal)">
                                      <p:cBhvr>
                                        <p:cTn id="17" dur="500"/>
                                        <p:tgtEl>
                                          <p:spTgt spid="5735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7355"/>
                                        </p:tgtEl>
                                        <p:attrNameLst>
                                          <p:attrName>style.visibility</p:attrName>
                                        </p:attrNameLst>
                                      </p:cBhvr>
                                      <p:to>
                                        <p:strVal val="visible"/>
                                      </p:to>
                                    </p:set>
                                    <p:animEffect transition="in" filter="blinds(horizontal)">
                                      <p:cBhvr>
                                        <p:cTn id="22" dur="500"/>
                                        <p:tgtEl>
                                          <p:spTgt spid="5735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9698"/>
                                        </p:tgtEl>
                                        <p:attrNameLst>
                                          <p:attrName>style.visibility</p:attrName>
                                        </p:attrNameLst>
                                      </p:cBhvr>
                                      <p:to>
                                        <p:strVal val="visible"/>
                                      </p:to>
                                    </p:set>
                                    <p:animEffect transition="in" filter="blinds(horizontal)">
                                      <p:cBhvr>
                                        <p:cTn id="27" dur="500"/>
                                        <p:tgtEl>
                                          <p:spTgt spid="29698"/>
                                        </p:tgtEl>
                                      </p:cBhvr>
                                    </p:animEffect>
                                  </p:childTnLst>
                                </p:cTn>
                              </p:par>
                              <p:par>
                                <p:cTn id="28" presetID="3" presetClass="entr" presetSubtype="10" fill="hold" nodeType="withEffect">
                                  <p:stCondLst>
                                    <p:cond delay="0"/>
                                  </p:stCondLst>
                                  <p:childTnLst>
                                    <p:set>
                                      <p:cBhvr>
                                        <p:cTn id="29" dur="1" fill="hold">
                                          <p:stCondLst>
                                            <p:cond delay="0"/>
                                          </p:stCondLst>
                                        </p:cTn>
                                        <p:tgtEl>
                                          <p:spTgt spid="29711"/>
                                        </p:tgtEl>
                                        <p:attrNameLst>
                                          <p:attrName>style.visibility</p:attrName>
                                        </p:attrNameLst>
                                      </p:cBhvr>
                                      <p:to>
                                        <p:strVal val="visible"/>
                                      </p:to>
                                    </p:set>
                                    <p:animEffect transition="in" filter="blinds(horizontal)">
                                      <p:cBhvr>
                                        <p:cTn id="30" dur="500"/>
                                        <p:tgtEl>
                                          <p:spTgt spid="29711"/>
                                        </p:tgtEl>
                                      </p:cBhvr>
                                    </p:animEffect>
                                  </p:childTnLst>
                                </p:cTn>
                              </p:par>
                              <p:par>
                                <p:cTn id="31" presetID="3" presetClass="entr" presetSubtype="10" fill="hold" nodeType="withEffect">
                                  <p:stCondLst>
                                    <p:cond delay="0"/>
                                  </p:stCondLst>
                                  <p:childTnLst>
                                    <p:set>
                                      <p:cBhvr>
                                        <p:cTn id="32" dur="1" fill="hold">
                                          <p:stCondLst>
                                            <p:cond delay="0"/>
                                          </p:stCondLst>
                                        </p:cTn>
                                        <p:tgtEl>
                                          <p:spTgt spid="29723"/>
                                        </p:tgtEl>
                                        <p:attrNameLst>
                                          <p:attrName>style.visibility</p:attrName>
                                        </p:attrNameLst>
                                      </p:cBhvr>
                                      <p:to>
                                        <p:strVal val="visible"/>
                                      </p:to>
                                    </p:set>
                                    <p:animEffect transition="in" filter="blinds(horizontal)">
                                      <p:cBhvr>
                                        <p:cTn id="33" dur="500"/>
                                        <p:tgtEl>
                                          <p:spTgt spid="2972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linds(horizontal)">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9757"/>
                                        </p:tgtEl>
                                        <p:attrNameLst>
                                          <p:attrName>style.visibility</p:attrName>
                                        </p:attrNameLst>
                                      </p:cBhvr>
                                      <p:to>
                                        <p:strVal val="visible"/>
                                      </p:to>
                                    </p:set>
                                    <p:animEffect transition="in" filter="blinds(horizontal)">
                                      <p:cBhvr>
                                        <p:cTn id="43" dur="500"/>
                                        <p:tgtEl>
                                          <p:spTgt spid="2975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29759"/>
                                        </p:tgtEl>
                                        <p:attrNameLst>
                                          <p:attrName>style.visibility</p:attrName>
                                        </p:attrNameLst>
                                      </p:cBhvr>
                                      <p:to>
                                        <p:strVal val="visible"/>
                                      </p:to>
                                    </p:set>
                                    <p:animEffect transition="in" filter="blinds(horizontal)">
                                      <p:cBhvr>
                                        <p:cTn id="48" dur="500"/>
                                        <p:tgtEl>
                                          <p:spTgt spid="29759"/>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9758"/>
                                        </p:tgtEl>
                                        <p:attrNameLst>
                                          <p:attrName>style.visibility</p:attrName>
                                        </p:attrNameLst>
                                      </p:cBhvr>
                                      <p:to>
                                        <p:strVal val="visible"/>
                                      </p:to>
                                    </p:set>
                                    <p:animEffect transition="in" filter="blinds(horizontal)">
                                      <p:cBhvr>
                                        <p:cTn id="53" dur="500"/>
                                        <p:tgtEl>
                                          <p:spTgt spid="29758"/>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29760"/>
                                        </p:tgtEl>
                                        <p:attrNameLst>
                                          <p:attrName>style.visibility</p:attrName>
                                        </p:attrNameLst>
                                      </p:cBhvr>
                                      <p:to>
                                        <p:strVal val="visible"/>
                                      </p:to>
                                    </p:set>
                                    <p:animEffect transition="in" filter="blinds(horizontal)">
                                      <p:cBhvr>
                                        <p:cTn id="58" dur="500"/>
                                        <p:tgtEl>
                                          <p:spTgt spid="2976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735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9703"/>
                                        </p:tgtEl>
                                        <p:attrNameLst>
                                          <p:attrName>style.visibility</p:attrName>
                                        </p:attrNameLst>
                                      </p:cBhvr>
                                      <p:to>
                                        <p:strVal val="visible"/>
                                      </p:to>
                                    </p:set>
                                    <p:animEffect transition="in" filter="wipe(left)">
                                      <p:cBhvr>
                                        <p:cTn id="67" dur="1000"/>
                                        <p:tgtEl>
                                          <p:spTgt spid="2970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57353"/>
                                        </p:tgtEl>
                                        <p:attrNameLst>
                                          <p:attrName>style.visibility</p:attrName>
                                        </p:attrNameLst>
                                      </p:cBhvr>
                                      <p:to>
                                        <p:strVal val="visible"/>
                                      </p:to>
                                    </p:set>
                                    <p:animEffect transition="in" filter="wipe(left)">
                                      <p:cBhvr>
                                        <p:cTn id="72" dur="1000"/>
                                        <p:tgtEl>
                                          <p:spTgt spid="57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ldLvl="0" animBg="1"/>
      <p:bldP spid="57348" grpId="0"/>
      <p:bldP spid="57351" grpId="0"/>
      <p:bldP spid="2" grpId="0"/>
      <p:bldP spid="29757" grpId="0"/>
      <p:bldP spid="2975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6088" name="对象 57351"/>
          <p:cNvGraphicFramePr/>
          <p:nvPr/>
        </p:nvGraphicFramePr>
        <p:xfrm>
          <a:off x="2771775" y="458788"/>
          <a:ext cx="3097213" cy="981075"/>
        </p:xfrm>
        <a:graphic>
          <a:graphicData uri="http://schemas.openxmlformats.org/presentationml/2006/ole">
            <mc:AlternateContent xmlns:mc="http://schemas.openxmlformats.org/markup-compatibility/2006">
              <mc:Choice xmlns:v="urn:schemas-microsoft-com:vml" Requires="v">
                <p:oleObj spid="_x0000_s3132" name="" r:id="rId1" imgW="3530600" imgH="1117600" progId="Equation.DSMT4">
                  <p:embed/>
                </p:oleObj>
              </mc:Choice>
              <mc:Fallback>
                <p:oleObj name="" r:id="rId1" imgW="3530600" imgH="1117600" progId="Equation.DSMT4">
                  <p:embed/>
                  <p:pic>
                    <p:nvPicPr>
                      <p:cNvPr id="0" name="图片 3131"/>
                      <p:cNvPicPr/>
                      <p:nvPr/>
                    </p:nvPicPr>
                    <p:blipFill>
                      <a:blip r:embed="rId2"/>
                      <a:stretch>
                        <a:fillRect/>
                      </a:stretch>
                    </p:blipFill>
                    <p:spPr>
                      <a:xfrm>
                        <a:off x="2771775" y="458788"/>
                        <a:ext cx="3097213" cy="981075"/>
                      </a:xfrm>
                      <a:prstGeom prst="rect">
                        <a:avLst/>
                      </a:prstGeom>
                      <a:noFill/>
                      <a:ln w="38100">
                        <a:noFill/>
                        <a:miter/>
                      </a:ln>
                    </p:spPr>
                  </p:pic>
                </p:oleObj>
              </mc:Fallback>
            </mc:AlternateContent>
          </a:graphicData>
        </a:graphic>
      </p:graphicFrame>
      <p:graphicFrame>
        <p:nvGraphicFramePr>
          <p:cNvPr id="46089" name="对象 57352"/>
          <p:cNvGraphicFramePr/>
          <p:nvPr/>
        </p:nvGraphicFramePr>
        <p:xfrm>
          <a:off x="2816225" y="1719263"/>
          <a:ext cx="3240088" cy="1052512"/>
        </p:xfrm>
        <a:graphic>
          <a:graphicData uri="http://schemas.openxmlformats.org/presentationml/2006/ole">
            <mc:AlternateContent xmlns:mc="http://schemas.openxmlformats.org/markup-compatibility/2006">
              <mc:Choice xmlns:v="urn:schemas-microsoft-com:vml" Requires="v">
                <p:oleObj spid="_x0000_s3136" name="" r:id="rId3" imgW="3441700" imgH="1117600" progId="Equation.DSMT4">
                  <p:embed/>
                </p:oleObj>
              </mc:Choice>
              <mc:Fallback>
                <p:oleObj name="" r:id="rId3" imgW="3441700" imgH="1117600" progId="Equation.DSMT4">
                  <p:embed/>
                  <p:pic>
                    <p:nvPicPr>
                      <p:cNvPr id="0" name="图片 3135"/>
                      <p:cNvPicPr/>
                      <p:nvPr/>
                    </p:nvPicPr>
                    <p:blipFill>
                      <a:blip r:embed="rId4"/>
                      <a:stretch>
                        <a:fillRect/>
                      </a:stretch>
                    </p:blipFill>
                    <p:spPr>
                      <a:xfrm>
                        <a:off x="2816225" y="1719263"/>
                        <a:ext cx="3240088" cy="1052512"/>
                      </a:xfrm>
                      <a:prstGeom prst="rect">
                        <a:avLst/>
                      </a:prstGeom>
                      <a:noFill/>
                      <a:ln w="38100">
                        <a:noFill/>
                        <a:miter/>
                      </a:ln>
                    </p:spPr>
                  </p:pic>
                </p:oleObj>
              </mc:Fallback>
            </mc:AlternateContent>
          </a:graphicData>
        </a:graphic>
      </p:graphicFrame>
      <p:graphicFrame>
        <p:nvGraphicFramePr>
          <p:cNvPr id="46092" name="内容占位符 57355"/>
          <p:cNvGraphicFramePr>
            <a:graphicFrameLocks noGrp="1"/>
          </p:cNvGraphicFramePr>
          <p:nvPr>
            <p:ph sz="quarter" idx="4294967295"/>
          </p:nvPr>
        </p:nvGraphicFramePr>
        <p:xfrm>
          <a:off x="954088" y="5319713"/>
          <a:ext cx="2808287" cy="892175"/>
        </p:xfrm>
        <a:graphic>
          <a:graphicData uri="http://schemas.openxmlformats.org/presentationml/2006/ole">
            <mc:AlternateContent xmlns:mc="http://schemas.openxmlformats.org/markup-compatibility/2006">
              <mc:Choice xmlns:v="urn:schemas-microsoft-com:vml" Requires="v">
                <p:oleObj spid="_x0000_s3135" name="" r:id="rId5" imgW="3517900" imgH="1117600" progId="Equation.DSMT4">
                  <p:embed/>
                </p:oleObj>
              </mc:Choice>
              <mc:Fallback>
                <p:oleObj name="" r:id="rId5" imgW="3517900" imgH="1117600" progId="Equation.DSMT4">
                  <p:embed/>
                  <p:pic>
                    <p:nvPicPr>
                      <p:cNvPr id="0" name="图片 3134"/>
                      <p:cNvPicPr/>
                      <p:nvPr/>
                    </p:nvPicPr>
                    <p:blipFill>
                      <a:blip r:embed="rId6"/>
                      <a:stretch>
                        <a:fillRect/>
                      </a:stretch>
                    </p:blipFill>
                    <p:spPr>
                      <a:xfrm>
                        <a:off x="954088" y="5319713"/>
                        <a:ext cx="2808287" cy="892175"/>
                      </a:xfrm>
                      <a:prstGeom prst="rect">
                        <a:avLst/>
                      </a:prstGeom>
                      <a:noFill/>
                      <a:ln w="38100">
                        <a:miter/>
                      </a:ln>
                    </p:spPr>
                  </p:pic>
                </p:oleObj>
              </mc:Fallback>
            </mc:AlternateContent>
          </a:graphicData>
        </a:graphic>
      </p:graphicFrame>
      <p:sp>
        <p:nvSpPr>
          <p:cNvPr id="57358" name="矩形 57357"/>
          <p:cNvSpPr/>
          <p:nvPr/>
        </p:nvSpPr>
        <p:spPr>
          <a:xfrm>
            <a:off x="701675" y="3654425"/>
            <a:ext cx="6588125" cy="488950"/>
          </a:xfrm>
          <a:prstGeom prst="rect">
            <a:avLst/>
          </a:prstGeom>
          <a:noFill/>
          <a:ln w="9525">
            <a:noFill/>
          </a:ln>
        </p:spPr>
        <p:txBody>
          <a:bodyPr anchor="t">
            <a:spAutoFit/>
          </a:bodyPr>
          <a:p>
            <a:r>
              <a:rPr lang="en-US" altLang="zh-CN" sz="2600">
                <a:solidFill>
                  <a:schemeClr val="hlink"/>
                </a:solidFill>
                <a:latin typeface="楷体_GB2312" panose="02010609030101010101" pitchFamily="49" charset="-122"/>
                <a:ea typeface="楷体_GB2312" panose="02010609030101010101" pitchFamily="49" charset="-122"/>
              </a:rPr>
              <a:t>(1)</a:t>
            </a:r>
            <a:r>
              <a:rPr lang="zh-CN" altLang="en-US" sz="2600" dirty="0">
                <a:solidFill>
                  <a:schemeClr val="hlink"/>
                </a:solidFill>
                <a:latin typeface="楷体_GB2312" panose="02010609030101010101" pitchFamily="49" charset="-122"/>
                <a:ea typeface="楷体_GB2312" panose="02010609030101010101" pitchFamily="49" charset="-122"/>
              </a:rPr>
              <a:t>由</a:t>
            </a:r>
            <a:r>
              <a:rPr lang="en-US" altLang="zh-CN" sz="2600">
                <a:solidFill>
                  <a:schemeClr val="hlink"/>
                </a:solidFill>
                <a:latin typeface="楷体_GB2312" panose="02010609030101010101" pitchFamily="49" charset="-122"/>
                <a:ea typeface="楷体_GB2312" panose="02010609030101010101" pitchFamily="49" charset="-122"/>
              </a:rPr>
              <a:t>(2)</a:t>
            </a:r>
            <a:r>
              <a:rPr lang="zh-CN" altLang="en-US" sz="2600" dirty="0">
                <a:solidFill>
                  <a:schemeClr val="hlink"/>
                </a:solidFill>
                <a:latin typeface="楷体_GB2312" panose="02010609030101010101" pitchFamily="49" charset="-122"/>
                <a:ea typeface="楷体_GB2312" panose="02010609030101010101" pitchFamily="49" charset="-122"/>
              </a:rPr>
              <a:t>的结果，令</a:t>
            </a:r>
            <a:r>
              <a:rPr lang="en-US" altLang="zh-CN" sz="2600" i="1">
                <a:solidFill>
                  <a:schemeClr val="hlink"/>
                </a:solidFill>
                <a:latin typeface="Times New Roman" panose="02020603050405020304" pitchFamily="18" charset="0"/>
                <a:ea typeface="楷体_GB2312" panose="02010609030101010101" pitchFamily="49" charset="-122"/>
              </a:rPr>
              <a:t>a</a:t>
            </a:r>
            <a:r>
              <a:rPr lang="en-US" altLang="zh-CN" sz="2600">
                <a:solidFill>
                  <a:schemeClr val="hlink"/>
                </a:solidFill>
                <a:latin typeface="Times New Roman" panose="02020603050405020304" pitchFamily="18" charset="0"/>
                <a:ea typeface="楷体_GB2312" panose="02010609030101010101" pitchFamily="49" charset="-122"/>
              </a:rPr>
              <a:t>=0</a:t>
            </a:r>
            <a:r>
              <a:rPr lang="zh-CN" altLang="en-US" sz="2600">
                <a:solidFill>
                  <a:schemeClr val="hlink"/>
                </a:solidFill>
                <a:latin typeface="Times New Roman" panose="02020603050405020304" pitchFamily="18" charset="0"/>
                <a:ea typeface="楷体_GB2312" panose="02010609030101010101" pitchFamily="49" charset="-122"/>
              </a:rPr>
              <a:t>，</a:t>
            </a:r>
            <a:r>
              <a:rPr lang="zh-CN" altLang="en-US" sz="2600" dirty="0">
                <a:solidFill>
                  <a:schemeClr val="hlink"/>
                </a:solidFill>
                <a:latin typeface="Times New Roman" panose="02020603050405020304" pitchFamily="18" charset="0"/>
                <a:ea typeface="楷体_GB2312" panose="02010609030101010101" pitchFamily="49" charset="-122"/>
              </a:rPr>
              <a:t>即得到</a:t>
            </a:r>
            <a:r>
              <a:rPr lang="en-US" altLang="zh-CN" sz="2600">
                <a:solidFill>
                  <a:schemeClr val="hlink"/>
                </a:solidFill>
                <a:latin typeface="Times New Roman" panose="02020603050405020304" pitchFamily="18" charset="0"/>
                <a:ea typeface="楷体_GB2312" panose="02010609030101010101" pitchFamily="49" charset="-122"/>
              </a:rPr>
              <a:t>(1)</a:t>
            </a:r>
            <a:r>
              <a:rPr lang="zh-CN" altLang="en-US" sz="2600" dirty="0">
                <a:solidFill>
                  <a:schemeClr val="hlink"/>
                </a:solidFill>
                <a:latin typeface="Times New Roman" panose="02020603050405020304" pitchFamily="18" charset="0"/>
                <a:ea typeface="楷体_GB2312" panose="02010609030101010101" pitchFamily="49" charset="-122"/>
              </a:rPr>
              <a:t>的结果</a:t>
            </a:r>
            <a:endParaRPr lang="zh-CN" altLang="en-US" sz="2600" i="1" dirty="0">
              <a:solidFill>
                <a:schemeClr val="hlink"/>
              </a:solidFill>
              <a:latin typeface="Times New Roman" panose="02020603050405020304" pitchFamily="18" charset="0"/>
              <a:ea typeface="楷体_GB2312" panose="02010609030101010101" pitchFamily="49" charset="-122"/>
            </a:endParaRPr>
          </a:p>
        </p:txBody>
      </p:sp>
      <p:sp>
        <p:nvSpPr>
          <p:cNvPr id="57359" name="矩形 57358"/>
          <p:cNvSpPr/>
          <p:nvPr/>
        </p:nvSpPr>
        <p:spPr>
          <a:xfrm>
            <a:off x="657225" y="4464050"/>
            <a:ext cx="7164388" cy="488950"/>
          </a:xfrm>
          <a:prstGeom prst="rect">
            <a:avLst/>
          </a:prstGeom>
          <a:noFill/>
          <a:ln w="9525">
            <a:noFill/>
          </a:ln>
        </p:spPr>
        <p:txBody>
          <a:bodyPr anchor="t">
            <a:spAutoFit/>
          </a:bodyPr>
          <a:p>
            <a:r>
              <a:rPr lang="en-US" altLang="zh-CN" sz="2600">
                <a:solidFill>
                  <a:schemeClr val="hlink"/>
                </a:solidFill>
                <a:latin typeface="楷体_GB2312" panose="02010609030101010101" pitchFamily="49" charset="-122"/>
                <a:ea typeface="楷体_GB2312" panose="02010609030101010101" pitchFamily="49" charset="-122"/>
              </a:rPr>
              <a:t>(2)</a:t>
            </a:r>
            <a:r>
              <a:rPr lang="zh-CN" altLang="en-US" sz="2600" dirty="0">
                <a:solidFill>
                  <a:schemeClr val="hlink"/>
                </a:solidFill>
                <a:latin typeface="楷体_GB2312" panose="02010609030101010101" pitchFamily="49" charset="-122"/>
                <a:ea typeface="楷体_GB2312" panose="02010609030101010101" pitchFamily="49" charset="-122"/>
              </a:rPr>
              <a:t>由</a:t>
            </a:r>
            <a:r>
              <a:rPr lang="en-US" altLang="zh-CN" sz="2600">
                <a:solidFill>
                  <a:schemeClr val="hlink"/>
                </a:solidFill>
                <a:latin typeface="楷体_GB2312" panose="02010609030101010101" pitchFamily="49" charset="-122"/>
                <a:ea typeface="楷体_GB2312" panose="02010609030101010101" pitchFamily="49" charset="-122"/>
              </a:rPr>
              <a:t>(2)</a:t>
            </a:r>
            <a:r>
              <a:rPr lang="zh-CN" altLang="en-US" sz="2600" dirty="0">
                <a:solidFill>
                  <a:schemeClr val="hlink"/>
                </a:solidFill>
                <a:latin typeface="楷体_GB2312" panose="02010609030101010101" pitchFamily="49" charset="-122"/>
                <a:ea typeface="楷体_GB2312" panose="02010609030101010101" pitchFamily="49" charset="-122"/>
              </a:rPr>
              <a:t>的结果，电梯加速下降时，</a:t>
            </a:r>
            <a:r>
              <a:rPr lang="en-US" altLang="zh-CN" sz="2600" i="1">
                <a:solidFill>
                  <a:schemeClr val="hlink"/>
                </a:solidFill>
                <a:latin typeface="Times New Roman" panose="02020603050405020304" pitchFamily="18" charset="0"/>
                <a:ea typeface="楷体_GB2312" panose="02010609030101010101" pitchFamily="49" charset="-122"/>
              </a:rPr>
              <a:t>a</a:t>
            </a:r>
            <a:r>
              <a:rPr lang="en-US" altLang="zh-CN" sz="2600">
                <a:solidFill>
                  <a:schemeClr val="hlink"/>
                </a:solidFill>
                <a:latin typeface="Times New Roman" panose="02020603050405020304" pitchFamily="18" charset="0"/>
                <a:ea typeface="楷体_GB2312" panose="02010609030101010101" pitchFamily="49" charset="-122"/>
              </a:rPr>
              <a:t>&lt;0</a:t>
            </a:r>
            <a:r>
              <a:rPr lang="zh-CN" altLang="en-US" sz="2600" dirty="0">
                <a:solidFill>
                  <a:schemeClr val="hlink"/>
                </a:solidFill>
                <a:latin typeface="Times New Roman" panose="02020603050405020304" pitchFamily="18" charset="0"/>
                <a:ea typeface="楷体_GB2312" panose="02010609030101010101" pitchFamily="49" charset="-122"/>
              </a:rPr>
              <a:t>，得到</a:t>
            </a:r>
            <a:endParaRPr lang="zh-CN" altLang="en-US" sz="2600" i="1" dirty="0">
              <a:solidFill>
                <a:schemeClr val="hlink"/>
              </a:solidFill>
              <a:latin typeface="Times New Roman" panose="02020603050405020304" pitchFamily="18" charset="0"/>
              <a:ea typeface="楷体_GB2312" panose="02010609030101010101" pitchFamily="49" charset="-122"/>
            </a:endParaRPr>
          </a:p>
        </p:txBody>
      </p:sp>
      <p:graphicFrame>
        <p:nvGraphicFramePr>
          <p:cNvPr id="46095" name="内容占位符 57359"/>
          <p:cNvGraphicFramePr>
            <a:graphicFrameLocks noGrp="1"/>
          </p:cNvGraphicFramePr>
          <p:nvPr>
            <p:ph sz="quarter" idx="4294967295"/>
          </p:nvPr>
        </p:nvGraphicFramePr>
        <p:xfrm>
          <a:off x="4346575" y="5364163"/>
          <a:ext cx="2808288" cy="915987"/>
        </p:xfrm>
        <a:graphic>
          <a:graphicData uri="http://schemas.openxmlformats.org/presentationml/2006/ole">
            <mc:AlternateContent xmlns:mc="http://schemas.openxmlformats.org/markup-compatibility/2006">
              <mc:Choice xmlns:v="urn:schemas-microsoft-com:vml" Requires="v">
                <p:oleObj spid="_x0000_s3134" name="" r:id="rId7" imgW="3429000" imgH="1117600" progId="Equation.DSMT4">
                  <p:embed/>
                </p:oleObj>
              </mc:Choice>
              <mc:Fallback>
                <p:oleObj name="" r:id="rId7" imgW="3429000" imgH="1117600" progId="Equation.DSMT4">
                  <p:embed/>
                  <p:pic>
                    <p:nvPicPr>
                      <p:cNvPr id="0" name="图片 3133"/>
                      <p:cNvPicPr/>
                      <p:nvPr/>
                    </p:nvPicPr>
                    <p:blipFill>
                      <a:blip r:embed="rId8"/>
                      <a:stretch>
                        <a:fillRect/>
                      </a:stretch>
                    </p:blipFill>
                    <p:spPr>
                      <a:xfrm>
                        <a:off x="4346575" y="5364163"/>
                        <a:ext cx="2808288" cy="915987"/>
                      </a:xfrm>
                      <a:prstGeom prst="rect">
                        <a:avLst/>
                      </a:prstGeom>
                      <a:noFill/>
                      <a:ln w="38100">
                        <a:miter/>
                      </a:ln>
                    </p:spPr>
                  </p:pic>
                </p:oleObj>
              </mc:Fallback>
            </mc:AlternateContent>
          </a:graphicData>
        </a:graphic>
      </p:graphicFrame>
      <p:sp>
        <p:nvSpPr>
          <p:cNvPr id="353317" name="横卷形 353316"/>
          <p:cNvSpPr/>
          <p:nvPr/>
        </p:nvSpPr>
        <p:spPr>
          <a:xfrm>
            <a:off x="341313" y="2528888"/>
            <a:ext cx="1296987" cy="863600"/>
          </a:xfrm>
          <a:prstGeom prst="horizontalScroll">
            <a:avLst>
              <a:gd name="adj" fmla="val 12500"/>
            </a:avLst>
          </a:prstGeom>
          <a:solidFill>
            <a:schemeClr val="accent1"/>
          </a:solidFill>
          <a:ln w="9525" cap="flat" cmpd="sng">
            <a:solidFill>
              <a:schemeClr val="tx1"/>
            </a:solidFill>
            <a:prstDash val="solid"/>
            <a:round/>
            <a:headEnd type="none" w="med" len="med"/>
            <a:tailEnd type="none" w="med" len="med"/>
          </a:ln>
        </p:spPr>
        <p:txBody>
          <a:bodyPr wrap="none" anchor="ctr"/>
          <a:p>
            <a:pPr algn="ctr"/>
            <a:r>
              <a:rPr lang="zh-CN" altLang="en-US" dirty="0">
                <a:solidFill>
                  <a:srgbClr val="FF0000"/>
                </a:solidFill>
                <a:latin typeface="Times New Roman" panose="02020603050405020304" pitchFamily="18" charset="0"/>
                <a:ea typeface="宋体" panose="02010600030101010101" pitchFamily="2" charset="-122"/>
              </a:rPr>
              <a:t>讨论</a:t>
            </a:r>
            <a:endParaRPr lang="zh-CN" altLang="en-US" dirty="0">
              <a:solidFill>
                <a:srgbClr val="0000FF"/>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088"/>
                                        </p:tgtEl>
                                        <p:attrNameLst>
                                          <p:attrName>style.visibility</p:attrName>
                                        </p:attrNameLst>
                                      </p:cBhvr>
                                      <p:to>
                                        <p:strVal val="visible"/>
                                      </p:to>
                                    </p:set>
                                    <p:animEffect transition="in" filter="wipe(left)">
                                      <p:cBhvr>
                                        <p:cTn id="7" dur="1000"/>
                                        <p:tgtEl>
                                          <p:spTgt spid="460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089"/>
                                        </p:tgtEl>
                                        <p:attrNameLst>
                                          <p:attrName>style.visibility</p:attrName>
                                        </p:attrNameLst>
                                      </p:cBhvr>
                                      <p:to>
                                        <p:strVal val="visible"/>
                                      </p:to>
                                    </p:set>
                                    <p:animEffect transition="in" filter="wipe(left)">
                                      <p:cBhvr>
                                        <p:cTn id="12" dur="1000"/>
                                        <p:tgtEl>
                                          <p:spTgt spid="460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3317"/>
                                        </p:tgtEl>
                                        <p:attrNameLst>
                                          <p:attrName>style.visibility</p:attrName>
                                        </p:attrNameLst>
                                      </p:cBhvr>
                                      <p:to>
                                        <p:strVal val="visible"/>
                                      </p:to>
                                    </p:set>
                                    <p:animEffect transition="in" filter="wipe(left)">
                                      <p:cBhvr>
                                        <p:cTn id="17" dur="500"/>
                                        <p:tgtEl>
                                          <p:spTgt spid="3533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7358"/>
                                        </p:tgtEl>
                                        <p:attrNameLst>
                                          <p:attrName>style.visibility</p:attrName>
                                        </p:attrNameLst>
                                      </p:cBhvr>
                                      <p:to>
                                        <p:strVal val="visible"/>
                                      </p:to>
                                    </p:set>
                                    <p:animEffect transition="in" filter="wipe(left)">
                                      <p:cBhvr>
                                        <p:cTn id="22" dur="2000"/>
                                        <p:tgtEl>
                                          <p:spTgt spid="5735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7359"/>
                                        </p:tgtEl>
                                        <p:attrNameLst>
                                          <p:attrName>style.visibility</p:attrName>
                                        </p:attrNameLst>
                                      </p:cBhvr>
                                      <p:to>
                                        <p:strVal val="visible"/>
                                      </p:to>
                                    </p:set>
                                    <p:animEffect transition="in" filter="wipe(left)">
                                      <p:cBhvr>
                                        <p:cTn id="27" dur="2000"/>
                                        <p:tgtEl>
                                          <p:spTgt spid="573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6092"/>
                                        </p:tgtEl>
                                        <p:attrNameLst>
                                          <p:attrName>style.visibility</p:attrName>
                                        </p:attrNameLst>
                                      </p:cBhvr>
                                      <p:to>
                                        <p:strVal val="visible"/>
                                      </p:to>
                                    </p:set>
                                    <p:animEffect transition="in" filter="wipe(left)">
                                      <p:cBhvr>
                                        <p:cTn id="32" dur="2000"/>
                                        <p:tgtEl>
                                          <p:spTgt spid="4609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6095"/>
                                        </p:tgtEl>
                                        <p:attrNameLst>
                                          <p:attrName>style.visibility</p:attrName>
                                        </p:attrNameLst>
                                      </p:cBhvr>
                                      <p:to>
                                        <p:strVal val="visible"/>
                                      </p:to>
                                    </p:set>
                                    <p:animEffect transition="in" filter="wipe(left)">
                                      <p:cBhvr>
                                        <p:cTn id="37" dur="2000"/>
                                        <p:tgtEl>
                                          <p:spTgt spid="460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8" grpId="0"/>
      <p:bldP spid="57359" grpId="0"/>
      <p:bldP spid="35331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文本框 46081"/>
          <p:cNvSpPr txBox="1"/>
          <p:nvPr/>
        </p:nvSpPr>
        <p:spPr>
          <a:xfrm>
            <a:off x="1189990" y="1426845"/>
            <a:ext cx="6558915" cy="3753485"/>
          </a:xfrm>
          <a:prstGeom prst="rect">
            <a:avLst/>
          </a:prstGeom>
          <a:noFill/>
          <a:ln w="9525">
            <a:noFill/>
          </a:ln>
        </p:spPr>
        <p:txBody>
          <a:bodyPr wrap="square" anchor="t">
            <a:spAutoFit/>
          </a:bodyPr>
          <a:p>
            <a:pPr>
              <a:spcBef>
                <a:spcPct val="50000"/>
              </a:spcBef>
            </a:pPr>
            <a:r>
              <a:rPr lang="zh-CN" altLang="en-US" dirty="0">
                <a:latin typeface="Times New Roman" panose="02020603050405020304" pitchFamily="18" charset="0"/>
                <a:ea typeface="楷体_GB2312" panose="02010609030101010101" pitchFamily="49" charset="-122"/>
              </a:rPr>
              <a:t>自然和自然规律隐藏在黑暗之中，</a:t>
            </a:r>
            <a:endParaRPr lang="zh-CN" altLang="en-US" dirty="0">
              <a:latin typeface="Times New Roman" panose="02020603050405020304" pitchFamily="18" charset="0"/>
              <a:ea typeface="楷体_GB2312" panose="02010609030101010101" pitchFamily="49" charset="-122"/>
            </a:endParaRPr>
          </a:p>
          <a:p>
            <a:pPr>
              <a:spcBef>
                <a:spcPct val="50000"/>
              </a:spcBef>
            </a:pPr>
            <a:r>
              <a:rPr lang="zh-CN" altLang="en-US" dirty="0">
                <a:latin typeface="Times New Roman" panose="02020603050405020304" pitchFamily="18" charset="0"/>
                <a:ea typeface="楷体_GB2312" panose="02010609030101010101" pitchFamily="49" charset="-122"/>
              </a:rPr>
              <a:t>上帝说“让</a:t>
            </a:r>
            <a:r>
              <a:rPr lang="zh-CN" altLang="en-US" u="sng" dirty="0">
                <a:solidFill>
                  <a:srgbClr val="FF0000"/>
                </a:solidFill>
                <a:latin typeface="Times New Roman" panose="02020603050405020304" pitchFamily="18" charset="0"/>
                <a:ea typeface="楷体_GB2312" panose="02010609030101010101" pitchFamily="49" charset="-122"/>
              </a:rPr>
              <a:t>牛顿</a:t>
            </a:r>
            <a:r>
              <a:rPr lang="zh-CN" altLang="en-US" dirty="0">
                <a:latin typeface="Times New Roman" panose="02020603050405020304" pitchFamily="18" charset="0"/>
                <a:ea typeface="楷体_GB2312" panose="02010609030101010101" pitchFamily="49" charset="-122"/>
              </a:rPr>
              <a:t>降生吧”，</a:t>
            </a:r>
            <a:endParaRPr lang="zh-CN" altLang="en-US" dirty="0">
              <a:latin typeface="Times New Roman" panose="02020603050405020304" pitchFamily="18" charset="0"/>
              <a:ea typeface="楷体_GB2312" panose="02010609030101010101" pitchFamily="49" charset="-122"/>
            </a:endParaRPr>
          </a:p>
          <a:p>
            <a:pPr>
              <a:spcBef>
                <a:spcPct val="50000"/>
              </a:spcBef>
            </a:pPr>
            <a:r>
              <a:rPr lang="zh-CN" altLang="en-US" dirty="0">
                <a:latin typeface="Times New Roman" panose="02020603050405020304" pitchFamily="18" charset="0"/>
                <a:ea typeface="楷体_GB2312" panose="02010609030101010101" pitchFamily="49" charset="-122"/>
              </a:rPr>
              <a:t>一切就有了光明；</a:t>
            </a:r>
            <a:endParaRPr lang="zh-CN" altLang="en-US" dirty="0">
              <a:latin typeface="Times New Roman" panose="02020603050405020304" pitchFamily="18" charset="0"/>
              <a:ea typeface="楷体_GB2312" panose="02010609030101010101" pitchFamily="49" charset="-122"/>
            </a:endParaRPr>
          </a:p>
          <a:p>
            <a:pPr>
              <a:spcBef>
                <a:spcPct val="50000"/>
              </a:spcBef>
            </a:pPr>
            <a:r>
              <a:rPr lang="zh-CN" altLang="en-US" dirty="0">
                <a:latin typeface="Times New Roman" panose="02020603050405020304" pitchFamily="18" charset="0"/>
                <a:ea typeface="楷体_GB2312" panose="02010609030101010101" pitchFamily="49" charset="-122"/>
              </a:rPr>
              <a:t>但是，光明并不久长，魔鬼又出现了，</a:t>
            </a:r>
            <a:endParaRPr lang="zh-CN" altLang="en-US" dirty="0">
              <a:latin typeface="Times New Roman" panose="02020603050405020304" pitchFamily="18" charset="0"/>
              <a:ea typeface="楷体_GB2312" panose="02010609030101010101" pitchFamily="49" charset="-122"/>
            </a:endParaRPr>
          </a:p>
          <a:p>
            <a:pPr>
              <a:spcBef>
                <a:spcPct val="50000"/>
              </a:spcBef>
            </a:pPr>
            <a:r>
              <a:rPr lang="zh-CN" altLang="en-US" dirty="0">
                <a:latin typeface="Times New Roman" panose="02020603050405020304" pitchFamily="18" charset="0"/>
                <a:ea typeface="楷体_GB2312" panose="02010609030101010101" pitchFamily="49" charset="-122"/>
              </a:rPr>
              <a:t>上帝咆哮说：“让</a:t>
            </a:r>
            <a:r>
              <a:rPr lang="zh-CN" altLang="en-US" u="sng" dirty="0">
                <a:solidFill>
                  <a:srgbClr val="FF0000"/>
                </a:solidFill>
                <a:latin typeface="Times New Roman" panose="02020603050405020304" pitchFamily="18" charset="0"/>
                <a:ea typeface="楷体_GB2312" panose="02010609030101010101" pitchFamily="49" charset="-122"/>
              </a:rPr>
              <a:t>爱因斯坦</a:t>
            </a:r>
            <a:r>
              <a:rPr lang="zh-CN" altLang="en-US" dirty="0">
                <a:latin typeface="Times New Roman" panose="02020603050405020304" pitchFamily="18" charset="0"/>
                <a:ea typeface="楷体_GB2312" panose="02010609030101010101" pitchFamily="49" charset="-122"/>
              </a:rPr>
              <a:t>降生吧”，</a:t>
            </a:r>
            <a:endParaRPr lang="zh-CN" altLang="en-US" dirty="0">
              <a:latin typeface="Times New Roman" panose="02020603050405020304" pitchFamily="18" charset="0"/>
              <a:ea typeface="楷体_GB2312" panose="02010609030101010101" pitchFamily="49" charset="-122"/>
            </a:endParaRPr>
          </a:p>
          <a:p>
            <a:pPr>
              <a:spcBef>
                <a:spcPct val="50000"/>
              </a:spcBef>
            </a:pPr>
            <a:r>
              <a:rPr lang="zh-CN" altLang="en-US" dirty="0">
                <a:latin typeface="Times New Roman" panose="02020603050405020304" pitchFamily="18" charset="0"/>
                <a:ea typeface="楷体_GB2312" panose="02010609030101010101" pitchFamily="49" charset="-122"/>
              </a:rPr>
              <a:t>就恢复到现在这个样子。</a:t>
            </a:r>
            <a:endParaRPr lang="zh-CN" altLang="en-US" dirty="0">
              <a:latin typeface="Times New Roman" panose="02020603050405020304" pitchFamily="18" charset="0"/>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6082">
                                            <p:txEl>
                                              <p:charRg st="0" end="16"/>
                                            </p:txEl>
                                          </p:spTgt>
                                        </p:tgtEl>
                                        <p:attrNameLst>
                                          <p:attrName>style.visibility</p:attrName>
                                        </p:attrNameLst>
                                      </p:cBhvr>
                                      <p:to>
                                        <p:strVal val="visible"/>
                                      </p:to>
                                    </p:set>
                                    <p:animEffect transition="in" filter="wipe(left)">
                                      <p:cBhvr>
                                        <p:cTn id="7" dur="5000"/>
                                        <p:tgtEl>
                                          <p:spTgt spid="46082">
                                            <p:txEl>
                                              <p:charRg st="0" end="16"/>
                                            </p:txEl>
                                          </p:spTgt>
                                        </p:tgtEl>
                                      </p:cBhvr>
                                    </p:animEffect>
                                  </p:childTnLst>
                                </p:cTn>
                              </p:par>
                            </p:childTnLst>
                          </p:cTn>
                        </p:par>
                        <p:par>
                          <p:cTn id="8" fill="hold">
                            <p:stCondLst>
                              <p:cond delay="5000"/>
                            </p:stCondLst>
                            <p:childTnLst>
                              <p:par>
                                <p:cTn id="9" presetID="22" presetClass="entr" presetSubtype="8" fill="hold" grpId="0" nodeType="afterEffect">
                                  <p:stCondLst>
                                    <p:cond delay="0"/>
                                  </p:stCondLst>
                                  <p:childTnLst>
                                    <p:set>
                                      <p:cBhvr>
                                        <p:cTn id="10" dur="1" fill="hold">
                                          <p:stCondLst>
                                            <p:cond delay="0"/>
                                          </p:stCondLst>
                                        </p:cTn>
                                        <p:tgtEl>
                                          <p:spTgt spid="46082">
                                            <p:txEl>
                                              <p:charRg st="16" end="29"/>
                                            </p:txEl>
                                          </p:spTgt>
                                        </p:tgtEl>
                                        <p:attrNameLst>
                                          <p:attrName>style.visibility</p:attrName>
                                        </p:attrNameLst>
                                      </p:cBhvr>
                                      <p:to>
                                        <p:strVal val="visible"/>
                                      </p:to>
                                    </p:set>
                                    <p:animEffect transition="in" filter="wipe(left)">
                                      <p:cBhvr>
                                        <p:cTn id="11" dur="5000"/>
                                        <p:tgtEl>
                                          <p:spTgt spid="46082">
                                            <p:txEl>
                                              <p:charRg st="16" end="29"/>
                                            </p:txEl>
                                          </p:spTgt>
                                        </p:tgtEl>
                                      </p:cBhvr>
                                    </p:animEffect>
                                  </p:childTnLst>
                                </p:cTn>
                              </p:par>
                            </p:childTnLst>
                          </p:cTn>
                        </p:par>
                        <p:par>
                          <p:cTn id="12" fill="hold">
                            <p:stCondLst>
                              <p:cond delay="10000"/>
                            </p:stCondLst>
                            <p:childTnLst>
                              <p:par>
                                <p:cTn id="13" presetID="22" presetClass="entr" presetSubtype="8" fill="hold" grpId="0" nodeType="afterEffect">
                                  <p:stCondLst>
                                    <p:cond delay="0"/>
                                  </p:stCondLst>
                                  <p:childTnLst>
                                    <p:set>
                                      <p:cBhvr>
                                        <p:cTn id="14" dur="1" fill="hold">
                                          <p:stCondLst>
                                            <p:cond delay="0"/>
                                          </p:stCondLst>
                                        </p:cTn>
                                        <p:tgtEl>
                                          <p:spTgt spid="46082">
                                            <p:txEl>
                                              <p:charRg st="29" end="38"/>
                                            </p:txEl>
                                          </p:spTgt>
                                        </p:tgtEl>
                                        <p:attrNameLst>
                                          <p:attrName>style.visibility</p:attrName>
                                        </p:attrNameLst>
                                      </p:cBhvr>
                                      <p:to>
                                        <p:strVal val="visible"/>
                                      </p:to>
                                    </p:set>
                                    <p:animEffect transition="in" filter="wipe(left)">
                                      <p:cBhvr>
                                        <p:cTn id="15" dur="5000"/>
                                        <p:tgtEl>
                                          <p:spTgt spid="46082">
                                            <p:txEl>
                                              <p:charRg st="29" end="38"/>
                                            </p:txEl>
                                          </p:spTgt>
                                        </p:tgtEl>
                                      </p:cBhvr>
                                    </p:animEffect>
                                  </p:childTnLst>
                                </p:cTn>
                              </p:par>
                            </p:childTnLst>
                          </p:cTn>
                        </p:par>
                        <p:par>
                          <p:cTn id="16" fill="hold">
                            <p:stCondLst>
                              <p:cond delay="15000"/>
                            </p:stCondLst>
                            <p:childTnLst>
                              <p:par>
                                <p:cTn id="17" presetID="22" presetClass="entr" presetSubtype="8" fill="hold" grpId="0" nodeType="afterEffect">
                                  <p:stCondLst>
                                    <p:cond delay="0"/>
                                  </p:stCondLst>
                                  <p:childTnLst>
                                    <p:set>
                                      <p:cBhvr>
                                        <p:cTn id="18" dur="1" fill="hold">
                                          <p:stCondLst>
                                            <p:cond delay="0"/>
                                          </p:stCondLst>
                                        </p:cTn>
                                        <p:tgtEl>
                                          <p:spTgt spid="46082">
                                            <p:txEl>
                                              <p:charRg st="38" end="56"/>
                                            </p:txEl>
                                          </p:spTgt>
                                        </p:tgtEl>
                                        <p:attrNameLst>
                                          <p:attrName>style.visibility</p:attrName>
                                        </p:attrNameLst>
                                      </p:cBhvr>
                                      <p:to>
                                        <p:strVal val="visible"/>
                                      </p:to>
                                    </p:set>
                                    <p:animEffect transition="in" filter="wipe(left)">
                                      <p:cBhvr>
                                        <p:cTn id="19" dur="5000"/>
                                        <p:tgtEl>
                                          <p:spTgt spid="46082">
                                            <p:txEl>
                                              <p:charRg st="38" end="56"/>
                                            </p:txEl>
                                          </p:spTgt>
                                        </p:tgtEl>
                                      </p:cBhvr>
                                    </p:animEffect>
                                  </p:childTnLst>
                                </p:cTn>
                              </p:par>
                            </p:childTnLst>
                          </p:cTn>
                        </p:par>
                        <p:par>
                          <p:cTn id="20" fill="hold">
                            <p:stCondLst>
                              <p:cond delay="20000"/>
                            </p:stCondLst>
                            <p:childTnLst>
                              <p:par>
                                <p:cTn id="21" presetID="22" presetClass="entr" presetSubtype="8" fill="hold" grpId="0" nodeType="afterEffect">
                                  <p:stCondLst>
                                    <p:cond delay="0"/>
                                  </p:stCondLst>
                                  <p:childTnLst>
                                    <p:set>
                                      <p:cBhvr>
                                        <p:cTn id="22" dur="1" fill="hold">
                                          <p:stCondLst>
                                            <p:cond delay="0"/>
                                          </p:stCondLst>
                                        </p:cTn>
                                        <p:tgtEl>
                                          <p:spTgt spid="46082">
                                            <p:txEl>
                                              <p:charRg st="56" end="74"/>
                                            </p:txEl>
                                          </p:spTgt>
                                        </p:tgtEl>
                                        <p:attrNameLst>
                                          <p:attrName>style.visibility</p:attrName>
                                        </p:attrNameLst>
                                      </p:cBhvr>
                                      <p:to>
                                        <p:strVal val="visible"/>
                                      </p:to>
                                    </p:set>
                                    <p:animEffect transition="in" filter="wipe(left)">
                                      <p:cBhvr>
                                        <p:cTn id="23" dur="5000"/>
                                        <p:tgtEl>
                                          <p:spTgt spid="46082">
                                            <p:txEl>
                                              <p:charRg st="56" end="74"/>
                                            </p:txEl>
                                          </p:spTgt>
                                        </p:tgtEl>
                                      </p:cBhvr>
                                    </p:animEffect>
                                  </p:childTnLst>
                                </p:cTn>
                              </p:par>
                            </p:childTnLst>
                          </p:cTn>
                        </p:par>
                        <p:par>
                          <p:cTn id="24" fill="hold">
                            <p:stCondLst>
                              <p:cond delay="25000"/>
                            </p:stCondLst>
                            <p:childTnLst>
                              <p:par>
                                <p:cTn id="25" presetID="22" presetClass="entr" presetSubtype="8" fill="hold" grpId="0" nodeType="afterEffect">
                                  <p:stCondLst>
                                    <p:cond delay="0"/>
                                  </p:stCondLst>
                                  <p:childTnLst>
                                    <p:set>
                                      <p:cBhvr>
                                        <p:cTn id="26" dur="1" fill="hold">
                                          <p:stCondLst>
                                            <p:cond delay="0"/>
                                          </p:stCondLst>
                                        </p:cTn>
                                        <p:tgtEl>
                                          <p:spTgt spid="46082">
                                            <p:txEl>
                                              <p:charRg st="74" end="86"/>
                                            </p:txEl>
                                          </p:spTgt>
                                        </p:tgtEl>
                                        <p:attrNameLst>
                                          <p:attrName>style.visibility</p:attrName>
                                        </p:attrNameLst>
                                      </p:cBhvr>
                                      <p:to>
                                        <p:strVal val="visible"/>
                                      </p:to>
                                    </p:set>
                                    <p:animEffect transition="in" filter="wipe(left)">
                                      <p:cBhvr>
                                        <p:cTn id="27" dur="5000"/>
                                        <p:tgtEl>
                                          <p:spTgt spid="46082">
                                            <p:txEl>
                                              <p:charRg st="74" end="8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矩形 58369"/>
          <p:cNvSpPr/>
          <p:nvPr/>
        </p:nvSpPr>
        <p:spPr>
          <a:xfrm>
            <a:off x="161925" y="188913"/>
            <a:ext cx="8982075" cy="2949575"/>
          </a:xfrm>
          <a:prstGeom prst="rect">
            <a:avLst/>
          </a:prstGeom>
          <a:noFill/>
          <a:ln w="9525">
            <a:noFill/>
          </a:ln>
        </p:spPr>
        <p:txBody>
          <a:bodyPr anchor="t">
            <a:spAutoFit/>
          </a:bodyPr>
          <a:p>
            <a:pPr algn="just">
              <a:lnSpc>
                <a:spcPct val="120000"/>
              </a:lnSpc>
            </a:pPr>
            <a:r>
              <a:rPr lang="zh-CN" altLang="en-US" sz="2600" dirty="0">
                <a:latin typeface="Times New Roman" panose="02020603050405020304" pitchFamily="18" charset="0"/>
                <a:ea typeface="宋体" panose="02010600030101010101" pitchFamily="2" charset="-122"/>
              </a:rPr>
              <a:t>例</a:t>
            </a:r>
            <a:r>
              <a:rPr lang="en-US" altLang="zh-CN" sz="2600">
                <a:latin typeface="Times New Roman" panose="02020603050405020304" pitchFamily="18" charset="0"/>
                <a:ea typeface="宋体" panose="02010600030101010101" pitchFamily="2" charset="-122"/>
              </a:rPr>
              <a:t>2  </a:t>
            </a:r>
            <a:r>
              <a:rPr lang="zh-CN" altLang="en-US" sz="2600" dirty="0">
                <a:latin typeface="Times New Roman" panose="02020603050405020304" pitchFamily="18" charset="0"/>
                <a:ea typeface="宋体" panose="02010600030101010101" pitchFamily="2" charset="-122"/>
              </a:rPr>
              <a:t>一个质量为 </a:t>
            </a:r>
            <a:r>
              <a:rPr lang="en-US" altLang="zh-CN" sz="2600" i="1">
                <a:latin typeface="Times New Roman" panose="02020603050405020304" pitchFamily="18" charset="0"/>
                <a:ea typeface="宋体" panose="02010600030101010101" pitchFamily="2" charset="-122"/>
              </a:rPr>
              <a:t>m</a:t>
            </a:r>
            <a:r>
              <a:rPr lang="zh-CN" altLang="en-US" sz="2600">
                <a:latin typeface="Times New Roman" panose="02020603050405020304" pitchFamily="18" charset="0"/>
                <a:ea typeface="宋体" panose="02010600030101010101" pitchFamily="2" charset="-122"/>
              </a:rPr>
              <a:t>、</a:t>
            </a:r>
            <a:r>
              <a:rPr lang="zh-CN" altLang="en-US" sz="2600" dirty="0">
                <a:latin typeface="Times New Roman" panose="02020603050405020304" pitchFamily="18" charset="0"/>
                <a:ea typeface="宋体" panose="02010600030101010101" pitchFamily="2" charset="-122"/>
              </a:rPr>
              <a:t>悬线长度为 </a:t>
            </a:r>
            <a:r>
              <a:rPr lang="en-US" altLang="zh-CN" sz="2600" i="1">
                <a:latin typeface="Times New Roman" panose="02020603050405020304" pitchFamily="18" charset="0"/>
                <a:ea typeface="宋体" panose="02010600030101010101" pitchFamily="2" charset="-122"/>
              </a:rPr>
              <a:t>l </a:t>
            </a:r>
            <a:r>
              <a:rPr lang="zh-CN" altLang="en-US" sz="2600" dirty="0">
                <a:latin typeface="Times New Roman" panose="02020603050405020304" pitchFamily="18" charset="0"/>
                <a:ea typeface="宋体" panose="02010600030101010101" pitchFamily="2" charset="-122"/>
              </a:rPr>
              <a:t>的摆锤，挂在架子上，架子固定在小车上，如图所示。求在下列情况下悬线的方向</a:t>
            </a:r>
            <a:r>
              <a:rPr lang="en-US" altLang="zh-CN" sz="2600">
                <a:latin typeface="Times New Roman" panose="02020603050405020304" pitchFamily="18" charset="0"/>
                <a:ea typeface="宋体" panose="02010600030101010101" pitchFamily="2" charset="-122"/>
              </a:rPr>
              <a:t>(</a:t>
            </a:r>
            <a:r>
              <a:rPr lang="zh-CN" altLang="en-US" sz="2600" dirty="0">
                <a:latin typeface="Times New Roman" panose="02020603050405020304" pitchFamily="18" charset="0"/>
                <a:ea typeface="宋体" panose="02010600030101010101" pitchFamily="2" charset="-122"/>
              </a:rPr>
              <a:t>用摆的悬线与竖直方向所成的角</a:t>
            </a:r>
            <a:r>
              <a:rPr lang="zh-CN" altLang="en-US" sz="2600" i="1" dirty="0">
                <a:latin typeface="Times New Roman" panose="02020603050405020304" pitchFamily="18" charset="0"/>
                <a:ea typeface="宋体" panose="02010600030101010101" pitchFamily="2" charset="-122"/>
                <a:sym typeface="Symbol" panose="05050102010706020507" pitchFamily="18" charset="2"/>
              </a:rPr>
              <a:t> </a:t>
            </a:r>
            <a:r>
              <a:rPr lang="zh-CN" altLang="en-US" sz="2600" dirty="0">
                <a:latin typeface="Times New Roman" panose="02020603050405020304" pitchFamily="18" charset="0"/>
                <a:ea typeface="宋体" panose="02010600030101010101" pitchFamily="2" charset="-122"/>
              </a:rPr>
              <a:t>表示</a:t>
            </a:r>
            <a:r>
              <a:rPr lang="en-US" altLang="zh-CN" sz="2600">
                <a:latin typeface="Times New Roman" panose="02020603050405020304" pitchFamily="18" charset="0"/>
                <a:ea typeface="宋体" panose="02010600030101010101" pitchFamily="2" charset="-122"/>
              </a:rPr>
              <a:t>)</a:t>
            </a:r>
            <a:r>
              <a:rPr lang="zh-CN" altLang="en-US" sz="2600" dirty="0">
                <a:latin typeface="Times New Roman" panose="02020603050405020304" pitchFamily="18" charset="0"/>
                <a:ea typeface="宋体" panose="02010600030101010101" pitchFamily="2" charset="-122"/>
              </a:rPr>
              <a:t>和线中的张力： </a:t>
            </a:r>
            <a:endParaRPr lang="zh-CN" altLang="en-US" sz="2600" dirty="0">
              <a:latin typeface="Times New Roman" panose="02020603050405020304" pitchFamily="18" charset="0"/>
              <a:ea typeface="宋体" panose="02010600030101010101" pitchFamily="2" charset="-122"/>
            </a:endParaRPr>
          </a:p>
          <a:p>
            <a:pPr algn="just">
              <a:lnSpc>
                <a:spcPct val="120000"/>
              </a:lnSpc>
            </a:pPr>
            <a:r>
              <a:rPr lang="zh-CN" altLang="en-US" sz="2600" dirty="0">
                <a:latin typeface="Times New Roman" panose="02020603050405020304" pitchFamily="18" charset="0"/>
                <a:ea typeface="宋体" panose="02010600030101010101" pitchFamily="2" charset="-122"/>
              </a:rPr>
              <a:t>    </a:t>
            </a:r>
            <a:r>
              <a:rPr lang="en-US" altLang="zh-CN" sz="2600">
                <a:latin typeface="Times New Roman" panose="02020603050405020304" pitchFamily="18" charset="0"/>
                <a:ea typeface="宋体" panose="02010600030101010101" pitchFamily="2" charset="-122"/>
              </a:rPr>
              <a:t>(1) </a:t>
            </a:r>
            <a:r>
              <a:rPr lang="zh-CN" altLang="en-US" sz="2600" dirty="0">
                <a:latin typeface="Times New Roman" panose="02020603050405020304" pitchFamily="18" charset="0"/>
                <a:ea typeface="宋体" panose="02010600030101010101" pitchFamily="2" charset="-122"/>
              </a:rPr>
              <a:t>小车沿</a:t>
            </a:r>
            <a:r>
              <a:rPr lang="zh-CN" altLang="en-US" sz="2600" dirty="0">
                <a:solidFill>
                  <a:srgbClr val="0000FF"/>
                </a:solidFill>
                <a:latin typeface="Times New Roman" panose="02020603050405020304" pitchFamily="18" charset="0"/>
                <a:ea typeface="宋体" panose="02010600030101010101" pitchFamily="2" charset="-122"/>
              </a:rPr>
              <a:t>水平方向</a:t>
            </a:r>
            <a:r>
              <a:rPr lang="zh-CN" altLang="en-US" sz="2600" dirty="0">
                <a:latin typeface="Times New Roman" panose="02020603050405020304" pitchFamily="18" charset="0"/>
                <a:ea typeface="宋体" panose="02010600030101010101" pitchFamily="2" charset="-122"/>
              </a:rPr>
              <a:t>以加速度</a:t>
            </a:r>
            <a:r>
              <a:rPr lang="en-US" altLang="zh-CN" sz="2600" i="1">
                <a:latin typeface="Times New Roman" panose="02020603050405020304" pitchFamily="18" charset="0"/>
                <a:ea typeface="宋体" panose="02010600030101010101" pitchFamily="2" charset="-122"/>
              </a:rPr>
              <a:t>a</a:t>
            </a:r>
            <a:r>
              <a:rPr lang="en-US" altLang="zh-CN" sz="2600" baseline="-25000">
                <a:latin typeface="Times New Roman" panose="02020603050405020304" pitchFamily="18" charset="0"/>
                <a:ea typeface="宋体" panose="02010600030101010101" pitchFamily="2" charset="-122"/>
              </a:rPr>
              <a:t>1</a:t>
            </a:r>
            <a:r>
              <a:rPr lang="zh-CN" altLang="en-US" sz="2600">
                <a:latin typeface="Times New Roman" panose="02020603050405020304" pitchFamily="18" charset="0"/>
                <a:ea typeface="宋体" panose="02010600030101010101" pitchFamily="2" charset="-122"/>
              </a:rPr>
              <a:t>作</a:t>
            </a:r>
            <a:r>
              <a:rPr lang="zh-CN" altLang="en-US" sz="2600" dirty="0">
                <a:latin typeface="Times New Roman" panose="02020603050405020304" pitchFamily="18" charset="0"/>
                <a:ea typeface="宋体" panose="02010600030101010101" pitchFamily="2" charset="-122"/>
              </a:rPr>
              <a:t>匀加速直线运动。</a:t>
            </a:r>
            <a:endParaRPr lang="zh-CN" altLang="en-US" sz="2600">
              <a:latin typeface="Times New Roman" panose="02020603050405020304" pitchFamily="18" charset="0"/>
              <a:ea typeface="宋体" panose="02010600030101010101" pitchFamily="2" charset="-122"/>
            </a:endParaRPr>
          </a:p>
          <a:p>
            <a:pPr algn="just">
              <a:lnSpc>
                <a:spcPct val="120000"/>
              </a:lnSpc>
            </a:pPr>
            <a:r>
              <a:rPr lang="zh-CN" altLang="en-US" sz="2600">
                <a:latin typeface="Times New Roman" panose="02020603050405020304" pitchFamily="18" charset="0"/>
                <a:ea typeface="宋体" panose="02010600030101010101" pitchFamily="2" charset="-122"/>
              </a:rPr>
              <a:t> </a:t>
            </a:r>
            <a:r>
              <a:rPr lang="zh-CN" altLang="en-US" sz="2600" dirty="0">
                <a:latin typeface="Times New Roman" panose="02020603050405020304" pitchFamily="18" charset="0"/>
                <a:ea typeface="宋体" panose="02010600030101010101" pitchFamily="2" charset="-122"/>
              </a:rPr>
              <a:t>   </a:t>
            </a:r>
            <a:r>
              <a:rPr lang="en-US" altLang="zh-CN" sz="2600">
                <a:latin typeface="Times New Roman" panose="02020603050405020304" pitchFamily="18" charset="0"/>
                <a:ea typeface="宋体" panose="02010600030101010101" pitchFamily="2" charset="-122"/>
              </a:rPr>
              <a:t>(2) </a:t>
            </a:r>
            <a:r>
              <a:rPr lang="zh-CN" altLang="en-US" sz="2600" dirty="0">
                <a:latin typeface="Times New Roman" panose="02020603050405020304" pitchFamily="18" charset="0"/>
                <a:ea typeface="宋体" panose="02010600030101010101" pitchFamily="2" charset="-122"/>
              </a:rPr>
              <a:t>当小车以加速度</a:t>
            </a:r>
            <a:r>
              <a:rPr lang="en-US" altLang="zh-CN" sz="2600" i="1">
                <a:latin typeface="Times New Roman" panose="02020603050405020304" pitchFamily="18" charset="0"/>
                <a:ea typeface="宋体" panose="02010600030101010101" pitchFamily="2" charset="-122"/>
              </a:rPr>
              <a:t>a</a:t>
            </a:r>
            <a:r>
              <a:rPr lang="en-US" altLang="zh-CN" sz="2600" baseline="-25000">
                <a:latin typeface="Times New Roman" panose="02020603050405020304" pitchFamily="18" charset="0"/>
                <a:ea typeface="宋体" panose="02010600030101010101" pitchFamily="2" charset="-122"/>
              </a:rPr>
              <a:t>2</a:t>
            </a:r>
            <a:r>
              <a:rPr lang="zh-CN" altLang="en-US" sz="2600" dirty="0">
                <a:solidFill>
                  <a:srgbClr val="0000FF"/>
                </a:solidFill>
                <a:latin typeface="Times New Roman" panose="02020603050405020304" pitchFamily="18" charset="0"/>
                <a:ea typeface="宋体" panose="02010600030101010101" pitchFamily="2" charset="-122"/>
              </a:rPr>
              <a:t>沿斜面</a:t>
            </a:r>
            <a:r>
              <a:rPr lang="en-US" altLang="zh-CN" sz="2600">
                <a:latin typeface="Times New Roman" panose="02020603050405020304" pitchFamily="18" charset="0"/>
                <a:ea typeface="宋体" panose="02010600030101010101" pitchFamily="2" charset="-122"/>
              </a:rPr>
              <a:t>(</a:t>
            </a:r>
            <a:r>
              <a:rPr lang="zh-CN" altLang="en-US" sz="2600" dirty="0">
                <a:latin typeface="Times New Roman" panose="02020603050405020304" pitchFamily="18" charset="0"/>
                <a:ea typeface="宋体" panose="02010600030101010101" pitchFamily="2" charset="-122"/>
              </a:rPr>
              <a:t>斜面与水平面成</a:t>
            </a:r>
            <a:r>
              <a:rPr lang="zh-CN" altLang="en-US" sz="2600" dirty="0">
                <a:latin typeface="Times New Roman" panose="02020603050405020304" pitchFamily="18" charset="0"/>
                <a:ea typeface="宋体" panose="02010600030101010101" pitchFamily="2" charset="-122"/>
                <a:sym typeface="Symbol" panose="05050102010706020507" pitchFamily="18" charset="2"/>
              </a:rPr>
              <a:t></a:t>
            </a:r>
            <a:r>
              <a:rPr lang="zh-CN" altLang="en-US" sz="2600" dirty="0">
                <a:latin typeface="Times New Roman" panose="02020603050405020304" pitchFamily="18" charset="0"/>
                <a:ea typeface="宋体" panose="02010600030101010101" pitchFamily="2" charset="-122"/>
              </a:rPr>
              <a:t>角</a:t>
            </a:r>
            <a:r>
              <a:rPr lang="en-US" altLang="zh-CN" sz="2600">
                <a:latin typeface="Times New Roman" panose="02020603050405020304" pitchFamily="18" charset="0"/>
                <a:ea typeface="宋体" panose="02010600030101010101" pitchFamily="2" charset="-122"/>
                <a:sym typeface="Symbol" panose="05050102010706020507" pitchFamily="18" charset="2"/>
              </a:rPr>
              <a:t>)</a:t>
            </a:r>
            <a:r>
              <a:rPr lang="zh-CN" altLang="en-US" sz="2600" dirty="0">
                <a:latin typeface="Times New Roman" panose="02020603050405020304" pitchFamily="18" charset="0"/>
                <a:ea typeface="宋体" panose="02010600030101010101" pitchFamily="2" charset="-122"/>
              </a:rPr>
              <a:t>向上作匀加速直线运动。</a:t>
            </a:r>
            <a:endParaRPr lang="zh-CN" altLang="en-US" sz="2600" dirty="0">
              <a:latin typeface="Times New Roman" panose="02020603050405020304" pitchFamily="18" charset="0"/>
              <a:ea typeface="宋体" panose="02010600030101010101" pitchFamily="2" charset="-122"/>
            </a:endParaRPr>
          </a:p>
        </p:txBody>
      </p:sp>
      <p:grpSp>
        <p:nvGrpSpPr>
          <p:cNvPr id="33794" name="组合 58370"/>
          <p:cNvGrpSpPr/>
          <p:nvPr/>
        </p:nvGrpSpPr>
        <p:grpSpPr>
          <a:xfrm>
            <a:off x="304800" y="3657600"/>
            <a:ext cx="2106613" cy="2219325"/>
            <a:chOff x="192" y="2160"/>
            <a:chExt cx="1680" cy="1776"/>
          </a:xfrm>
        </p:grpSpPr>
        <p:sp>
          <p:nvSpPr>
            <p:cNvPr id="33795" name="椭圆 58371"/>
            <p:cNvSpPr/>
            <p:nvPr/>
          </p:nvSpPr>
          <p:spPr>
            <a:xfrm>
              <a:off x="1317" y="3696"/>
              <a:ext cx="240" cy="240"/>
            </a:xfrm>
            <a:prstGeom prst="ellipse">
              <a:avLst/>
            </a:prstGeom>
            <a:noFill/>
            <a:ln w="31750"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33796" name="椭圆 58372"/>
            <p:cNvSpPr/>
            <p:nvPr/>
          </p:nvSpPr>
          <p:spPr>
            <a:xfrm>
              <a:off x="499" y="3696"/>
              <a:ext cx="240" cy="240"/>
            </a:xfrm>
            <a:prstGeom prst="ellipse">
              <a:avLst/>
            </a:prstGeom>
            <a:noFill/>
            <a:ln w="31750"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33797" name="任意多边形 58373" descr="花岗岩"/>
            <p:cNvSpPr/>
            <p:nvPr/>
          </p:nvSpPr>
          <p:spPr>
            <a:xfrm>
              <a:off x="192" y="2160"/>
              <a:ext cx="1680" cy="1632"/>
            </a:xfrm>
            <a:custGeom>
              <a:avLst/>
              <a:gdLst/>
              <a:ahLst/>
              <a:cxnLst/>
              <a:pathLst>
                <a:path w="1680" h="1632">
                  <a:moveTo>
                    <a:pt x="576" y="0"/>
                  </a:moveTo>
                  <a:lnTo>
                    <a:pt x="1152" y="0"/>
                  </a:lnTo>
                  <a:lnTo>
                    <a:pt x="1248" y="48"/>
                  </a:lnTo>
                  <a:lnTo>
                    <a:pt x="1296" y="144"/>
                  </a:lnTo>
                  <a:lnTo>
                    <a:pt x="1296" y="1104"/>
                  </a:lnTo>
                  <a:lnTo>
                    <a:pt x="1296" y="1344"/>
                  </a:lnTo>
                  <a:lnTo>
                    <a:pt x="1680" y="1344"/>
                  </a:lnTo>
                  <a:lnTo>
                    <a:pt x="1680" y="1488"/>
                  </a:lnTo>
                  <a:lnTo>
                    <a:pt x="1296" y="1488"/>
                  </a:lnTo>
                  <a:lnTo>
                    <a:pt x="1296" y="1632"/>
                  </a:lnTo>
                  <a:lnTo>
                    <a:pt x="1200" y="1632"/>
                  </a:lnTo>
                  <a:lnTo>
                    <a:pt x="1200" y="1488"/>
                  </a:lnTo>
                  <a:lnTo>
                    <a:pt x="480" y="1488"/>
                  </a:lnTo>
                  <a:lnTo>
                    <a:pt x="480" y="1632"/>
                  </a:lnTo>
                  <a:lnTo>
                    <a:pt x="384" y="1632"/>
                  </a:lnTo>
                  <a:lnTo>
                    <a:pt x="384" y="1488"/>
                  </a:lnTo>
                  <a:lnTo>
                    <a:pt x="0" y="1488"/>
                  </a:lnTo>
                  <a:lnTo>
                    <a:pt x="0" y="1344"/>
                  </a:lnTo>
                  <a:lnTo>
                    <a:pt x="1200" y="1344"/>
                  </a:lnTo>
                  <a:lnTo>
                    <a:pt x="1200" y="192"/>
                  </a:lnTo>
                  <a:lnTo>
                    <a:pt x="1152" y="144"/>
                  </a:lnTo>
                  <a:lnTo>
                    <a:pt x="1104" y="96"/>
                  </a:lnTo>
                  <a:lnTo>
                    <a:pt x="576" y="96"/>
                  </a:lnTo>
                  <a:lnTo>
                    <a:pt x="576" y="0"/>
                  </a:lnTo>
                  <a:close/>
                </a:path>
              </a:pathLst>
            </a:custGeom>
            <a:blipFill rotWithShape="0">
              <a:blip r:embed="rId1"/>
            </a:blipFill>
            <a:ln w="9525" cap="flat" cmpd="sng">
              <a:solidFill>
                <a:schemeClr val="tx1"/>
              </a:solidFill>
              <a:prstDash val="solid"/>
              <a:round/>
              <a:headEnd type="none" w="med" len="med"/>
              <a:tailEnd type="none" w="med" len="med"/>
            </a:ln>
          </p:spPr>
          <p:txBody>
            <a:bodyPr/>
            <a:p>
              <a:endParaRPr lang="zh-CN" altLang="en-US"/>
            </a:p>
          </p:txBody>
        </p:sp>
        <p:sp>
          <p:nvSpPr>
            <p:cNvPr id="33798" name="直接连接符 58374"/>
            <p:cNvSpPr/>
            <p:nvPr/>
          </p:nvSpPr>
          <p:spPr>
            <a:xfrm>
              <a:off x="982" y="2256"/>
              <a:ext cx="0" cy="864"/>
            </a:xfrm>
            <a:prstGeom prst="line">
              <a:avLst/>
            </a:prstGeom>
            <a:ln w="31750" cap="flat" cmpd="sng">
              <a:solidFill>
                <a:schemeClr val="tx1"/>
              </a:solidFill>
              <a:prstDash val="solid"/>
              <a:round/>
              <a:headEnd type="none" w="med" len="med"/>
              <a:tailEnd type="none" w="med" len="med"/>
            </a:ln>
          </p:spPr>
        </p:sp>
        <p:sp>
          <p:nvSpPr>
            <p:cNvPr id="33799" name="椭圆 58375"/>
            <p:cNvSpPr/>
            <p:nvPr/>
          </p:nvSpPr>
          <p:spPr>
            <a:xfrm>
              <a:off x="912" y="3072"/>
              <a:ext cx="144" cy="144"/>
            </a:xfrm>
            <a:prstGeom prst="ellipse">
              <a:avLst/>
            </a:prstGeom>
            <a:gradFill rotWithShape="0">
              <a:gsLst>
                <a:gs pos="0">
                  <a:srgbClr val="DCDCDC"/>
                </a:gs>
                <a:gs pos="100000">
                  <a:schemeClr val="bg2"/>
                </a:gs>
              </a:gsLst>
              <a:path path="shape">
                <a:fillToRect l="50000" t="50000" r="50000" b="50000"/>
              </a:path>
              <a:tileRect/>
            </a:grad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33800" name="矩形 58376"/>
            <p:cNvSpPr/>
            <p:nvPr/>
          </p:nvSpPr>
          <p:spPr>
            <a:xfrm>
              <a:off x="645" y="2976"/>
              <a:ext cx="367" cy="415"/>
            </a:xfrm>
            <a:prstGeom prst="rect">
              <a:avLst/>
            </a:prstGeom>
            <a:noFill/>
            <a:ln w="9525">
              <a:noFill/>
            </a:ln>
          </p:spPr>
          <p:txBody>
            <a:bodyPr wrap="none" anchor="t">
              <a:spAutoFit/>
            </a:bodyPr>
            <a:p>
              <a:r>
                <a:rPr lang="en-US" altLang="zh-CN" i="1">
                  <a:latin typeface="Times New Roman" panose="02020603050405020304" pitchFamily="18" charset="0"/>
                  <a:ea typeface="楷体_GB2312" panose="02010609030101010101" pitchFamily="49" charset="-122"/>
                </a:rPr>
                <a:t>m</a:t>
              </a:r>
              <a:endParaRPr lang="en-US" altLang="zh-CN" i="1">
                <a:latin typeface="Times New Roman" panose="02020603050405020304" pitchFamily="18" charset="0"/>
                <a:ea typeface="楷体_GB2312" panose="02010609030101010101" pitchFamily="49" charset="-122"/>
              </a:endParaRPr>
            </a:p>
          </p:txBody>
        </p:sp>
        <p:sp>
          <p:nvSpPr>
            <p:cNvPr id="33801" name="矩形 58377"/>
            <p:cNvSpPr/>
            <p:nvPr/>
          </p:nvSpPr>
          <p:spPr>
            <a:xfrm>
              <a:off x="741" y="2495"/>
              <a:ext cx="226" cy="416"/>
            </a:xfrm>
            <a:prstGeom prst="rect">
              <a:avLst/>
            </a:prstGeom>
            <a:noFill/>
            <a:ln w="9525">
              <a:noFill/>
            </a:ln>
          </p:spPr>
          <p:txBody>
            <a:bodyPr wrap="none" anchor="t">
              <a:spAutoFit/>
            </a:bodyPr>
            <a:p>
              <a:r>
                <a:rPr lang="en-US" altLang="zh-CN" i="1">
                  <a:latin typeface="Times New Roman" panose="02020603050405020304" pitchFamily="18" charset="0"/>
                  <a:ea typeface="楷体_GB2312" panose="02010609030101010101" pitchFamily="49" charset="-122"/>
                </a:rPr>
                <a:t>l</a:t>
              </a:r>
              <a:endParaRPr lang="en-US" altLang="zh-CN" i="1">
                <a:latin typeface="Times New Roman" panose="02020603050405020304" pitchFamily="18" charset="0"/>
                <a:ea typeface="楷体_GB2312" panose="02010609030101010101" pitchFamily="49" charset="-122"/>
              </a:endParaRPr>
            </a:p>
          </p:txBody>
        </p:sp>
      </p:grpSp>
      <p:grpSp>
        <p:nvGrpSpPr>
          <p:cNvPr id="58379" name="组合 58378"/>
          <p:cNvGrpSpPr/>
          <p:nvPr/>
        </p:nvGrpSpPr>
        <p:grpSpPr>
          <a:xfrm>
            <a:off x="2700338" y="3643313"/>
            <a:ext cx="2232025" cy="2233612"/>
            <a:chOff x="1968" y="2160"/>
            <a:chExt cx="1680" cy="1776"/>
          </a:xfrm>
        </p:grpSpPr>
        <p:grpSp>
          <p:nvGrpSpPr>
            <p:cNvPr id="33803" name="组合 58379"/>
            <p:cNvGrpSpPr/>
            <p:nvPr/>
          </p:nvGrpSpPr>
          <p:grpSpPr>
            <a:xfrm>
              <a:off x="1968" y="2160"/>
              <a:ext cx="1680" cy="1776"/>
              <a:chOff x="1920" y="2160"/>
              <a:chExt cx="1680" cy="1776"/>
            </a:xfrm>
          </p:grpSpPr>
          <p:sp>
            <p:nvSpPr>
              <p:cNvPr id="33804" name="椭圆 58380"/>
              <p:cNvSpPr/>
              <p:nvPr/>
            </p:nvSpPr>
            <p:spPr>
              <a:xfrm>
                <a:off x="3045" y="3696"/>
                <a:ext cx="240" cy="240"/>
              </a:xfrm>
              <a:prstGeom prst="ellipse">
                <a:avLst/>
              </a:prstGeom>
              <a:noFill/>
              <a:ln w="31750"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33805" name="椭圆 58381"/>
              <p:cNvSpPr/>
              <p:nvPr/>
            </p:nvSpPr>
            <p:spPr>
              <a:xfrm>
                <a:off x="2227" y="3696"/>
                <a:ext cx="240" cy="240"/>
              </a:xfrm>
              <a:prstGeom prst="ellipse">
                <a:avLst/>
              </a:prstGeom>
              <a:noFill/>
              <a:ln w="31750"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33806" name="任意多边形 58382" descr="花岗岩"/>
              <p:cNvSpPr/>
              <p:nvPr/>
            </p:nvSpPr>
            <p:spPr>
              <a:xfrm>
                <a:off x="1920" y="2160"/>
                <a:ext cx="1680" cy="1632"/>
              </a:xfrm>
              <a:custGeom>
                <a:avLst/>
                <a:gdLst/>
                <a:ahLst/>
                <a:cxnLst/>
                <a:pathLst>
                  <a:path w="1680" h="1632">
                    <a:moveTo>
                      <a:pt x="576" y="0"/>
                    </a:moveTo>
                    <a:lnTo>
                      <a:pt x="1152" y="0"/>
                    </a:lnTo>
                    <a:lnTo>
                      <a:pt x="1248" y="48"/>
                    </a:lnTo>
                    <a:lnTo>
                      <a:pt x="1296" y="144"/>
                    </a:lnTo>
                    <a:lnTo>
                      <a:pt x="1296" y="1104"/>
                    </a:lnTo>
                    <a:lnTo>
                      <a:pt x="1296" y="1344"/>
                    </a:lnTo>
                    <a:lnTo>
                      <a:pt x="1680" y="1344"/>
                    </a:lnTo>
                    <a:lnTo>
                      <a:pt x="1680" y="1488"/>
                    </a:lnTo>
                    <a:lnTo>
                      <a:pt x="1296" y="1488"/>
                    </a:lnTo>
                    <a:lnTo>
                      <a:pt x="1296" y="1632"/>
                    </a:lnTo>
                    <a:lnTo>
                      <a:pt x="1200" y="1632"/>
                    </a:lnTo>
                    <a:lnTo>
                      <a:pt x="1200" y="1488"/>
                    </a:lnTo>
                    <a:lnTo>
                      <a:pt x="480" y="1488"/>
                    </a:lnTo>
                    <a:lnTo>
                      <a:pt x="480" y="1632"/>
                    </a:lnTo>
                    <a:lnTo>
                      <a:pt x="384" y="1632"/>
                    </a:lnTo>
                    <a:lnTo>
                      <a:pt x="384" y="1488"/>
                    </a:lnTo>
                    <a:lnTo>
                      <a:pt x="0" y="1488"/>
                    </a:lnTo>
                    <a:lnTo>
                      <a:pt x="0" y="1344"/>
                    </a:lnTo>
                    <a:lnTo>
                      <a:pt x="1200" y="1344"/>
                    </a:lnTo>
                    <a:lnTo>
                      <a:pt x="1200" y="192"/>
                    </a:lnTo>
                    <a:lnTo>
                      <a:pt x="1152" y="144"/>
                    </a:lnTo>
                    <a:lnTo>
                      <a:pt x="1104" y="96"/>
                    </a:lnTo>
                    <a:lnTo>
                      <a:pt x="576" y="96"/>
                    </a:lnTo>
                    <a:lnTo>
                      <a:pt x="576" y="0"/>
                    </a:lnTo>
                    <a:close/>
                  </a:path>
                </a:pathLst>
              </a:custGeom>
              <a:blipFill rotWithShape="0">
                <a:blip r:embed="rId1"/>
              </a:blipFill>
              <a:ln w="9525" cap="flat" cmpd="sng">
                <a:solidFill>
                  <a:schemeClr val="tx1"/>
                </a:solidFill>
                <a:prstDash val="solid"/>
                <a:round/>
                <a:headEnd type="none" w="med" len="med"/>
                <a:tailEnd type="none" w="med" len="med"/>
              </a:ln>
            </p:spPr>
            <p:txBody>
              <a:bodyPr/>
              <a:p>
                <a:endParaRPr lang="zh-CN" altLang="en-US"/>
              </a:p>
            </p:txBody>
          </p:sp>
        </p:grpSp>
        <p:grpSp>
          <p:nvGrpSpPr>
            <p:cNvPr id="33807" name="组合 58383"/>
            <p:cNvGrpSpPr/>
            <p:nvPr/>
          </p:nvGrpSpPr>
          <p:grpSpPr>
            <a:xfrm>
              <a:off x="2112" y="2256"/>
              <a:ext cx="711" cy="988"/>
              <a:chOff x="2112" y="2256"/>
              <a:chExt cx="711" cy="988"/>
            </a:xfrm>
          </p:grpSpPr>
          <p:sp>
            <p:nvSpPr>
              <p:cNvPr id="33808" name="直接连接符 58384"/>
              <p:cNvSpPr/>
              <p:nvPr/>
            </p:nvSpPr>
            <p:spPr>
              <a:xfrm flipH="1">
                <a:off x="2448" y="2256"/>
                <a:ext cx="336" cy="816"/>
              </a:xfrm>
              <a:prstGeom prst="line">
                <a:avLst/>
              </a:prstGeom>
              <a:ln w="31750" cap="flat" cmpd="sng">
                <a:solidFill>
                  <a:schemeClr val="tx1"/>
                </a:solidFill>
                <a:prstDash val="solid"/>
                <a:round/>
                <a:headEnd type="none" w="med" len="med"/>
                <a:tailEnd type="none" w="med" len="med"/>
              </a:ln>
            </p:spPr>
          </p:sp>
          <p:sp>
            <p:nvSpPr>
              <p:cNvPr id="33809" name="椭圆 58385"/>
              <p:cNvSpPr/>
              <p:nvPr/>
            </p:nvSpPr>
            <p:spPr>
              <a:xfrm>
                <a:off x="2391" y="2976"/>
                <a:ext cx="144" cy="144"/>
              </a:xfrm>
              <a:prstGeom prst="ellipse">
                <a:avLst/>
              </a:prstGeom>
              <a:gradFill rotWithShape="0">
                <a:gsLst>
                  <a:gs pos="0">
                    <a:srgbClr val="DCDCDC"/>
                  </a:gs>
                  <a:gs pos="100000">
                    <a:schemeClr val="bg2"/>
                  </a:gs>
                </a:gsLst>
                <a:path path="shape">
                  <a:fillToRect l="50000" t="50000" r="50000" b="50000"/>
                </a:path>
                <a:tileRect/>
              </a:grad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33810" name="矩形 58386"/>
              <p:cNvSpPr/>
              <p:nvPr/>
            </p:nvSpPr>
            <p:spPr>
              <a:xfrm>
                <a:off x="2112" y="2831"/>
                <a:ext cx="290" cy="413"/>
              </a:xfrm>
              <a:prstGeom prst="rect">
                <a:avLst/>
              </a:prstGeom>
              <a:noFill/>
              <a:ln w="9525">
                <a:noFill/>
              </a:ln>
            </p:spPr>
            <p:txBody>
              <a:bodyPr anchor="t">
                <a:spAutoFit/>
              </a:bodyPr>
              <a:p>
                <a:r>
                  <a:rPr lang="en-US" altLang="zh-CN" i="1">
                    <a:latin typeface="Times New Roman" panose="02020603050405020304" pitchFamily="18" charset="0"/>
                    <a:ea typeface="楷体_GB2312" panose="02010609030101010101" pitchFamily="49" charset="-122"/>
                  </a:rPr>
                  <a:t>m</a:t>
                </a:r>
                <a:endParaRPr lang="en-US" altLang="zh-CN" i="1">
                  <a:latin typeface="Times New Roman" panose="02020603050405020304" pitchFamily="18" charset="0"/>
                  <a:ea typeface="楷体_GB2312" panose="02010609030101010101" pitchFamily="49" charset="-122"/>
                </a:endParaRPr>
              </a:p>
            </p:txBody>
          </p:sp>
          <p:sp>
            <p:nvSpPr>
              <p:cNvPr id="33811" name="矩形 58387"/>
              <p:cNvSpPr/>
              <p:nvPr/>
            </p:nvSpPr>
            <p:spPr>
              <a:xfrm>
                <a:off x="2400" y="2399"/>
                <a:ext cx="213" cy="412"/>
              </a:xfrm>
              <a:prstGeom prst="rect">
                <a:avLst/>
              </a:prstGeom>
              <a:noFill/>
              <a:ln w="9525">
                <a:noFill/>
              </a:ln>
            </p:spPr>
            <p:txBody>
              <a:bodyPr wrap="none" anchor="t">
                <a:spAutoFit/>
              </a:bodyPr>
              <a:p>
                <a:r>
                  <a:rPr lang="en-US" altLang="zh-CN" i="1">
                    <a:latin typeface="Times New Roman" panose="02020603050405020304" pitchFamily="18" charset="0"/>
                    <a:ea typeface="楷体_GB2312" panose="02010609030101010101" pitchFamily="49" charset="-122"/>
                  </a:rPr>
                  <a:t>l</a:t>
                </a:r>
                <a:endParaRPr lang="en-US" altLang="zh-CN" i="1">
                  <a:latin typeface="Times New Roman" panose="02020603050405020304" pitchFamily="18" charset="0"/>
                  <a:ea typeface="楷体_GB2312" panose="02010609030101010101" pitchFamily="49" charset="-122"/>
                </a:endParaRPr>
              </a:p>
            </p:txBody>
          </p:sp>
          <p:sp>
            <p:nvSpPr>
              <p:cNvPr id="33812" name="直接连接符 58388"/>
              <p:cNvSpPr/>
              <p:nvPr/>
            </p:nvSpPr>
            <p:spPr>
              <a:xfrm flipH="1">
                <a:off x="2784" y="2256"/>
                <a:ext cx="0" cy="912"/>
              </a:xfrm>
              <a:prstGeom prst="line">
                <a:avLst/>
              </a:prstGeom>
              <a:ln w="31750" cap="flat" cmpd="sng">
                <a:solidFill>
                  <a:schemeClr val="tx1"/>
                </a:solidFill>
                <a:prstDash val="dash"/>
                <a:round/>
                <a:headEnd type="none" w="med" len="med"/>
                <a:tailEnd type="none" w="med" len="med"/>
              </a:ln>
            </p:spPr>
          </p:sp>
          <p:sp>
            <p:nvSpPr>
              <p:cNvPr id="33813" name="任意多边形 58389"/>
              <p:cNvSpPr/>
              <p:nvPr/>
            </p:nvSpPr>
            <p:spPr>
              <a:xfrm flipH="1" flipV="1">
                <a:off x="2592" y="2736"/>
                <a:ext cx="192" cy="48"/>
              </a:xfrm>
              <a:custGeom>
                <a:avLst/>
                <a:gdLst/>
                <a:ahLst/>
                <a:cxnLst>
                  <a:cxn ang="270">
                    <a:pos x="0" y="0"/>
                  </a:cxn>
                  <a:cxn ang="90">
                    <a:pos x="21600" y="21600"/>
                  </a:cxn>
                  <a:cxn ang="90">
                    <a:pos x="0" y="21600"/>
                  </a:cxn>
                </a:cxnLst>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close/>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33814" name="矩形 58390"/>
              <p:cNvSpPr/>
              <p:nvPr/>
            </p:nvSpPr>
            <p:spPr>
              <a:xfrm>
                <a:off x="2544" y="2735"/>
                <a:ext cx="279" cy="413"/>
              </a:xfrm>
              <a:prstGeom prst="rect">
                <a:avLst/>
              </a:prstGeom>
              <a:noFill/>
              <a:ln w="9525">
                <a:noFill/>
              </a:ln>
            </p:spPr>
            <p:txBody>
              <a:bodyPr wrap="none" anchor="t">
                <a:spAutoFit/>
              </a:bodyPr>
              <a:p>
                <a:r>
                  <a:rPr lang="zh-CN" altLang="en-US" i="1" dirty="0">
                    <a:latin typeface="Times New Roman" panose="02020603050405020304" pitchFamily="18" charset="0"/>
                    <a:ea typeface="楷体_GB2312" panose="02010609030101010101" pitchFamily="49" charset="-122"/>
                    <a:sym typeface="Symbol" panose="05050102010706020507" pitchFamily="18" charset="2"/>
                  </a:rPr>
                  <a:t></a:t>
                </a:r>
                <a:endParaRPr lang="zh-CN" altLang="en-US" i="1" dirty="0">
                  <a:latin typeface="Times New Roman" panose="02020603050405020304" pitchFamily="18" charset="0"/>
                  <a:ea typeface="楷体_GB2312" panose="02010609030101010101" pitchFamily="49" charset="-122"/>
                  <a:sym typeface="Symbol" panose="05050102010706020507" pitchFamily="18" charset="2"/>
                </a:endParaRPr>
              </a:p>
            </p:txBody>
          </p:sp>
        </p:grpSp>
        <p:grpSp>
          <p:nvGrpSpPr>
            <p:cNvPr id="33815" name="组合 58391"/>
            <p:cNvGrpSpPr/>
            <p:nvPr/>
          </p:nvGrpSpPr>
          <p:grpSpPr>
            <a:xfrm>
              <a:off x="3216" y="2592"/>
              <a:ext cx="412" cy="413"/>
              <a:chOff x="3216" y="2592"/>
              <a:chExt cx="412" cy="413"/>
            </a:xfrm>
          </p:grpSpPr>
          <p:sp>
            <p:nvSpPr>
              <p:cNvPr id="33816" name="直接连接符 58392"/>
              <p:cNvSpPr/>
              <p:nvPr/>
            </p:nvSpPr>
            <p:spPr>
              <a:xfrm>
                <a:off x="3216" y="2928"/>
                <a:ext cx="384" cy="0"/>
              </a:xfrm>
              <a:prstGeom prst="line">
                <a:avLst/>
              </a:prstGeom>
              <a:ln w="31750" cap="flat" cmpd="sng">
                <a:solidFill>
                  <a:schemeClr val="tx1"/>
                </a:solidFill>
                <a:prstDash val="solid"/>
                <a:round/>
                <a:headEnd type="none" w="med" len="med"/>
                <a:tailEnd type="triangle" w="med" len="med"/>
              </a:ln>
            </p:spPr>
          </p:sp>
          <p:sp>
            <p:nvSpPr>
              <p:cNvPr id="33817" name="矩形 58393"/>
              <p:cNvSpPr/>
              <p:nvPr/>
            </p:nvSpPr>
            <p:spPr>
              <a:xfrm>
                <a:off x="3265" y="2592"/>
                <a:ext cx="363" cy="413"/>
              </a:xfrm>
              <a:prstGeom prst="rect">
                <a:avLst/>
              </a:prstGeom>
              <a:noFill/>
              <a:ln w="9525">
                <a:noFill/>
              </a:ln>
            </p:spPr>
            <p:txBody>
              <a:bodyPr wrap="none" anchor="t">
                <a:spAutoFit/>
              </a:bodyPr>
              <a:p>
                <a:r>
                  <a:rPr lang="en-US" altLang="zh-CN" i="1">
                    <a:latin typeface="Times New Roman" panose="02020603050405020304" pitchFamily="18" charset="0"/>
                    <a:ea typeface="楷体_GB2312" panose="02010609030101010101" pitchFamily="49" charset="-122"/>
                  </a:rPr>
                  <a:t>a</a:t>
                </a:r>
                <a:r>
                  <a:rPr lang="en-US" altLang="zh-CN" baseline="-25000">
                    <a:latin typeface="Times New Roman" panose="02020603050405020304" pitchFamily="18" charset="0"/>
                    <a:ea typeface="楷体_GB2312" panose="02010609030101010101" pitchFamily="49" charset="-122"/>
                  </a:rPr>
                  <a:t>1</a:t>
                </a:r>
                <a:endParaRPr lang="en-US" altLang="zh-CN" baseline="-25000">
                  <a:latin typeface="Times New Roman" panose="02020603050405020304" pitchFamily="18" charset="0"/>
                  <a:ea typeface="楷体_GB2312" panose="02010609030101010101" pitchFamily="49" charset="-122"/>
                </a:endParaRPr>
              </a:p>
            </p:txBody>
          </p:sp>
        </p:grpSp>
      </p:grpSp>
      <p:grpSp>
        <p:nvGrpSpPr>
          <p:cNvPr id="58395" name="组合 58394"/>
          <p:cNvGrpSpPr/>
          <p:nvPr/>
        </p:nvGrpSpPr>
        <p:grpSpPr>
          <a:xfrm>
            <a:off x="5364163" y="3276600"/>
            <a:ext cx="2600325" cy="2990850"/>
            <a:chOff x="3737" y="1883"/>
            <a:chExt cx="2023" cy="2193"/>
          </a:xfrm>
        </p:grpSpPr>
        <p:grpSp>
          <p:nvGrpSpPr>
            <p:cNvPr id="33819" name="组合 58395"/>
            <p:cNvGrpSpPr/>
            <p:nvPr/>
          </p:nvGrpSpPr>
          <p:grpSpPr>
            <a:xfrm>
              <a:off x="4272" y="3072"/>
              <a:ext cx="1488" cy="1004"/>
              <a:chOff x="4176" y="3072"/>
              <a:chExt cx="1488" cy="1004"/>
            </a:xfrm>
          </p:grpSpPr>
          <p:sp>
            <p:nvSpPr>
              <p:cNvPr id="33820" name="直接连接符 58396"/>
              <p:cNvSpPr/>
              <p:nvPr/>
            </p:nvSpPr>
            <p:spPr>
              <a:xfrm>
                <a:off x="4176" y="4032"/>
                <a:ext cx="1488" cy="0"/>
              </a:xfrm>
              <a:prstGeom prst="line">
                <a:avLst/>
              </a:prstGeom>
              <a:ln w="31750" cap="flat" cmpd="sng">
                <a:solidFill>
                  <a:schemeClr val="tx1"/>
                </a:solidFill>
                <a:prstDash val="solid"/>
                <a:round/>
                <a:headEnd type="none" w="med" len="med"/>
                <a:tailEnd type="none" w="med" len="med"/>
              </a:ln>
            </p:spPr>
          </p:sp>
          <p:sp>
            <p:nvSpPr>
              <p:cNvPr id="33821" name="直接连接符 58397"/>
              <p:cNvSpPr/>
              <p:nvPr/>
            </p:nvSpPr>
            <p:spPr>
              <a:xfrm flipV="1">
                <a:off x="4176" y="3072"/>
                <a:ext cx="1488" cy="960"/>
              </a:xfrm>
              <a:prstGeom prst="line">
                <a:avLst/>
              </a:prstGeom>
              <a:ln w="31750" cap="flat" cmpd="sng">
                <a:solidFill>
                  <a:schemeClr val="tx1"/>
                </a:solidFill>
                <a:prstDash val="solid"/>
                <a:round/>
                <a:headEnd type="none" w="med" len="med"/>
                <a:tailEnd type="none" w="med" len="med"/>
              </a:ln>
            </p:spPr>
          </p:sp>
          <p:sp>
            <p:nvSpPr>
              <p:cNvPr id="33822" name="任意多边形 58398"/>
              <p:cNvSpPr/>
              <p:nvPr/>
            </p:nvSpPr>
            <p:spPr>
              <a:xfrm rot="549741">
                <a:off x="4560" y="3792"/>
                <a:ext cx="144" cy="240"/>
              </a:xfrm>
              <a:custGeom>
                <a:avLst/>
                <a:gdLst/>
                <a:ahLst/>
                <a:cxnLst>
                  <a:cxn ang="270">
                    <a:pos x="0" y="0"/>
                  </a:cxn>
                  <a:cxn ang="90">
                    <a:pos x="21600" y="21600"/>
                  </a:cxn>
                  <a:cxn ang="90">
                    <a:pos x="0" y="21600"/>
                  </a:cxn>
                </a:cxnLst>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close/>
                  </a:path>
                </a:pathLst>
              </a:custGeom>
              <a:noFill/>
              <a:ln w="31750" cap="flat" cmpd="sng">
                <a:solidFill>
                  <a:schemeClr val="tx1"/>
                </a:solidFill>
                <a:prstDash val="solid"/>
                <a:round/>
                <a:headEnd type="none" w="med" len="med"/>
                <a:tailEnd type="none" w="med" len="med"/>
              </a:ln>
            </p:spPr>
            <p:txBody>
              <a:bodyPr/>
              <a:p>
                <a:endParaRPr lang="zh-CN" altLang="en-US"/>
              </a:p>
            </p:txBody>
          </p:sp>
          <p:sp>
            <p:nvSpPr>
              <p:cNvPr id="33823" name="矩形 58399"/>
              <p:cNvSpPr/>
              <p:nvPr/>
            </p:nvSpPr>
            <p:spPr>
              <a:xfrm>
                <a:off x="4638" y="3695"/>
                <a:ext cx="258" cy="381"/>
              </a:xfrm>
              <a:prstGeom prst="rect">
                <a:avLst/>
              </a:prstGeom>
              <a:noFill/>
              <a:ln w="9525">
                <a:noFill/>
              </a:ln>
            </p:spPr>
            <p:txBody>
              <a:bodyPr anchor="t">
                <a:spAutoFit/>
              </a:bodyPr>
              <a:p>
                <a:r>
                  <a:rPr lang="zh-CN" altLang="en-US" dirty="0">
                    <a:latin typeface="楷体_GB2312" panose="02010609030101010101" pitchFamily="49" charset="-122"/>
                    <a:ea typeface="楷体_GB2312" panose="02010609030101010101" pitchFamily="49" charset="-122"/>
                    <a:sym typeface="Symbol" panose="05050102010706020507" pitchFamily="18" charset="2"/>
                  </a:rPr>
                  <a:t></a:t>
                </a:r>
                <a:endParaRPr lang="zh-CN" altLang="en-US" dirty="0">
                  <a:latin typeface="楷体_GB2312" panose="02010609030101010101" pitchFamily="49" charset="-122"/>
                  <a:ea typeface="楷体_GB2312" panose="02010609030101010101" pitchFamily="49" charset="-122"/>
                  <a:sym typeface="Symbol" panose="05050102010706020507" pitchFamily="18" charset="2"/>
                </a:endParaRPr>
              </a:p>
            </p:txBody>
          </p:sp>
        </p:grpSp>
        <p:grpSp>
          <p:nvGrpSpPr>
            <p:cNvPr id="33824" name="组合 58400"/>
            <p:cNvGrpSpPr/>
            <p:nvPr/>
          </p:nvGrpSpPr>
          <p:grpSpPr>
            <a:xfrm>
              <a:off x="3737" y="1883"/>
              <a:ext cx="1903" cy="1866"/>
              <a:chOff x="3609" y="1883"/>
              <a:chExt cx="1903" cy="1866"/>
            </a:xfrm>
          </p:grpSpPr>
          <p:sp>
            <p:nvSpPr>
              <p:cNvPr id="33825" name="椭圆 58401"/>
              <p:cNvSpPr/>
              <p:nvPr/>
            </p:nvSpPr>
            <p:spPr>
              <a:xfrm rot="-1930899">
                <a:off x="5119" y="3074"/>
                <a:ext cx="240" cy="240"/>
              </a:xfrm>
              <a:prstGeom prst="ellipse">
                <a:avLst/>
              </a:prstGeom>
              <a:noFill/>
              <a:ln w="31750"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33826" name="椭圆 58402"/>
              <p:cNvSpPr/>
              <p:nvPr/>
            </p:nvSpPr>
            <p:spPr>
              <a:xfrm rot="-1930899">
                <a:off x="4427" y="3509"/>
                <a:ext cx="240" cy="240"/>
              </a:xfrm>
              <a:prstGeom prst="ellipse">
                <a:avLst/>
              </a:prstGeom>
              <a:noFill/>
              <a:ln w="31750"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33827" name="任意多边形 58403" descr="花岗岩"/>
              <p:cNvSpPr/>
              <p:nvPr/>
            </p:nvSpPr>
            <p:spPr>
              <a:xfrm rot="-1930899">
                <a:off x="3609" y="1883"/>
                <a:ext cx="1680" cy="1632"/>
              </a:xfrm>
              <a:custGeom>
                <a:avLst/>
                <a:gdLst/>
                <a:ahLst/>
                <a:cxnLst/>
                <a:pathLst>
                  <a:path w="1680" h="1632">
                    <a:moveTo>
                      <a:pt x="576" y="0"/>
                    </a:moveTo>
                    <a:lnTo>
                      <a:pt x="1152" y="0"/>
                    </a:lnTo>
                    <a:lnTo>
                      <a:pt x="1248" y="48"/>
                    </a:lnTo>
                    <a:lnTo>
                      <a:pt x="1296" y="144"/>
                    </a:lnTo>
                    <a:lnTo>
                      <a:pt x="1296" y="1104"/>
                    </a:lnTo>
                    <a:lnTo>
                      <a:pt x="1296" y="1344"/>
                    </a:lnTo>
                    <a:lnTo>
                      <a:pt x="1680" y="1344"/>
                    </a:lnTo>
                    <a:lnTo>
                      <a:pt x="1680" y="1488"/>
                    </a:lnTo>
                    <a:lnTo>
                      <a:pt x="1296" y="1488"/>
                    </a:lnTo>
                    <a:lnTo>
                      <a:pt x="1296" y="1632"/>
                    </a:lnTo>
                    <a:lnTo>
                      <a:pt x="1200" y="1632"/>
                    </a:lnTo>
                    <a:lnTo>
                      <a:pt x="1200" y="1488"/>
                    </a:lnTo>
                    <a:lnTo>
                      <a:pt x="480" y="1488"/>
                    </a:lnTo>
                    <a:lnTo>
                      <a:pt x="480" y="1632"/>
                    </a:lnTo>
                    <a:lnTo>
                      <a:pt x="384" y="1632"/>
                    </a:lnTo>
                    <a:lnTo>
                      <a:pt x="384" y="1488"/>
                    </a:lnTo>
                    <a:lnTo>
                      <a:pt x="0" y="1488"/>
                    </a:lnTo>
                    <a:lnTo>
                      <a:pt x="0" y="1344"/>
                    </a:lnTo>
                    <a:lnTo>
                      <a:pt x="1200" y="1344"/>
                    </a:lnTo>
                    <a:lnTo>
                      <a:pt x="1200" y="192"/>
                    </a:lnTo>
                    <a:lnTo>
                      <a:pt x="1152" y="144"/>
                    </a:lnTo>
                    <a:lnTo>
                      <a:pt x="1104" y="96"/>
                    </a:lnTo>
                    <a:lnTo>
                      <a:pt x="576" y="96"/>
                    </a:lnTo>
                    <a:lnTo>
                      <a:pt x="576" y="0"/>
                    </a:lnTo>
                    <a:close/>
                  </a:path>
                </a:pathLst>
              </a:custGeom>
              <a:blipFill rotWithShape="0">
                <a:blip r:embed="rId1"/>
              </a:blipFill>
              <a:ln w="9525" cap="flat" cmpd="sng">
                <a:solidFill>
                  <a:schemeClr val="tx1"/>
                </a:solidFill>
                <a:prstDash val="solid"/>
                <a:round/>
                <a:headEnd type="none" w="med" len="med"/>
                <a:tailEnd type="none" w="med" len="med"/>
              </a:ln>
            </p:spPr>
            <p:txBody>
              <a:bodyPr/>
              <a:p>
                <a:endParaRPr lang="zh-CN" altLang="en-US"/>
              </a:p>
            </p:txBody>
          </p:sp>
          <p:grpSp>
            <p:nvGrpSpPr>
              <p:cNvPr id="33828" name="组合 58404"/>
              <p:cNvGrpSpPr/>
              <p:nvPr/>
            </p:nvGrpSpPr>
            <p:grpSpPr>
              <a:xfrm>
                <a:off x="3716" y="2016"/>
                <a:ext cx="652" cy="1020"/>
                <a:chOff x="3716" y="2016"/>
                <a:chExt cx="652" cy="1020"/>
              </a:xfrm>
            </p:grpSpPr>
            <p:sp>
              <p:nvSpPr>
                <p:cNvPr id="33829" name="直接连接符 58405"/>
                <p:cNvSpPr/>
                <p:nvPr/>
              </p:nvSpPr>
              <p:spPr>
                <a:xfrm rot="-1930899" flipH="1">
                  <a:off x="3716" y="2160"/>
                  <a:ext cx="652" cy="616"/>
                </a:xfrm>
                <a:prstGeom prst="line">
                  <a:avLst/>
                </a:prstGeom>
                <a:ln w="31750" cap="flat" cmpd="sng">
                  <a:solidFill>
                    <a:schemeClr val="tx1"/>
                  </a:solidFill>
                  <a:prstDash val="solid"/>
                  <a:round/>
                  <a:headEnd type="none" w="med" len="med"/>
                  <a:tailEnd type="none" w="med" len="med"/>
                </a:ln>
              </p:spPr>
            </p:sp>
            <p:sp>
              <p:nvSpPr>
                <p:cNvPr id="33830" name="椭圆 58406"/>
                <p:cNvSpPr/>
                <p:nvPr/>
              </p:nvSpPr>
              <p:spPr>
                <a:xfrm rot="-1930899">
                  <a:off x="3840" y="2880"/>
                  <a:ext cx="144" cy="144"/>
                </a:xfrm>
                <a:prstGeom prst="ellipse">
                  <a:avLst/>
                </a:prstGeom>
                <a:gradFill rotWithShape="0">
                  <a:gsLst>
                    <a:gs pos="0">
                      <a:srgbClr val="DCDCDC"/>
                    </a:gs>
                    <a:gs pos="100000">
                      <a:schemeClr val="bg2"/>
                    </a:gs>
                  </a:gsLst>
                  <a:path path="shape">
                    <a:fillToRect l="50000" t="50000" r="50000" b="50000"/>
                  </a:path>
                  <a:tileRect/>
                </a:grad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33831" name="直接连接符 58407"/>
                <p:cNvSpPr/>
                <p:nvPr/>
              </p:nvSpPr>
              <p:spPr>
                <a:xfrm>
                  <a:off x="4169" y="2016"/>
                  <a:ext cx="0" cy="1020"/>
                </a:xfrm>
                <a:prstGeom prst="line">
                  <a:avLst/>
                </a:prstGeom>
                <a:ln w="31750" cap="flat" cmpd="sng">
                  <a:solidFill>
                    <a:schemeClr val="tx1"/>
                  </a:solidFill>
                  <a:prstDash val="dash"/>
                  <a:round/>
                  <a:headEnd type="none" w="med" len="med"/>
                  <a:tailEnd type="none" w="med" len="med"/>
                </a:ln>
              </p:spPr>
            </p:sp>
            <p:graphicFrame>
              <p:nvGraphicFramePr>
                <p:cNvPr id="33832" name="对象 58408"/>
                <p:cNvGraphicFramePr/>
                <p:nvPr/>
              </p:nvGraphicFramePr>
              <p:xfrm>
                <a:off x="3984" y="2640"/>
                <a:ext cx="180" cy="192"/>
              </p:xfrm>
              <a:graphic>
                <a:graphicData uri="http://schemas.openxmlformats.org/presentationml/2006/ole">
                  <mc:AlternateContent xmlns:mc="http://schemas.openxmlformats.org/markup-compatibility/2006">
                    <mc:Choice xmlns:v="urn:schemas-microsoft-com:vml" Requires="v">
                      <p:oleObj spid="_x0000_s3160" name="" r:id="rId2" imgW="381635" imgH="407035" progId="Equation.DSMT4">
                        <p:embed/>
                      </p:oleObj>
                    </mc:Choice>
                    <mc:Fallback>
                      <p:oleObj name="" r:id="rId2" imgW="381635" imgH="407035" progId="Equation.DSMT4">
                        <p:embed/>
                        <p:pic>
                          <p:nvPicPr>
                            <p:cNvPr id="0" name="图片 3159"/>
                            <p:cNvPicPr/>
                            <p:nvPr/>
                          </p:nvPicPr>
                          <p:blipFill>
                            <a:blip r:embed="rId3"/>
                            <a:stretch>
                              <a:fillRect/>
                            </a:stretch>
                          </p:blipFill>
                          <p:spPr>
                            <a:xfrm>
                              <a:off x="3984" y="2640"/>
                              <a:ext cx="180" cy="192"/>
                            </a:xfrm>
                            <a:prstGeom prst="rect">
                              <a:avLst/>
                            </a:prstGeom>
                            <a:noFill/>
                            <a:ln w="38100">
                              <a:noFill/>
                              <a:miter/>
                            </a:ln>
                          </p:spPr>
                        </p:pic>
                      </p:oleObj>
                    </mc:Fallback>
                  </mc:AlternateContent>
                </a:graphicData>
              </a:graphic>
            </p:graphicFrame>
            <p:sp>
              <p:nvSpPr>
                <p:cNvPr id="33833" name="任意多边形 58409"/>
                <p:cNvSpPr/>
                <p:nvPr/>
              </p:nvSpPr>
              <p:spPr>
                <a:xfrm rot="3566642" flipV="1">
                  <a:off x="4032" y="2496"/>
                  <a:ext cx="96" cy="96"/>
                </a:xfrm>
                <a:custGeom>
                  <a:avLst/>
                  <a:gdLst/>
                  <a:ahLst/>
                  <a:cxnLst>
                    <a:cxn ang="270">
                      <a:pos x="0" y="0"/>
                    </a:cxn>
                    <a:cxn ang="90">
                      <a:pos x="21600" y="21600"/>
                    </a:cxn>
                    <a:cxn ang="90">
                      <a:pos x="0" y="21600"/>
                    </a:cxn>
                  </a:cxnLst>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close/>
                    </a:path>
                  </a:pathLst>
                </a:custGeom>
                <a:noFill/>
                <a:ln w="31750" cap="flat" cmpd="sng">
                  <a:solidFill>
                    <a:schemeClr val="tx1"/>
                  </a:solidFill>
                  <a:prstDash val="solid"/>
                  <a:round/>
                  <a:headEnd type="none" w="med" len="med"/>
                  <a:tailEnd type="none" w="med" len="med"/>
                </a:ln>
              </p:spPr>
              <p:txBody>
                <a:bodyPr/>
                <a:p>
                  <a:endParaRPr lang="zh-CN" altLang="en-US"/>
                </a:p>
              </p:txBody>
            </p:sp>
          </p:grpSp>
          <p:sp>
            <p:nvSpPr>
              <p:cNvPr id="33834" name="矩形 58410"/>
              <p:cNvSpPr/>
              <p:nvPr/>
            </p:nvSpPr>
            <p:spPr>
              <a:xfrm>
                <a:off x="3649" y="2889"/>
                <a:ext cx="358" cy="380"/>
              </a:xfrm>
              <a:prstGeom prst="rect">
                <a:avLst/>
              </a:prstGeom>
              <a:noFill/>
              <a:ln w="9525">
                <a:noFill/>
              </a:ln>
            </p:spPr>
            <p:txBody>
              <a:bodyPr wrap="none" anchor="t">
                <a:spAutoFit/>
              </a:bodyPr>
              <a:p>
                <a:r>
                  <a:rPr lang="en-US" altLang="zh-CN" i="1">
                    <a:latin typeface="Times New Roman" panose="02020603050405020304" pitchFamily="18" charset="0"/>
                    <a:ea typeface="楷体_GB2312" panose="02010609030101010101" pitchFamily="49" charset="-122"/>
                  </a:rPr>
                  <a:t>m</a:t>
                </a:r>
                <a:endParaRPr lang="en-US" altLang="zh-CN" i="1">
                  <a:latin typeface="Times New Roman" panose="02020603050405020304" pitchFamily="18" charset="0"/>
                  <a:ea typeface="楷体_GB2312" panose="02010609030101010101" pitchFamily="49" charset="-122"/>
                </a:endParaRPr>
              </a:p>
            </p:txBody>
          </p:sp>
          <p:sp>
            <p:nvSpPr>
              <p:cNvPr id="33835" name="矩形 58411"/>
              <p:cNvSpPr/>
              <p:nvPr/>
            </p:nvSpPr>
            <p:spPr>
              <a:xfrm>
                <a:off x="3840" y="2256"/>
                <a:ext cx="220" cy="380"/>
              </a:xfrm>
              <a:prstGeom prst="rect">
                <a:avLst/>
              </a:prstGeom>
              <a:noFill/>
              <a:ln w="9525">
                <a:noFill/>
              </a:ln>
            </p:spPr>
            <p:txBody>
              <a:bodyPr wrap="none" anchor="t">
                <a:spAutoFit/>
              </a:bodyPr>
              <a:p>
                <a:r>
                  <a:rPr lang="en-US" altLang="zh-CN" i="1">
                    <a:latin typeface="Times New Roman" panose="02020603050405020304" pitchFamily="18" charset="0"/>
                    <a:ea typeface="楷体_GB2312" panose="02010609030101010101" pitchFamily="49" charset="-122"/>
                  </a:rPr>
                  <a:t>l</a:t>
                </a:r>
                <a:endParaRPr lang="en-US" altLang="zh-CN" i="1">
                  <a:latin typeface="Times New Roman" panose="02020603050405020304" pitchFamily="18" charset="0"/>
                  <a:ea typeface="楷体_GB2312" panose="02010609030101010101" pitchFamily="49" charset="-122"/>
                </a:endParaRPr>
              </a:p>
            </p:txBody>
          </p:sp>
          <p:sp>
            <p:nvSpPr>
              <p:cNvPr id="33836" name="直接连接符 58412"/>
              <p:cNvSpPr/>
              <p:nvPr/>
            </p:nvSpPr>
            <p:spPr>
              <a:xfrm flipV="1">
                <a:off x="4896" y="2304"/>
                <a:ext cx="288" cy="288"/>
              </a:xfrm>
              <a:prstGeom prst="line">
                <a:avLst/>
              </a:prstGeom>
              <a:ln w="31750" cap="flat" cmpd="sng">
                <a:solidFill>
                  <a:schemeClr val="tx1"/>
                </a:solidFill>
                <a:prstDash val="solid"/>
                <a:round/>
                <a:headEnd type="none" w="med" len="med"/>
                <a:tailEnd type="triangle" w="med" len="med"/>
              </a:ln>
            </p:spPr>
          </p:sp>
          <p:sp>
            <p:nvSpPr>
              <p:cNvPr id="33837" name="矩形 58413"/>
              <p:cNvSpPr/>
              <p:nvPr/>
            </p:nvSpPr>
            <p:spPr>
              <a:xfrm>
                <a:off x="5136" y="2160"/>
                <a:ext cx="376" cy="381"/>
              </a:xfrm>
              <a:prstGeom prst="rect">
                <a:avLst/>
              </a:prstGeom>
              <a:noFill/>
              <a:ln w="9525">
                <a:noFill/>
              </a:ln>
            </p:spPr>
            <p:txBody>
              <a:bodyPr wrap="none" anchor="t">
                <a:spAutoFit/>
              </a:bodyPr>
              <a:p>
                <a:r>
                  <a:rPr lang="en-US" altLang="zh-CN" i="1">
                    <a:latin typeface="Times New Roman" panose="02020603050405020304" pitchFamily="18" charset="0"/>
                    <a:ea typeface="楷体_GB2312" panose="02010609030101010101" pitchFamily="49" charset="-122"/>
                  </a:rPr>
                  <a:t>a</a:t>
                </a:r>
                <a:r>
                  <a:rPr lang="en-US" altLang="zh-CN" baseline="-25000">
                    <a:latin typeface="Times New Roman" panose="02020603050405020304" pitchFamily="18" charset="0"/>
                    <a:ea typeface="楷体_GB2312" panose="02010609030101010101" pitchFamily="49" charset="-122"/>
                  </a:rPr>
                  <a:t>2</a:t>
                </a:r>
                <a:endParaRPr lang="en-US" altLang="zh-CN" baseline="-25000">
                  <a:latin typeface="Times New Roman" panose="02020603050405020304" pitchFamily="18" charset="0"/>
                  <a:ea typeface="楷体_GB2312" panose="02010609030101010101" pitchFamily="49" charset="-122"/>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8379"/>
                                        </p:tgtEl>
                                        <p:attrNameLst>
                                          <p:attrName>style.visibility</p:attrName>
                                        </p:attrNameLst>
                                      </p:cBhvr>
                                      <p:to>
                                        <p:strVal val="visible"/>
                                      </p:to>
                                    </p:set>
                                    <p:animEffect transition="in" filter="blinds(horizontal)">
                                      <p:cBhvr>
                                        <p:cTn id="7" dur="500"/>
                                        <p:tgtEl>
                                          <p:spTgt spid="583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8395"/>
                                        </p:tgtEl>
                                        <p:attrNameLst>
                                          <p:attrName>style.visibility</p:attrName>
                                        </p:attrNameLst>
                                      </p:cBhvr>
                                      <p:to>
                                        <p:strVal val="visible"/>
                                      </p:to>
                                    </p:set>
                                    <p:animEffect transition="in" filter="wipe(up)">
                                      <p:cBhvr>
                                        <p:cTn id="12" dur="500"/>
                                        <p:tgtEl>
                                          <p:spTgt spid="58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9394" name="组合 59393"/>
          <p:cNvGrpSpPr/>
          <p:nvPr/>
        </p:nvGrpSpPr>
        <p:grpSpPr>
          <a:xfrm>
            <a:off x="7475538" y="4014788"/>
            <a:ext cx="1668462" cy="1603375"/>
            <a:chOff x="1008" y="1680"/>
            <a:chExt cx="864" cy="898"/>
          </a:xfrm>
        </p:grpSpPr>
        <p:grpSp>
          <p:nvGrpSpPr>
            <p:cNvPr id="34818" name="组合 59394"/>
            <p:cNvGrpSpPr/>
            <p:nvPr/>
          </p:nvGrpSpPr>
          <p:grpSpPr>
            <a:xfrm>
              <a:off x="1248" y="1776"/>
              <a:ext cx="576" cy="576"/>
              <a:chOff x="1248" y="1776"/>
              <a:chExt cx="576" cy="576"/>
            </a:xfrm>
          </p:grpSpPr>
          <p:sp>
            <p:nvSpPr>
              <p:cNvPr id="34819" name="直接连接符 59395"/>
              <p:cNvSpPr/>
              <p:nvPr/>
            </p:nvSpPr>
            <p:spPr>
              <a:xfrm flipV="1">
                <a:off x="1248" y="1776"/>
                <a:ext cx="0" cy="576"/>
              </a:xfrm>
              <a:prstGeom prst="line">
                <a:avLst/>
              </a:prstGeom>
              <a:ln w="31750" cap="flat" cmpd="sng">
                <a:solidFill>
                  <a:schemeClr val="tx1"/>
                </a:solidFill>
                <a:prstDash val="solid"/>
                <a:round/>
                <a:headEnd type="none" w="med" len="med"/>
                <a:tailEnd type="triangle" w="med" len="med"/>
              </a:ln>
            </p:spPr>
          </p:sp>
          <p:sp>
            <p:nvSpPr>
              <p:cNvPr id="34820" name="直接连接符 59396"/>
              <p:cNvSpPr/>
              <p:nvPr/>
            </p:nvSpPr>
            <p:spPr>
              <a:xfrm>
                <a:off x="1248" y="2352"/>
                <a:ext cx="576" cy="0"/>
              </a:xfrm>
              <a:prstGeom prst="line">
                <a:avLst/>
              </a:prstGeom>
              <a:ln w="31750" cap="flat" cmpd="sng">
                <a:solidFill>
                  <a:schemeClr val="tx1"/>
                </a:solidFill>
                <a:prstDash val="solid"/>
                <a:round/>
                <a:headEnd type="none" w="med" len="med"/>
                <a:tailEnd type="triangle" w="med" len="med"/>
              </a:ln>
            </p:spPr>
          </p:sp>
        </p:grpSp>
        <p:sp>
          <p:nvSpPr>
            <p:cNvPr id="34821" name="文本框 59397"/>
            <p:cNvSpPr txBox="1"/>
            <p:nvPr/>
          </p:nvSpPr>
          <p:spPr>
            <a:xfrm>
              <a:off x="1056" y="2208"/>
              <a:ext cx="240" cy="274"/>
            </a:xfrm>
            <a:prstGeom prst="rect">
              <a:avLst/>
            </a:prstGeom>
            <a:noFill/>
            <a:ln w="9525">
              <a:noFill/>
            </a:ln>
          </p:spPr>
          <p:txBody>
            <a:bodyPr anchor="t">
              <a:spAutoFit/>
            </a:bodyPr>
            <a:p>
              <a:pPr>
                <a:spcBef>
                  <a:spcPct val="50000"/>
                </a:spcBef>
              </a:pPr>
              <a:r>
                <a:rPr lang="en-US" altLang="zh-CN" sz="2600" i="1">
                  <a:latin typeface="Times New Roman" panose="02020603050405020304" pitchFamily="18" charset="0"/>
                  <a:ea typeface="宋体" panose="02010600030101010101" pitchFamily="2" charset="-122"/>
                </a:rPr>
                <a:t>o</a:t>
              </a:r>
              <a:endParaRPr lang="en-US" altLang="zh-CN" sz="2600" i="1">
                <a:latin typeface="Times New Roman" panose="02020603050405020304" pitchFamily="18" charset="0"/>
                <a:ea typeface="宋体" panose="02010600030101010101" pitchFamily="2" charset="-122"/>
              </a:endParaRPr>
            </a:p>
          </p:txBody>
        </p:sp>
        <p:sp>
          <p:nvSpPr>
            <p:cNvPr id="34822" name="文本框 59398"/>
            <p:cNvSpPr txBox="1"/>
            <p:nvPr/>
          </p:nvSpPr>
          <p:spPr>
            <a:xfrm>
              <a:off x="1008" y="1680"/>
              <a:ext cx="240" cy="274"/>
            </a:xfrm>
            <a:prstGeom prst="rect">
              <a:avLst/>
            </a:prstGeom>
            <a:noFill/>
            <a:ln w="9525">
              <a:noFill/>
            </a:ln>
          </p:spPr>
          <p:txBody>
            <a:bodyPr anchor="t">
              <a:spAutoFit/>
            </a:bodyPr>
            <a:p>
              <a:pPr>
                <a:spcBef>
                  <a:spcPct val="50000"/>
                </a:spcBef>
              </a:pPr>
              <a:r>
                <a:rPr lang="en-US" altLang="zh-CN" sz="2600">
                  <a:latin typeface="Times New Roman" panose="02020603050405020304" pitchFamily="18" charset="0"/>
                  <a:ea typeface="宋体" panose="02010600030101010101" pitchFamily="2" charset="-122"/>
                </a:rPr>
                <a:t>y</a:t>
              </a:r>
              <a:endParaRPr lang="en-US" altLang="zh-CN" sz="2600">
                <a:latin typeface="Times New Roman" panose="02020603050405020304" pitchFamily="18" charset="0"/>
                <a:ea typeface="宋体" panose="02010600030101010101" pitchFamily="2" charset="-122"/>
              </a:endParaRPr>
            </a:p>
          </p:txBody>
        </p:sp>
        <p:sp>
          <p:nvSpPr>
            <p:cNvPr id="34823" name="文本框 59399"/>
            <p:cNvSpPr txBox="1"/>
            <p:nvPr/>
          </p:nvSpPr>
          <p:spPr>
            <a:xfrm>
              <a:off x="1632" y="2304"/>
              <a:ext cx="240" cy="274"/>
            </a:xfrm>
            <a:prstGeom prst="rect">
              <a:avLst/>
            </a:prstGeom>
            <a:noFill/>
            <a:ln w="9525">
              <a:noFill/>
            </a:ln>
          </p:spPr>
          <p:txBody>
            <a:bodyPr anchor="t">
              <a:spAutoFit/>
            </a:bodyPr>
            <a:p>
              <a:pPr>
                <a:spcBef>
                  <a:spcPct val="50000"/>
                </a:spcBef>
              </a:pPr>
              <a:r>
                <a:rPr lang="en-US" altLang="zh-CN" sz="2600" i="1">
                  <a:latin typeface="Times New Roman" panose="02020603050405020304" pitchFamily="18" charset="0"/>
                  <a:ea typeface="宋体" panose="02010600030101010101" pitchFamily="2" charset="-122"/>
                </a:rPr>
                <a:t>x</a:t>
              </a:r>
              <a:endParaRPr lang="en-US" altLang="zh-CN" sz="2600" i="1">
                <a:latin typeface="Times New Roman" panose="02020603050405020304" pitchFamily="18" charset="0"/>
                <a:ea typeface="宋体" panose="02010600030101010101" pitchFamily="2" charset="-122"/>
              </a:endParaRPr>
            </a:p>
          </p:txBody>
        </p:sp>
      </p:grpSp>
      <p:grpSp>
        <p:nvGrpSpPr>
          <p:cNvPr id="31752" name="组合 59400"/>
          <p:cNvGrpSpPr/>
          <p:nvPr/>
        </p:nvGrpSpPr>
        <p:grpSpPr>
          <a:xfrm>
            <a:off x="5602288" y="3789363"/>
            <a:ext cx="1400175" cy="2578100"/>
            <a:chOff x="4558" y="904"/>
            <a:chExt cx="882" cy="1624"/>
          </a:xfrm>
        </p:grpSpPr>
        <p:grpSp>
          <p:nvGrpSpPr>
            <p:cNvPr id="34825" name="组合 59401"/>
            <p:cNvGrpSpPr/>
            <p:nvPr/>
          </p:nvGrpSpPr>
          <p:grpSpPr>
            <a:xfrm>
              <a:off x="4888" y="952"/>
              <a:ext cx="240" cy="720"/>
              <a:chOff x="3984" y="1776"/>
              <a:chExt cx="240" cy="720"/>
            </a:xfrm>
          </p:grpSpPr>
          <p:sp>
            <p:nvSpPr>
              <p:cNvPr id="34826" name="直接连接符 59402"/>
              <p:cNvSpPr/>
              <p:nvPr/>
            </p:nvSpPr>
            <p:spPr>
              <a:xfrm>
                <a:off x="4008" y="1776"/>
                <a:ext cx="0" cy="720"/>
              </a:xfrm>
              <a:prstGeom prst="line">
                <a:avLst/>
              </a:prstGeom>
              <a:ln w="31750" cap="flat" cmpd="sng">
                <a:solidFill>
                  <a:schemeClr val="tx1"/>
                </a:solidFill>
                <a:prstDash val="dash"/>
                <a:round/>
                <a:headEnd type="none" w="med" len="med"/>
                <a:tailEnd type="none" w="med" len="med"/>
              </a:ln>
            </p:spPr>
          </p:sp>
          <p:sp>
            <p:nvSpPr>
              <p:cNvPr id="34827" name="矩形 59403"/>
              <p:cNvSpPr/>
              <p:nvPr/>
            </p:nvSpPr>
            <p:spPr>
              <a:xfrm>
                <a:off x="3984" y="1849"/>
                <a:ext cx="224" cy="308"/>
              </a:xfrm>
              <a:prstGeom prst="rect">
                <a:avLst/>
              </a:prstGeom>
              <a:noFill/>
              <a:ln w="9525">
                <a:noFill/>
              </a:ln>
            </p:spPr>
            <p:txBody>
              <a:bodyPr wrap="none" anchor="t">
                <a:spAutoFit/>
              </a:bodyPr>
              <a:p>
                <a:r>
                  <a:rPr lang="zh-CN" altLang="en-US" sz="2600" i="1" dirty="0">
                    <a:latin typeface="Times New Roman" panose="02020603050405020304" pitchFamily="18" charset="0"/>
                    <a:ea typeface="楷体_GB2312" panose="02010609030101010101" pitchFamily="49" charset="-122"/>
                    <a:sym typeface="Symbol" panose="05050102010706020507" pitchFamily="18" charset="2"/>
                  </a:rPr>
                  <a:t></a:t>
                </a:r>
                <a:endParaRPr lang="zh-CN" altLang="en-US" sz="2600" i="1" dirty="0">
                  <a:latin typeface="Times New Roman" panose="02020603050405020304" pitchFamily="18" charset="0"/>
                  <a:ea typeface="楷体_GB2312" panose="02010609030101010101" pitchFamily="49" charset="-122"/>
                  <a:sym typeface="Symbol" panose="05050102010706020507" pitchFamily="18" charset="2"/>
                </a:endParaRPr>
              </a:p>
            </p:txBody>
          </p:sp>
          <p:sp>
            <p:nvSpPr>
              <p:cNvPr id="34828" name="任意多边形 59404"/>
              <p:cNvSpPr/>
              <p:nvPr/>
            </p:nvSpPr>
            <p:spPr>
              <a:xfrm>
                <a:off x="4032" y="2112"/>
                <a:ext cx="192" cy="48"/>
              </a:xfrm>
              <a:custGeom>
                <a:avLst/>
                <a:gdLst/>
                <a:ahLst/>
                <a:cxnLst>
                  <a:cxn ang="270">
                    <a:pos x="0" y="0"/>
                  </a:cxn>
                  <a:cxn ang="90">
                    <a:pos x="21600" y="21600"/>
                  </a:cxn>
                  <a:cxn ang="90">
                    <a:pos x="0" y="21600"/>
                  </a:cxn>
                </a:cxnLst>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close/>
                  </a:path>
                </a:pathLst>
              </a:custGeom>
              <a:noFill/>
              <a:ln w="31750" cap="flat" cmpd="sng">
                <a:solidFill>
                  <a:schemeClr val="tx1"/>
                </a:solidFill>
                <a:prstDash val="solid"/>
                <a:round/>
                <a:headEnd type="none" w="med" len="med"/>
                <a:tailEnd type="none" w="med" len="med"/>
              </a:ln>
            </p:spPr>
            <p:txBody>
              <a:bodyPr/>
              <a:p>
                <a:endParaRPr lang="zh-CN" altLang="en-US"/>
              </a:p>
            </p:txBody>
          </p:sp>
        </p:grpSp>
        <p:grpSp>
          <p:nvGrpSpPr>
            <p:cNvPr id="34829" name="组合 59405"/>
            <p:cNvGrpSpPr/>
            <p:nvPr/>
          </p:nvGrpSpPr>
          <p:grpSpPr>
            <a:xfrm>
              <a:off x="4792" y="1720"/>
              <a:ext cx="376" cy="808"/>
              <a:chOff x="3888" y="1728"/>
              <a:chExt cx="376" cy="808"/>
            </a:xfrm>
          </p:grpSpPr>
          <p:sp>
            <p:nvSpPr>
              <p:cNvPr id="34830" name="直接连接符 59406"/>
              <p:cNvSpPr/>
              <p:nvPr/>
            </p:nvSpPr>
            <p:spPr>
              <a:xfrm>
                <a:off x="4008" y="1728"/>
                <a:ext cx="0" cy="528"/>
              </a:xfrm>
              <a:prstGeom prst="line">
                <a:avLst/>
              </a:prstGeom>
              <a:ln w="31750" cap="flat" cmpd="sng">
                <a:solidFill>
                  <a:schemeClr val="tx1"/>
                </a:solidFill>
                <a:prstDash val="solid"/>
                <a:round/>
                <a:headEnd type="none" w="med" len="med"/>
                <a:tailEnd type="triangle" w="med" len="med"/>
              </a:ln>
            </p:spPr>
          </p:sp>
          <p:graphicFrame>
            <p:nvGraphicFramePr>
              <p:cNvPr id="34831" name="对象 59407"/>
              <p:cNvGraphicFramePr/>
              <p:nvPr/>
            </p:nvGraphicFramePr>
            <p:xfrm>
              <a:off x="3888" y="2256"/>
              <a:ext cx="376" cy="280"/>
            </p:xfrm>
            <a:graphic>
              <a:graphicData uri="http://schemas.openxmlformats.org/presentationml/2006/ole">
                <mc:AlternateContent xmlns:mc="http://schemas.openxmlformats.org/markup-compatibility/2006">
                  <mc:Choice xmlns:v="urn:schemas-microsoft-com:vml" Requires="v">
                    <p:oleObj spid="_x0000_s3161" name="" r:id="rId1" imgW="596900" imgH="444500" progId="Equation.DSMT4">
                      <p:embed/>
                    </p:oleObj>
                  </mc:Choice>
                  <mc:Fallback>
                    <p:oleObj name="" r:id="rId1" imgW="596900" imgH="444500" progId="Equation.DSMT4">
                      <p:embed/>
                      <p:pic>
                        <p:nvPicPr>
                          <p:cNvPr id="0" name="图片 3160"/>
                          <p:cNvPicPr/>
                          <p:nvPr/>
                        </p:nvPicPr>
                        <p:blipFill>
                          <a:blip r:embed="rId2"/>
                          <a:stretch>
                            <a:fillRect/>
                          </a:stretch>
                        </p:blipFill>
                        <p:spPr>
                          <a:xfrm>
                            <a:off x="3888" y="2256"/>
                            <a:ext cx="376" cy="280"/>
                          </a:xfrm>
                          <a:prstGeom prst="rect">
                            <a:avLst/>
                          </a:prstGeom>
                          <a:noFill/>
                          <a:ln w="38100">
                            <a:noFill/>
                            <a:miter/>
                          </a:ln>
                        </p:spPr>
                      </p:pic>
                    </p:oleObj>
                  </mc:Fallback>
                </mc:AlternateContent>
              </a:graphicData>
            </a:graphic>
          </p:graphicFrame>
        </p:grpSp>
        <p:grpSp>
          <p:nvGrpSpPr>
            <p:cNvPr id="34832" name="组合 59408"/>
            <p:cNvGrpSpPr/>
            <p:nvPr/>
          </p:nvGrpSpPr>
          <p:grpSpPr>
            <a:xfrm>
              <a:off x="4558" y="1525"/>
              <a:ext cx="410" cy="308"/>
              <a:chOff x="3670" y="2368"/>
              <a:chExt cx="410" cy="308"/>
            </a:xfrm>
          </p:grpSpPr>
          <p:sp>
            <p:nvSpPr>
              <p:cNvPr id="34833" name="椭圆 59409"/>
              <p:cNvSpPr/>
              <p:nvPr/>
            </p:nvSpPr>
            <p:spPr>
              <a:xfrm>
                <a:off x="3936" y="2448"/>
                <a:ext cx="144" cy="144"/>
              </a:xfrm>
              <a:prstGeom prst="ellipse">
                <a:avLst/>
              </a:prstGeom>
              <a:gradFill rotWithShape="0">
                <a:gsLst>
                  <a:gs pos="0">
                    <a:srgbClr val="DCDCDC"/>
                  </a:gs>
                  <a:gs pos="100000">
                    <a:schemeClr val="bg2"/>
                  </a:gs>
                </a:gsLst>
                <a:path path="shape">
                  <a:fillToRect l="50000" t="50000" r="50000" b="50000"/>
                </a:path>
                <a:tileRect/>
              </a:grad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34834" name="矩形 59410"/>
              <p:cNvSpPr/>
              <p:nvPr/>
            </p:nvSpPr>
            <p:spPr>
              <a:xfrm>
                <a:off x="3670" y="2368"/>
                <a:ext cx="278" cy="308"/>
              </a:xfrm>
              <a:prstGeom prst="rect">
                <a:avLst/>
              </a:prstGeom>
              <a:noFill/>
              <a:ln w="9525">
                <a:noFill/>
              </a:ln>
            </p:spPr>
            <p:txBody>
              <a:bodyPr wrap="none" anchor="t">
                <a:spAutoFit/>
              </a:bodyPr>
              <a:p>
                <a:r>
                  <a:rPr lang="en-US" altLang="zh-CN" sz="2600" i="1">
                    <a:latin typeface="Times New Roman" panose="02020603050405020304" pitchFamily="18" charset="0"/>
                    <a:ea typeface="楷体_GB2312" panose="02010609030101010101" pitchFamily="49" charset="-122"/>
                  </a:rPr>
                  <a:t>m</a:t>
                </a:r>
                <a:endParaRPr lang="en-US" altLang="zh-CN" sz="2600" i="1">
                  <a:latin typeface="Times New Roman" panose="02020603050405020304" pitchFamily="18" charset="0"/>
                  <a:ea typeface="楷体_GB2312" panose="02010609030101010101" pitchFamily="49" charset="-122"/>
                </a:endParaRPr>
              </a:p>
            </p:txBody>
          </p:sp>
        </p:grpSp>
        <p:grpSp>
          <p:nvGrpSpPr>
            <p:cNvPr id="34835" name="组合 59411"/>
            <p:cNvGrpSpPr/>
            <p:nvPr/>
          </p:nvGrpSpPr>
          <p:grpSpPr>
            <a:xfrm>
              <a:off x="4936" y="904"/>
              <a:ext cx="504" cy="720"/>
              <a:chOff x="4032" y="1728"/>
              <a:chExt cx="504" cy="720"/>
            </a:xfrm>
          </p:grpSpPr>
          <p:sp>
            <p:nvSpPr>
              <p:cNvPr id="34836" name="直接连接符 59412"/>
              <p:cNvSpPr/>
              <p:nvPr/>
            </p:nvSpPr>
            <p:spPr>
              <a:xfrm flipV="1">
                <a:off x="4032" y="1968"/>
                <a:ext cx="288" cy="480"/>
              </a:xfrm>
              <a:prstGeom prst="line">
                <a:avLst/>
              </a:prstGeom>
              <a:ln w="31750" cap="flat" cmpd="sng">
                <a:solidFill>
                  <a:schemeClr val="tx1"/>
                </a:solidFill>
                <a:prstDash val="solid"/>
                <a:round/>
                <a:headEnd type="none" w="med" len="med"/>
                <a:tailEnd type="triangle" w="med" len="med"/>
              </a:ln>
            </p:spPr>
          </p:sp>
          <p:graphicFrame>
            <p:nvGraphicFramePr>
              <p:cNvPr id="34837" name="对象 59413"/>
              <p:cNvGraphicFramePr/>
              <p:nvPr/>
            </p:nvGraphicFramePr>
            <p:xfrm>
              <a:off x="4320" y="1728"/>
              <a:ext cx="216" cy="344"/>
            </p:xfrm>
            <a:graphic>
              <a:graphicData uri="http://schemas.openxmlformats.org/presentationml/2006/ole">
                <mc:AlternateContent xmlns:mc="http://schemas.openxmlformats.org/markup-compatibility/2006">
                  <mc:Choice xmlns:v="urn:schemas-microsoft-com:vml" Requires="v">
                    <p:oleObj spid="_x0000_s3159" name="" r:id="rId3" imgW="342900" imgH="546100" progId="Equation.DSMT4">
                      <p:embed/>
                    </p:oleObj>
                  </mc:Choice>
                  <mc:Fallback>
                    <p:oleObj name="" r:id="rId3" imgW="342900" imgH="546100" progId="Equation.DSMT4">
                      <p:embed/>
                      <p:pic>
                        <p:nvPicPr>
                          <p:cNvPr id="0" name="图片 3158"/>
                          <p:cNvPicPr/>
                          <p:nvPr/>
                        </p:nvPicPr>
                        <p:blipFill>
                          <a:blip r:embed="rId4"/>
                          <a:stretch>
                            <a:fillRect/>
                          </a:stretch>
                        </p:blipFill>
                        <p:spPr>
                          <a:xfrm>
                            <a:off x="4320" y="1728"/>
                            <a:ext cx="216" cy="344"/>
                          </a:xfrm>
                          <a:prstGeom prst="rect">
                            <a:avLst/>
                          </a:prstGeom>
                          <a:noFill/>
                          <a:ln w="38100">
                            <a:noFill/>
                            <a:miter/>
                          </a:ln>
                        </p:spPr>
                      </p:pic>
                    </p:oleObj>
                  </mc:Fallback>
                </mc:AlternateContent>
              </a:graphicData>
            </a:graphic>
          </p:graphicFrame>
        </p:grpSp>
      </p:grpSp>
      <p:sp>
        <p:nvSpPr>
          <p:cNvPr id="31766" name="矩形 59414"/>
          <p:cNvSpPr/>
          <p:nvPr/>
        </p:nvSpPr>
        <p:spPr>
          <a:xfrm>
            <a:off x="206375" y="203200"/>
            <a:ext cx="8685213" cy="885825"/>
          </a:xfrm>
          <a:prstGeom prst="rect">
            <a:avLst/>
          </a:prstGeom>
          <a:noFill/>
          <a:ln w="9525">
            <a:noFill/>
          </a:ln>
        </p:spPr>
        <p:txBody>
          <a:bodyPr anchor="t">
            <a:spAutoFit/>
          </a:bodyPr>
          <a:p>
            <a:pPr algn="just"/>
            <a:r>
              <a:rPr lang="zh-CN" altLang="en-US" sz="2600" dirty="0">
                <a:latin typeface="楷体_GB2312" panose="02010609030101010101" pitchFamily="49" charset="-122"/>
                <a:ea typeface="楷体_GB2312" panose="02010609030101010101" pitchFamily="49" charset="-122"/>
              </a:rPr>
              <a:t>解：</a:t>
            </a:r>
            <a:r>
              <a:rPr lang="en-US" altLang="zh-CN" sz="2600">
                <a:latin typeface="Times New Roman" panose="02020603050405020304" pitchFamily="18" charset="0"/>
                <a:ea typeface="楷体_GB2312" panose="02010609030101010101" pitchFamily="49" charset="-122"/>
                <a:sym typeface="Wingdings" panose="05000000000000000000" pitchFamily="2" charset="2"/>
              </a:rPr>
              <a:t>(1)</a:t>
            </a:r>
            <a:r>
              <a:rPr lang="zh-CN" altLang="en-US" sz="2600" dirty="0">
                <a:latin typeface="楷体_GB2312" panose="02010609030101010101" pitchFamily="49" charset="-122"/>
                <a:ea typeface="楷体_GB2312" panose="02010609030101010101" pitchFamily="49" charset="-122"/>
              </a:rPr>
              <a:t>以小球为研究对象，当小车沿水平方向作匀加速运动时，分析受力：</a:t>
            </a:r>
            <a:endParaRPr lang="zh-CN" altLang="en-US" sz="2600">
              <a:latin typeface="楷体_GB2312" panose="02010609030101010101" pitchFamily="49" charset="-122"/>
              <a:ea typeface="楷体_GB2312" panose="02010609030101010101" pitchFamily="49" charset="-122"/>
            </a:endParaRPr>
          </a:p>
        </p:txBody>
      </p:sp>
      <p:sp>
        <p:nvSpPr>
          <p:cNvPr id="59416" name="矩形 59415"/>
          <p:cNvSpPr/>
          <p:nvPr/>
        </p:nvSpPr>
        <p:spPr>
          <a:xfrm>
            <a:off x="0" y="1179513"/>
            <a:ext cx="6324600" cy="885825"/>
          </a:xfrm>
          <a:prstGeom prst="rect">
            <a:avLst/>
          </a:prstGeom>
          <a:noFill/>
          <a:ln w="9525">
            <a:noFill/>
          </a:ln>
        </p:spPr>
        <p:txBody>
          <a:bodyPr anchor="t">
            <a:spAutoFit/>
          </a:bodyPr>
          <a:p>
            <a:pPr algn="just"/>
            <a:r>
              <a:rPr lang="zh-CN" altLang="en-US" sz="2600" dirty="0">
                <a:latin typeface="楷体_GB2312" panose="02010609030101010101" pitchFamily="49" charset="-122"/>
                <a:ea typeface="楷体_GB2312" panose="02010609030101010101" pitchFamily="49" charset="-122"/>
              </a:rPr>
              <a:t>    在竖直方向小球加速度为零，水平方向的加速度为</a:t>
            </a:r>
            <a:r>
              <a:rPr lang="en-US" altLang="zh-CN" sz="2600" i="1">
                <a:latin typeface="Times New Roman" panose="02020603050405020304" pitchFamily="18" charset="0"/>
                <a:ea typeface="楷体_GB2312" panose="02010609030101010101" pitchFamily="49" charset="-122"/>
              </a:rPr>
              <a:t>a</a:t>
            </a:r>
            <a:r>
              <a:rPr lang="zh-CN" altLang="en-US" sz="2600">
                <a:latin typeface="Times New Roman" panose="02020603050405020304" pitchFamily="18" charset="0"/>
                <a:ea typeface="楷体_GB2312" panose="02010609030101010101" pitchFamily="49" charset="-122"/>
              </a:rPr>
              <a:t>。</a:t>
            </a:r>
            <a:r>
              <a:rPr lang="zh-CN" altLang="en-US" sz="2600" dirty="0">
                <a:latin typeface="Times New Roman" panose="02020603050405020304" pitchFamily="18" charset="0"/>
                <a:ea typeface="楷体_GB2312" panose="02010609030101010101" pitchFamily="49" charset="-122"/>
              </a:rPr>
              <a:t>建立图示坐标系：</a:t>
            </a:r>
            <a:endParaRPr lang="zh-CN" altLang="en-US" sz="2600" i="1" dirty="0">
              <a:latin typeface="Times New Roman" panose="02020603050405020304" pitchFamily="18" charset="0"/>
              <a:ea typeface="楷体_GB2312" panose="02010609030101010101" pitchFamily="49" charset="-122"/>
            </a:endParaRPr>
          </a:p>
        </p:txBody>
      </p:sp>
      <p:sp>
        <p:nvSpPr>
          <p:cNvPr id="59417" name="矩形 59416"/>
          <p:cNvSpPr/>
          <p:nvPr/>
        </p:nvSpPr>
        <p:spPr>
          <a:xfrm>
            <a:off x="604838" y="2124075"/>
            <a:ext cx="5181600" cy="488950"/>
          </a:xfrm>
          <a:prstGeom prst="rect">
            <a:avLst/>
          </a:prstGeom>
          <a:noFill/>
          <a:ln w="9525">
            <a:noFill/>
          </a:ln>
        </p:spPr>
        <p:txBody>
          <a:bodyPr anchor="t">
            <a:spAutoFit/>
          </a:bodyPr>
          <a:p>
            <a:r>
              <a:rPr lang="zh-CN" altLang="en-US" sz="2600" dirty="0">
                <a:latin typeface="楷体_GB2312" panose="02010609030101010101" pitchFamily="49" charset="-122"/>
                <a:ea typeface="楷体_GB2312" panose="02010609030101010101" pitchFamily="49" charset="-122"/>
              </a:rPr>
              <a:t>利用牛顿第二定律，列方程：</a:t>
            </a:r>
            <a:endParaRPr lang="zh-CN" altLang="en-US" sz="2600" dirty="0">
              <a:latin typeface="楷体_GB2312" panose="02010609030101010101" pitchFamily="49" charset="-122"/>
              <a:ea typeface="楷体_GB2312" panose="02010609030101010101" pitchFamily="49" charset="-122"/>
            </a:endParaRPr>
          </a:p>
        </p:txBody>
      </p:sp>
      <p:sp>
        <p:nvSpPr>
          <p:cNvPr id="59418" name="矩形 59417"/>
          <p:cNvSpPr/>
          <p:nvPr/>
        </p:nvSpPr>
        <p:spPr>
          <a:xfrm>
            <a:off x="566738" y="2754313"/>
            <a:ext cx="1676400" cy="488950"/>
          </a:xfrm>
          <a:prstGeom prst="rect">
            <a:avLst/>
          </a:prstGeom>
          <a:noFill/>
          <a:ln w="9525">
            <a:noFill/>
          </a:ln>
        </p:spPr>
        <p:txBody>
          <a:bodyPr anchor="t">
            <a:spAutoFit/>
          </a:bodyPr>
          <a:p>
            <a:r>
              <a:rPr lang="en-US" altLang="zh-CN" sz="2600" i="1">
                <a:latin typeface="Times New Roman" panose="02020603050405020304" pitchFamily="18" charset="0"/>
                <a:ea typeface="楷体_GB2312" panose="02010609030101010101" pitchFamily="49" charset="-122"/>
              </a:rPr>
              <a:t>x</a:t>
            </a:r>
            <a:r>
              <a:rPr lang="zh-CN" altLang="en-US" sz="2600" dirty="0">
                <a:latin typeface="楷体_GB2312" panose="02010609030101010101" pitchFamily="49" charset="-122"/>
                <a:ea typeface="楷体_GB2312" panose="02010609030101010101" pitchFamily="49" charset="-122"/>
              </a:rPr>
              <a:t>方向：</a:t>
            </a:r>
            <a:endParaRPr lang="zh-CN" altLang="en-US" sz="2600" dirty="0">
              <a:latin typeface="楷体_GB2312" panose="02010609030101010101" pitchFamily="49" charset="-122"/>
              <a:ea typeface="楷体_GB2312" panose="02010609030101010101" pitchFamily="49" charset="-122"/>
            </a:endParaRPr>
          </a:p>
        </p:txBody>
      </p:sp>
      <p:sp>
        <p:nvSpPr>
          <p:cNvPr id="59419" name="矩形 59418"/>
          <p:cNvSpPr/>
          <p:nvPr/>
        </p:nvSpPr>
        <p:spPr>
          <a:xfrm>
            <a:off x="566738" y="3398838"/>
            <a:ext cx="1676400" cy="488950"/>
          </a:xfrm>
          <a:prstGeom prst="rect">
            <a:avLst/>
          </a:prstGeom>
          <a:noFill/>
          <a:ln w="9525">
            <a:noFill/>
          </a:ln>
        </p:spPr>
        <p:txBody>
          <a:bodyPr anchor="t">
            <a:spAutoFit/>
          </a:bodyPr>
          <a:p>
            <a:r>
              <a:rPr lang="en-US" altLang="zh-CN" sz="2600">
                <a:latin typeface="Times New Roman" panose="02020603050405020304" pitchFamily="18" charset="0"/>
                <a:ea typeface="楷体_GB2312" panose="02010609030101010101" pitchFamily="49" charset="-122"/>
              </a:rPr>
              <a:t>y</a:t>
            </a:r>
            <a:r>
              <a:rPr lang="zh-CN" altLang="en-US" sz="2600" dirty="0">
                <a:latin typeface="楷体_GB2312" panose="02010609030101010101" pitchFamily="49" charset="-122"/>
                <a:ea typeface="楷体_GB2312" panose="02010609030101010101" pitchFamily="49" charset="-122"/>
              </a:rPr>
              <a:t>方向：</a:t>
            </a:r>
            <a:endParaRPr lang="zh-CN" altLang="en-US" sz="2600" dirty="0">
              <a:latin typeface="楷体_GB2312" panose="02010609030101010101" pitchFamily="49" charset="-122"/>
              <a:ea typeface="楷体_GB2312" panose="02010609030101010101" pitchFamily="49" charset="-122"/>
            </a:endParaRPr>
          </a:p>
        </p:txBody>
      </p:sp>
      <p:graphicFrame>
        <p:nvGraphicFramePr>
          <p:cNvPr id="59420" name="对象 59419"/>
          <p:cNvGraphicFramePr/>
          <p:nvPr/>
        </p:nvGraphicFramePr>
        <p:xfrm>
          <a:off x="2006600" y="2798763"/>
          <a:ext cx="2311400" cy="508000"/>
        </p:xfrm>
        <a:graphic>
          <a:graphicData uri="http://schemas.openxmlformats.org/presentationml/2006/ole">
            <mc:AlternateContent xmlns:mc="http://schemas.openxmlformats.org/markup-compatibility/2006">
              <mc:Choice xmlns:v="urn:schemas-microsoft-com:vml" Requires="v">
                <p:oleObj spid="_x0000_s3166" name="" r:id="rId5" imgW="2311400" imgH="508000" progId="Equation.DSMT4">
                  <p:embed/>
                </p:oleObj>
              </mc:Choice>
              <mc:Fallback>
                <p:oleObj name="" r:id="rId5" imgW="2311400" imgH="508000" progId="Equation.DSMT4">
                  <p:embed/>
                  <p:pic>
                    <p:nvPicPr>
                      <p:cNvPr id="0" name="图片 3165"/>
                      <p:cNvPicPr/>
                      <p:nvPr/>
                    </p:nvPicPr>
                    <p:blipFill>
                      <a:blip r:embed="rId6"/>
                      <a:stretch>
                        <a:fillRect/>
                      </a:stretch>
                    </p:blipFill>
                    <p:spPr>
                      <a:xfrm>
                        <a:off x="2006600" y="2798763"/>
                        <a:ext cx="2311400" cy="508000"/>
                      </a:xfrm>
                      <a:prstGeom prst="rect">
                        <a:avLst/>
                      </a:prstGeom>
                      <a:noFill/>
                      <a:ln w="38100">
                        <a:noFill/>
                        <a:miter/>
                      </a:ln>
                    </p:spPr>
                  </p:pic>
                </p:oleObj>
              </mc:Fallback>
            </mc:AlternateContent>
          </a:graphicData>
        </a:graphic>
      </p:graphicFrame>
      <p:graphicFrame>
        <p:nvGraphicFramePr>
          <p:cNvPr id="59421" name="对象 59420"/>
          <p:cNvGraphicFramePr/>
          <p:nvPr/>
        </p:nvGraphicFramePr>
        <p:xfrm>
          <a:off x="1938338" y="3460750"/>
          <a:ext cx="2959100" cy="508000"/>
        </p:xfrm>
        <a:graphic>
          <a:graphicData uri="http://schemas.openxmlformats.org/presentationml/2006/ole">
            <mc:AlternateContent xmlns:mc="http://schemas.openxmlformats.org/markup-compatibility/2006">
              <mc:Choice xmlns:v="urn:schemas-microsoft-com:vml" Requires="v">
                <p:oleObj spid="_x0000_s3165" name="" r:id="rId7" imgW="2959100" imgH="508000" progId="Equation.DSMT4">
                  <p:embed/>
                </p:oleObj>
              </mc:Choice>
              <mc:Fallback>
                <p:oleObj name="" r:id="rId7" imgW="2959100" imgH="508000" progId="Equation.DSMT4">
                  <p:embed/>
                  <p:pic>
                    <p:nvPicPr>
                      <p:cNvPr id="0" name="图片 3164"/>
                      <p:cNvPicPr/>
                      <p:nvPr/>
                    </p:nvPicPr>
                    <p:blipFill>
                      <a:blip r:embed="rId8"/>
                      <a:stretch>
                        <a:fillRect/>
                      </a:stretch>
                    </p:blipFill>
                    <p:spPr>
                      <a:xfrm>
                        <a:off x="1938338" y="3460750"/>
                        <a:ext cx="2959100" cy="508000"/>
                      </a:xfrm>
                      <a:prstGeom prst="rect">
                        <a:avLst/>
                      </a:prstGeom>
                      <a:noFill/>
                      <a:ln w="38100">
                        <a:noFill/>
                        <a:miter/>
                      </a:ln>
                    </p:spPr>
                  </p:pic>
                </p:oleObj>
              </mc:Fallback>
            </mc:AlternateContent>
          </a:graphicData>
        </a:graphic>
      </p:graphicFrame>
      <p:sp>
        <p:nvSpPr>
          <p:cNvPr id="59422" name="矩形 59421"/>
          <p:cNvSpPr/>
          <p:nvPr/>
        </p:nvSpPr>
        <p:spPr>
          <a:xfrm>
            <a:off x="250825" y="4103688"/>
            <a:ext cx="3048000" cy="488950"/>
          </a:xfrm>
          <a:prstGeom prst="rect">
            <a:avLst/>
          </a:prstGeom>
          <a:noFill/>
          <a:ln w="9525">
            <a:noFill/>
          </a:ln>
        </p:spPr>
        <p:txBody>
          <a:bodyPr anchor="t">
            <a:spAutoFit/>
          </a:bodyPr>
          <a:p>
            <a:r>
              <a:rPr lang="zh-CN" altLang="en-US" sz="2600" dirty="0">
                <a:latin typeface="楷体_GB2312" panose="02010609030101010101" pitchFamily="49" charset="-122"/>
                <a:ea typeface="楷体_GB2312" panose="02010609030101010101" pitchFamily="49" charset="-122"/>
              </a:rPr>
              <a:t>解方程组，得到：</a:t>
            </a:r>
            <a:endParaRPr lang="zh-CN" altLang="en-US" sz="2600" dirty="0">
              <a:latin typeface="楷体_GB2312" panose="02010609030101010101" pitchFamily="49" charset="-122"/>
              <a:ea typeface="楷体_GB2312" panose="02010609030101010101" pitchFamily="49" charset="-122"/>
            </a:endParaRPr>
          </a:p>
        </p:txBody>
      </p:sp>
      <p:graphicFrame>
        <p:nvGraphicFramePr>
          <p:cNvPr id="59423" name="对象 59422"/>
          <p:cNvGraphicFramePr/>
          <p:nvPr/>
        </p:nvGraphicFramePr>
        <p:xfrm>
          <a:off x="746125" y="5699125"/>
          <a:ext cx="2087563" cy="1149350"/>
        </p:xfrm>
        <a:graphic>
          <a:graphicData uri="http://schemas.openxmlformats.org/presentationml/2006/ole">
            <mc:AlternateContent xmlns:mc="http://schemas.openxmlformats.org/markup-compatibility/2006">
              <mc:Choice xmlns:v="urn:schemas-microsoft-com:vml" Requires="v">
                <p:oleObj spid="_x0000_s3163" name="" r:id="rId9" imgW="761365" imgH="419100" progId="Equation.DSMT4">
                  <p:embed/>
                </p:oleObj>
              </mc:Choice>
              <mc:Fallback>
                <p:oleObj name="" r:id="rId9" imgW="761365" imgH="419100" progId="Equation.DSMT4">
                  <p:embed/>
                  <p:pic>
                    <p:nvPicPr>
                      <p:cNvPr id="0" name="图片 3162"/>
                      <p:cNvPicPr/>
                      <p:nvPr/>
                    </p:nvPicPr>
                    <p:blipFill>
                      <a:blip r:embed="rId10"/>
                      <a:stretch>
                        <a:fillRect/>
                      </a:stretch>
                    </p:blipFill>
                    <p:spPr>
                      <a:xfrm>
                        <a:off x="746125" y="5699125"/>
                        <a:ext cx="2087563" cy="1149350"/>
                      </a:xfrm>
                      <a:prstGeom prst="rect">
                        <a:avLst/>
                      </a:prstGeom>
                      <a:noFill/>
                      <a:ln w="38100">
                        <a:noFill/>
                        <a:miter/>
                      </a:ln>
                    </p:spPr>
                  </p:pic>
                </p:oleObj>
              </mc:Fallback>
            </mc:AlternateContent>
          </a:graphicData>
        </a:graphic>
      </p:graphicFrame>
      <p:graphicFrame>
        <p:nvGraphicFramePr>
          <p:cNvPr id="59424" name="对象 59423"/>
          <p:cNvGraphicFramePr/>
          <p:nvPr/>
        </p:nvGraphicFramePr>
        <p:xfrm>
          <a:off x="3132138" y="5878513"/>
          <a:ext cx="1484312" cy="841375"/>
        </p:xfrm>
        <a:graphic>
          <a:graphicData uri="http://schemas.openxmlformats.org/presentationml/2006/ole">
            <mc:AlternateContent xmlns:mc="http://schemas.openxmlformats.org/markup-compatibility/2006">
              <mc:Choice xmlns:v="urn:schemas-microsoft-com:vml" Requires="v">
                <p:oleObj spid="_x0000_s3162" name="" r:id="rId11" imgW="2362200" imgH="1104900" progId="Equation.DSMT4">
                  <p:embed/>
                </p:oleObj>
              </mc:Choice>
              <mc:Fallback>
                <p:oleObj name="" r:id="rId11" imgW="2362200" imgH="1104900" progId="Equation.DSMT4">
                  <p:embed/>
                  <p:pic>
                    <p:nvPicPr>
                      <p:cNvPr id="0" name="图片 3161"/>
                      <p:cNvPicPr/>
                      <p:nvPr/>
                    </p:nvPicPr>
                    <p:blipFill>
                      <a:blip r:embed="rId12"/>
                      <a:stretch>
                        <a:fillRect/>
                      </a:stretch>
                    </p:blipFill>
                    <p:spPr>
                      <a:xfrm>
                        <a:off x="3132138" y="5878513"/>
                        <a:ext cx="1484312" cy="841375"/>
                      </a:xfrm>
                      <a:prstGeom prst="rect">
                        <a:avLst/>
                      </a:prstGeom>
                      <a:noFill/>
                      <a:ln w="38100">
                        <a:noFill/>
                        <a:miter/>
                      </a:ln>
                    </p:spPr>
                  </p:pic>
                </p:oleObj>
              </mc:Fallback>
            </mc:AlternateContent>
          </a:graphicData>
        </a:graphic>
      </p:graphicFrame>
      <p:graphicFrame>
        <p:nvGraphicFramePr>
          <p:cNvPr id="59425" name="对象 59424"/>
          <p:cNvGraphicFramePr/>
          <p:nvPr/>
        </p:nvGraphicFramePr>
        <p:xfrm>
          <a:off x="881063" y="4843463"/>
          <a:ext cx="2776537" cy="611187"/>
        </p:xfrm>
        <a:graphic>
          <a:graphicData uri="http://schemas.openxmlformats.org/presentationml/2006/ole">
            <mc:AlternateContent xmlns:mc="http://schemas.openxmlformats.org/markup-compatibility/2006">
              <mc:Choice xmlns:v="urn:schemas-microsoft-com:vml" Requires="v">
                <p:oleObj spid="_x0000_s3164" name="" r:id="rId13" imgW="2768600" imgH="609600" progId="Equation.DSMT4">
                  <p:embed/>
                </p:oleObj>
              </mc:Choice>
              <mc:Fallback>
                <p:oleObj name="" r:id="rId13" imgW="2768600" imgH="609600" progId="Equation.DSMT4">
                  <p:embed/>
                  <p:pic>
                    <p:nvPicPr>
                      <p:cNvPr id="0" name="图片 3163"/>
                      <p:cNvPicPr/>
                      <p:nvPr/>
                    </p:nvPicPr>
                    <p:blipFill>
                      <a:blip r:embed="rId14"/>
                      <a:stretch>
                        <a:fillRect/>
                      </a:stretch>
                    </p:blipFill>
                    <p:spPr>
                      <a:xfrm>
                        <a:off x="881063" y="4843463"/>
                        <a:ext cx="2776537" cy="611187"/>
                      </a:xfrm>
                      <a:prstGeom prst="rect">
                        <a:avLst/>
                      </a:prstGeom>
                      <a:noFill/>
                      <a:ln w="38100">
                        <a:noFill/>
                        <a:miter/>
                      </a:ln>
                    </p:spPr>
                  </p:pic>
                </p:oleObj>
              </mc:Fallback>
            </mc:AlternateContent>
          </a:graphicData>
        </a:graphic>
      </p:graphicFrame>
      <p:grpSp>
        <p:nvGrpSpPr>
          <p:cNvPr id="31777" name="组合 59425"/>
          <p:cNvGrpSpPr/>
          <p:nvPr/>
        </p:nvGrpSpPr>
        <p:grpSpPr>
          <a:xfrm>
            <a:off x="6372225" y="1314450"/>
            <a:ext cx="2232025" cy="2233613"/>
            <a:chOff x="1968" y="2160"/>
            <a:chExt cx="1680" cy="1776"/>
          </a:xfrm>
        </p:grpSpPr>
        <p:grpSp>
          <p:nvGrpSpPr>
            <p:cNvPr id="34850" name="组合 59426"/>
            <p:cNvGrpSpPr/>
            <p:nvPr/>
          </p:nvGrpSpPr>
          <p:grpSpPr>
            <a:xfrm>
              <a:off x="1968" y="2160"/>
              <a:ext cx="1680" cy="1776"/>
              <a:chOff x="1920" y="2160"/>
              <a:chExt cx="1680" cy="1776"/>
            </a:xfrm>
          </p:grpSpPr>
          <p:sp>
            <p:nvSpPr>
              <p:cNvPr id="34851" name="椭圆 59427"/>
              <p:cNvSpPr/>
              <p:nvPr/>
            </p:nvSpPr>
            <p:spPr>
              <a:xfrm>
                <a:off x="3045" y="3696"/>
                <a:ext cx="240" cy="240"/>
              </a:xfrm>
              <a:prstGeom prst="ellipse">
                <a:avLst/>
              </a:prstGeom>
              <a:noFill/>
              <a:ln w="31750"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34852" name="椭圆 59428"/>
              <p:cNvSpPr/>
              <p:nvPr/>
            </p:nvSpPr>
            <p:spPr>
              <a:xfrm>
                <a:off x="2227" y="3696"/>
                <a:ext cx="240" cy="240"/>
              </a:xfrm>
              <a:prstGeom prst="ellipse">
                <a:avLst/>
              </a:prstGeom>
              <a:noFill/>
              <a:ln w="31750"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34853" name="任意多边形 59429" descr="花岗岩"/>
              <p:cNvSpPr/>
              <p:nvPr/>
            </p:nvSpPr>
            <p:spPr>
              <a:xfrm>
                <a:off x="1920" y="2160"/>
                <a:ext cx="1680" cy="1632"/>
              </a:xfrm>
              <a:custGeom>
                <a:avLst/>
                <a:gdLst/>
                <a:ahLst/>
                <a:cxnLst/>
                <a:pathLst>
                  <a:path w="1680" h="1632">
                    <a:moveTo>
                      <a:pt x="576" y="0"/>
                    </a:moveTo>
                    <a:lnTo>
                      <a:pt x="1152" y="0"/>
                    </a:lnTo>
                    <a:lnTo>
                      <a:pt x="1248" y="48"/>
                    </a:lnTo>
                    <a:lnTo>
                      <a:pt x="1296" y="144"/>
                    </a:lnTo>
                    <a:lnTo>
                      <a:pt x="1296" y="1104"/>
                    </a:lnTo>
                    <a:lnTo>
                      <a:pt x="1296" y="1344"/>
                    </a:lnTo>
                    <a:lnTo>
                      <a:pt x="1680" y="1344"/>
                    </a:lnTo>
                    <a:lnTo>
                      <a:pt x="1680" y="1488"/>
                    </a:lnTo>
                    <a:lnTo>
                      <a:pt x="1296" y="1488"/>
                    </a:lnTo>
                    <a:lnTo>
                      <a:pt x="1296" y="1632"/>
                    </a:lnTo>
                    <a:lnTo>
                      <a:pt x="1200" y="1632"/>
                    </a:lnTo>
                    <a:lnTo>
                      <a:pt x="1200" y="1488"/>
                    </a:lnTo>
                    <a:lnTo>
                      <a:pt x="480" y="1488"/>
                    </a:lnTo>
                    <a:lnTo>
                      <a:pt x="480" y="1632"/>
                    </a:lnTo>
                    <a:lnTo>
                      <a:pt x="384" y="1632"/>
                    </a:lnTo>
                    <a:lnTo>
                      <a:pt x="384" y="1488"/>
                    </a:lnTo>
                    <a:lnTo>
                      <a:pt x="0" y="1488"/>
                    </a:lnTo>
                    <a:lnTo>
                      <a:pt x="0" y="1344"/>
                    </a:lnTo>
                    <a:lnTo>
                      <a:pt x="1200" y="1344"/>
                    </a:lnTo>
                    <a:lnTo>
                      <a:pt x="1200" y="192"/>
                    </a:lnTo>
                    <a:lnTo>
                      <a:pt x="1152" y="144"/>
                    </a:lnTo>
                    <a:lnTo>
                      <a:pt x="1104" y="96"/>
                    </a:lnTo>
                    <a:lnTo>
                      <a:pt x="576" y="96"/>
                    </a:lnTo>
                    <a:lnTo>
                      <a:pt x="576" y="0"/>
                    </a:lnTo>
                    <a:close/>
                  </a:path>
                </a:pathLst>
              </a:custGeom>
              <a:blipFill rotWithShape="0">
                <a:blip r:embed="rId15"/>
              </a:blipFill>
              <a:ln w="9525" cap="flat" cmpd="sng">
                <a:solidFill>
                  <a:schemeClr val="tx1"/>
                </a:solidFill>
                <a:prstDash val="solid"/>
                <a:round/>
                <a:headEnd type="none" w="med" len="med"/>
                <a:tailEnd type="none" w="med" len="med"/>
              </a:ln>
            </p:spPr>
            <p:txBody>
              <a:bodyPr/>
              <a:p>
                <a:endParaRPr lang="zh-CN" altLang="en-US"/>
              </a:p>
            </p:txBody>
          </p:sp>
        </p:grpSp>
        <p:grpSp>
          <p:nvGrpSpPr>
            <p:cNvPr id="34854" name="组合 59430"/>
            <p:cNvGrpSpPr/>
            <p:nvPr/>
          </p:nvGrpSpPr>
          <p:grpSpPr>
            <a:xfrm>
              <a:off x="2112" y="2256"/>
              <a:ext cx="711" cy="988"/>
              <a:chOff x="2112" y="2256"/>
              <a:chExt cx="711" cy="988"/>
            </a:xfrm>
          </p:grpSpPr>
          <p:sp>
            <p:nvSpPr>
              <p:cNvPr id="34855" name="直接连接符 59431"/>
              <p:cNvSpPr/>
              <p:nvPr/>
            </p:nvSpPr>
            <p:spPr>
              <a:xfrm flipH="1">
                <a:off x="2448" y="2256"/>
                <a:ext cx="336" cy="816"/>
              </a:xfrm>
              <a:prstGeom prst="line">
                <a:avLst/>
              </a:prstGeom>
              <a:ln w="31750" cap="flat" cmpd="sng">
                <a:solidFill>
                  <a:schemeClr val="tx1"/>
                </a:solidFill>
                <a:prstDash val="solid"/>
                <a:round/>
                <a:headEnd type="none" w="med" len="med"/>
                <a:tailEnd type="none" w="med" len="med"/>
              </a:ln>
            </p:spPr>
          </p:sp>
          <p:sp>
            <p:nvSpPr>
              <p:cNvPr id="34856" name="椭圆 59432"/>
              <p:cNvSpPr/>
              <p:nvPr/>
            </p:nvSpPr>
            <p:spPr>
              <a:xfrm>
                <a:off x="2391" y="2976"/>
                <a:ext cx="144" cy="144"/>
              </a:xfrm>
              <a:prstGeom prst="ellipse">
                <a:avLst/>
              </a:prstGeom>
              <a:gradFill rotWithShape="0">
                <a:gsLst>
                  <a:gs pos="0">
                    <a:srgbClr val="DCDCDC"/>
                  </a:gs>
                  <a:gs pos="100000">
                    <a:schemeClr val="bg2"/>
                  </a:gs>
                </a:gsLst>
                <a:path path="shape">
                  <a:fillToRect l="50000" t="50000" r="50000" b="50000"/>
                </a:path>
                <a:tileRect/>
              </a:grad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34857" name="矩形 59433"/>
              <p:cNvSpPr/>
              <p:nvPr/>
            </p:nvSpPr>
            <p:spPr>
              <a:xfrm>
                <a:off x="2112" y="2831"/>
                <a:ext cx="290" cy="413"/>
              </a:xfrm>
              <a:prstGeom prst="rect">
                <a:avLst/>
              </a:prstGeom>
              <a:noFill/>
              <a:ln w="9525">
                <a:noFill/>
              </a:ln>
            </p:spPr>
            <p:txBody>
              <a:bodyPr anchor="t">
                <a:spAutoFit/>
              </a:bodyPr>
              <a:p>
                <a:r>
                  <a:rPr lang="en-US" altLang="zh-CN" i="1">
                    <a:latin typeface="Times New Roman" panose="02020603050405020304" pitchFamily="18" charset="0"/>
                    <a:ea typeface="楷体_GB2312" panose="02010609030101010101" pitchFamily="49" charset="-122"/>
                  </a:rPr>
                  <a:t>m</a:t>
                </a:r>
                <a:endParaRPr lang="en-US" altLang="zh-CN" i="1">
                  <a:latin typeface="Times New Roman" panose="02020603050405020304" pitchFamily="18" charset="0"/>
                  <a:ea typeface="楷体_GB2312" panose="02010609030101010101" pitchFamily="49" charset="-122"/>
                </a:endParaRPr>
              </a:p>
            </p:txBody>
          </p:sp>
          <p:sp>
            <p:nvSpPr>
              <p:cNvPr id="34858" name="矩形 59434"/>
              <p:cNvSpPr/>
              <p:nvPr/>
            </p:nvSpPr>
            <p:spPr>
              <a:xfrm>
                <a:off x="2400" y="2399"/>
                <a:ext cx="213" cy="412"/>
              </a:xfrm>
              <a:prstGeom prst="rect">
                <a:avLst/>
              </a:prstGeom>
              <a:noFill/>
              <a:ln w="9525">
                <a:noFill/>
              </a:ln>
            </p:spPr>
            <p:txBody>
              <a:bodyPr wrap="none" anchor="t">
                <a:spAutoFit/>
              </a:bodyPr>
              <a:p>
                <a:r>
                  <a:rPr lang="en-US" altLang="zh-CN" i="1">
                    <a:latin typeface="Times New Roman" panose="02020603050405020304" pitchFamily="18" charset="0"/>
                    <a:ea typeface="楷体_GB2312" panose="02010609030101010101" pitchFamily="49" charset="-122"/>
                  </a:rPr>
                  <a:t>l</a:t>
                </a:r>
                <a:endParaRPr lang="en-US" altLang="zh-CN" i="1">
                  <a:latin typeface="Times New Roman" panose="02020603050405020304" pitchFamily="18" charset="0"/>
                  <a:ea typeface="楷体_GB2312" panose="02010609030101010101" pitchFamily="49" charset="-122"/>
                </a:endParaRPr>
              </a:p>
            </p:txBody>
          </p:sp>
          <p:sp>
            <p:nvSpPr>
              <p:cNvPr id="34859" name="直接连接符 59435"/>
              <p:cNvSpPr/>
              <p:nvPr/>
            </p:nvSpPr>
            <p:spPr>
              <a:xfrm flipH="1">
                <a:off x="2784" y="2256"/>
                <a:ext cx="0" cy="912"/>
              </a:xfrm>
              <a:prstGeom prst="line">
                <a:avLst/>
              </a:prstGeom>
              <a:ln w="31750" cap="flat" cmpd="sng">
                <a:solidFill>
                  <a:schemeClr val="tx1"/>
                </a:solidFill>
                <a:prstDash val="dash"/>
                <a:round/>
                <a:headEnd type="none" w="med" len="med"/>
                <a:tailEnd type="none" w="med" len="med"/>
              </a:ln>
            </p:spPr>
          </p:sp>
          <p:sp>
            <p:nvSpPr>
              <p:cNvPr id="34860" name="任意多边形 59436"/>
              <p:cNvSpPr/>
              <p:nvPr/>
            </p:nvSpPr>
            <p:spPr>
              <a:xfrm flipH="1" flipV="1">
                <a:off x="2592" y="2736"/>
                <a:ext cx="192" cy="48"/>
              </a:xfrm>
              <a:custGeom>
                <a:avLst/>
                <a:gdLst/>
                <a:ahLst/>
                <a:cxnLst>
                  <a:cxn ang="270">
                    <a:pos x="0" y="0"/>
                  </a:cxn>
                  <a:cxn ang="90">
                    <a:pos x="21600" y="21600"/>
                  </a:cxn>
                  <a:cxn ang="90">
                    <a:pos x="0" y="21600"/>
                  </a:cxn>
                </a:cxnLst>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close/>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34861" name="矩形 59437"/>
              <p:cNvSpPr/>
              <p:nvPr/>
            </p:nvSpPr>
            <p:spPr>
              <a:xfrm>
                <a:off x="2544" y="2735"/>
                <a:ext cx="279" cy="413"/>
              </a:xfrm>
              <a:prstGeom prst="rect">
                <a:avLst/>
              </a:prstGeom>
              <a:noFill/>
              <a:ln w="9525">
                <a:noFill/>
              </a:ln>
            </p:spPr>
            <p:txBody>
              <a:bodyPr wrap="none" anchor="t">
                <a:spAutoFit/>
              </a:bodyPr>
              <a:p>
                <a:r>
                  <a:rPr lang="zh-CN" altLang="en-US" i="1" dirty="0">
                    <a:latin typeface="Times New Roman" panose="02020603050405020304" pitchFamily="18" charset="0"/>
                    <a:ea typeface="楷体_GB2312" panose="02010609030101010101" pitchFamily="49" charset="-122"/>
                    <a:sym typeface="Symbol" panose="05050102010706020507" pitchFamily="18" charset="2"/>
                  </a:rPr>
                  <a:t></a:t>
                </a:r>
                <a:endParaRPr lang="zh-CN" altLang="en-US" i="1" dirty="0">
                  <a:latin typeface="Times New Roman" panose="02020603050405020304" pitchFamily="18" charset="0"/>
                  <a:ea typeface="楷体_GB2312" panose="02010609030101010101" pitchFamily="49" charset="-122"/>
                  <a:sym typeface="Symbol" panose="05050102010706020507" pitchFamily="18" charset="2"/>
                </a:endParaRPr>
              </a:p>
            </p:txBody>
          </p:sp>
        </p:grpSp>
        <p:grpSp>
          <p:nvGrpSpPr>
            <p:cNvPr id="34862" name="组合 59438"/>
            <p:cNvGrpSpPr/>
            <p:nvPr/>
          </p:nvGrpSpPr>
          <p:grpSpPr>
            <a:xfrm>
              <a:off x="3216" y="2592"/>
              <a:ext cx="412" cy="413"/>
              <a:chOff x="3216" y="2592"/>
              <a:chExt cx="412" cy="413"/>
            </a:xfrm>
          </p:grpSpPr>
          <p:sp>
            <p:nvSpPr>
              <p:cNvPr id="34863" name="直接连接符 59439"/>
              <p:cNvSpPr/>
              <p:nvPr/>
            </p:nvSpPr>
            <p:spPr>
              <a:xfrm>
                <a:off x="3216" y="2928"/>
                <a:ext cx="384" cy="0"/>
              </a:xfrm>
              <a:prstGeom prst="line">
                <a:avLst/>
              </a:prstGeom>
              <a:ln w="31750" cap="flat" cmpd="sng">
                <a:solidFill>
                  <a:schemeClr val="tx1"/>
                </a:solidFill>
                <a:prstDash val="solid"/>
                <a:round/>
                <a:headEnd type="none" w="med" len="med"/>
                <a:tailEnd type="triangle" w="med" len="med"/>
              </a:ln>
            </p:spPr>
          </p:sp>
          <p:sp>
            <p:nvSpPr>
              <p:cNvPr id="34864" name="矩形 59440"/>
              <p:cNvSpPr/>
              <p:nvPr/>
            </p:nvSpPr>
            <p:spPr>
              <a:xfrm>
                <a:off x="3265" y="2592"/>
                <a:ext cx="363" cy="413"/>
              </a:xfrm>
              <a:prstGeom prst="rect">
                <a:avLst/>
              </a:prstGeom>
              <a:noFill/>
              <a:ln w="9525">
                <a:noFill/>
              </a:ln>
            </p:spPr>
            <p:txBody>
              <a:bodyPr wrap="none" anchor="t">
                <a:spAutoFit/>
              </a:bodyPr>
              <a:p>
                <a:r>
                  <a:rPr lang="en-US" altLang="zh-CN" i="1">
                    <a:latin typeface="Times New Roman" panose="02020603050405020304" pitchFamily="18" charset="0"/>
                    <a:ea typeface="楷体_GB2312" panose="02010609030101010101" pitchFamily="49" charset="-122"/>
                  </a:rPr>
                  <a:t>a</a:t>
                </a:r>
                <a:r>
                  <a:rPr lang="en-US" altLang="zh-CN" baseline="-25000">
                    <a:latin typeface="Times New Roman" panose="02020603050405020304" pitchFamily="18" charset="0"/>
                    <a:ea typeface="楷体_GB2312" panose="02010609030101010101" pitchFamily="49" charset="-122"/>
                  </a:rPr>
                  <a:t>1</a:t>
                </a:r>
                <a:endParaRPr lang="en-US" altLang="zh-CN" baseline="-25000">
                  <a:latin typeface="Times New Roman" panose="02020603050405020304" pitchFamily="18" charset="0"/>
                  <a:ea typeface="楷体_GB2312" panose="02010609030101010101" pitchFamily="49" charset="-122"/>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777"/>
                                        </p:tgtEl>
                                        <p:attrNameLst>
                                          <p:attrName>style.visibility</p:attrName>
                                        </p:attrNameLst>
                                      </p:cBhvr>
                                      <p:to>
                                        <p:strVal val="visible"/>
                                      </p:to>
                                    </p:set>
                                    <p:animEffect transition="in" filter="blinds(horizontal)">
                                      <p:cBhvr>
                                        <p:cTn id="7" dur="500"/>
                                        <p:tgtEl>
                                          <p:spTgt spid="317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766"/>
                                        </p:tgtEl>
                                        <p:attrNameLst>
                                          <p:attrName>style.visibility</p:attrName>
                                        </p:attrNameLst>
                                      </p:cBhvr>
                                      <p:to>
                                        <p:strVal val="visible"/>
                                      </p:to>
                                    </p:set>
                                    <p:animEffect transition="in" filter="blinds(horizontal)">
                                      <p:cBhvr>
                                        <p:cTn id="12" dur="500"/>
                                        <p:tgtEl>
                                          <p:spTgt spid="3176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1752"/>
                                        </p:tgtEl>
                                        <p:attrNameLst>
                                          <p:attrName>style.visibility</p:attrName>
                                        </p:attrNameLst>
                                      </p:cBhvr>
                                      <p:to>
                                        <p:strVal val="visible"/>
                                      </p:to>
                                    </p:set>
                                    <p:animEffect transition="in" filter="blinds(horizontal)">
                                      <p:cBhvr>
                                        <p:cTn id="17" dur="500"/>
                                        <p:tgtEl>
                                          <p:spTgt spid="3175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59416"/>
                                        </p:tgtEl>
                                        <p:attrNameLst>
                                          <p:attrName>style.visibility</p:attrName>
                                        </p:attrNameLst>
                                      </p:cBhvr>
                                      <p:to>
                                        <p:strVal val="visible"/>
                                      </p:to>
                                    </p:set>
                                    <p:animEffect transition="in" filter="randombar(horizontal)">
                                      <p:cBhvr>
                                        <p:cTn id="22" dur="500"/>
                                        <p:tgtEl>
                                          <p:spTgt spid="59416"/>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9394"/>
                                        </p:tgtEl>
                                        <p:attrNameLst>
                                          <p:attrName>style.visibility</p:attrName>
                                        </p:attrNameLst>
                                      </p:cBhvr>
                                      <p:to>
                                        <p:strVal val="visible"/>
                                      </p:to>
                                    </p:set>
                                    <p:animEffect transition="in" filter="checkerboard(across)">
                                      <p:cBhvr>
                                        <p:cTn id="27" dur="500"/>
                                        <p:tgtEl>
                                          <p:spTgt spid="5939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59417"/>
                                        </p:tgtEl>
                                        <p:attrNameLst>
                                          <p:attrName>style.visibility</p:attrName>
                                        </p:attrNameLst>
                                      </p:cBhvr>
                                      <p:to>
                                        <p:strVal val="visible"/>
                                      </p:to>
                                    </p:set>
                                    <p:anim calcmode="lin" valueType="num">
                                      <p:cBhvr additive="base">
                                        <p:cTn id="32" dur="500" fill="hold"/>
                                        <p:tgtEl>
                                          <p:spTgt spid="59417"/>
                                        </p:tgtEl>
                                        <p:attrNameLst>
                                          <p:attrName>ppt_x</p:attrName>
                                        </p:attrNameLst>
                                      </p:cBhvr>
                                      <p:tavLst>
                                        <p:tav tm="0">
                                          <p:val>
                                            <p:strVal val="0-#ppt_w/2"/>
                                          </p:val>
                                        </p:tav>
                                        <p:tav tm="100000">
                                          <p:val>
                                            <p:strVal val="#ppt_x"/>
                                          </p:val>
                                        </p:tav>
                                      </p:tavLst>
                                    </p:anim>
                                    <p:anim calcmode="lin" valueType="num">
                                      <p:cBhvr additive="base">
                                        <p:cTn id="33" dur="500" fill="hold"/>
                                        <p:tgtEl>
                                          <p:spTgt spid="5941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6" fill="hold" grpId="0" nodeType="clickEffect">
                                  <p:stCondLst>
                                    <p:cond delay="0"/>
                                  </p:stCondLst>
                                  <p:childTnLst>
                                    <p:set>
                                      <p:cBhvr>
                                        <p:cTn id="37" dur="1" fill="hold">
                                          <p:stCondLst>
                                            <p:cond delay="0"/>
                                          </p:stCondLst>
                                        </p:cTn>
                                        <p:tgtEl>
                                          <p:spTgt spid="59418"/>
                                        </p:tgtEl>
                                        <p:attrNameLst>
                                          <p:attrName>style.visibility</p:attrName>
                                        </p:attrNameLst>
                                      </p:cBhvr>
                                      <p:to>
                                        <p:strVal val="visible"/>
                                      </p:to>
                                    </p:set>
                                    <p:animEffect transition="in" filter="barn(inHorizontal)">
                                      <p:cBhvr>
                                        <p:cTn id="38" dur="500"/>
                                        <p:tgtEl>
                                          <p:spTgt spid="59418"/>
                                        </p:tgtEl>
                                      </p:cBhvr>
                                    </p:animEffect>
                                  </p:childTnLst>
                                </p:cTn>
                              </p:par>
                            </p:childTnLst>
                          </p:cTn>
                        </p:par>
                        <p:par>
                          <p:cTn id="39" fill="hold">
                            <p:stCondLst>
                              <p:cond delay="500"/>
                            </p:stCondLst>
                            <p:childTnLst>
                              <p:par>
                                <p:cTn id="40" presetID="14" presetClass="entr" presetSubtype="10" fill="hold" nodeType="afterEffect">
                                  <p:stCondLst>
                                    <p:cond delay="0"/>
                                  </p:stCondLst>
                                  <p:childTnLst>
                                    <p:set>
                                      <p:cBhvr>
                                        <p:cTn id="41" dur="1" fill="hold">
                                          <p:stCondLst>
                                            <p:cond delay="0"/>
                                          </p:stCondLst>
                                        </p:cTn>
                                        <p:tgtEl>
                                          <p:spTgt spid="59420"/>
                                        </p:tgtEl>
                                        <p:attrNameLst>
                                          <p:attrName>style.visibility</p:attrName>
                                        </p:attrNameLst>
                                      </p:cBhvr>
                                      <p:to>
                                        <p:strVal val="visible"/>
                                      </p:to>
                                    </p:set>
                                    <p:animEffect transition="in" filter="randombar(horizontal)">
                                      <p:cBhvr>
                                        <p:cTn id="42" dur="500"/>
                                        <p:tgtEl>
                                          <p:spTgt spid="59420"/>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59419"/>
                                        </p:tgtEl>
                                        <p:attrNameLst>
                                          <p:attrName>style.visibility</p:attrName>
                                        </p:attrNameLst>
                                      </p:cBhvr>
                                      <p:to>
                                        <p:strVal val="visible"/>
                                      </p:to>
                                    </p:set>
                                    <p:animEffect transition="in" filter="randombar(horizontal)">
                                      <p:cBhvr>
                                        <p:cTn id="47" dur="500"/>
                                        <p:tgtEl>
                                          <p:spTgt spid="59419"/>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59421"/>
                                        </p:tgtEl>
                                        <p:attrNameLst>
                                          <p:attrName>style.visibility</p:attrName>
                                        </p:attrNameLst>
                                      </p:cBhvr>
                                      <p:to>
                                        <p:strVal val="visible"/>
                                      </p:to>
                                    </p:set>
                                    <p:animEffect transition="in" filter="blinds(horizontal)">
                                      <p:cBhvr>
                                        <p:cTn id="51" dur="500"/>
                                        <p:tgtEl>
                                          <p:spTgt spid="59421"/>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59422"/>
                                        </p:tgtEl>
                                        <p:attrNameLst>
                                          <p:attrName>style.visibility</p:attrName>
                                        </p:attrNameLst>
                                      </p:cBhvr>
                                      <p:to>
                                        <p:strVal val="visible"/>
                                      </p:to>
                                    </p:set>
                                    <p:animEffect transition="in" filter="randombar(horizontal)">
                                      <p:cBhvr>
                                        <p:cTn id="56" dur="500"/>
                                        <p:tgtEl>
                                          <p:spTgt spid="59422"/>
                                        </p:tgtEl>
                                      </p:cBhvr>
                                    </p:animEffect>
                                  </p:childTnLst>
                                </p:cTn>
                              </p:par>
                            </p:childTnLst>
                          </p:cTn>
                        </p:par>
                        <p:par>
                          <p:cTn id="57" fill="hold">
                            <p:stCondLst>
                              <p:cond delay="500"/>
                            </p:stCondLst>
                            <p:childTnLst>
                              <p:par>
                                <p:cTn id="58" presetID="3" presetClass="entr" presetSubtype="10" fill="hold" nodeType="afterEffect">
                                  <p:stCondLst>
                                    <p:cond delay="0"/>
                                  </p:stCondLst>
                                  <p:childTnLst>
                                    <p:set>
                                      <p:cBhvr>
                                        <p:cTn id="59" dur="1" fill="hold">
                                          <p:stCondLst>
                                            <p:cond delay="0"/>
                                          </p:stCondLst>
                                        </p:cTn>
                                        <p:tgtEl>
                                          <p:spTgt spid="59425"/>
                                        </p:tgtEl>
                                        <p:attrNameLst>
                                          <p:attrName>style.visibility</p:attrName>
                                        </p:attrNameLst>
                                      </p:cBhvr>
                                      <p:to>
                                        <p:strVal val="visible"/>
                                      </p:to>
                                    </p:set>
                                    <p:animEffect transition="in" filter="blinds(horizontal)">
                                      <p:cBhvr>
                                        <p:cTn id="60" dur="500"/>
                                        <p:tgtEl>
                                          <p:spTgt spid="59425"/>
                                        </p:tgtEl>
                                      </p:cBhvr>
                                    </p:animEffect>
                                  </p:childTnLst>
                                </p:cTn>
                              </p:par>
                            </p:childTnLst>
                          </p:cTn>
                        </p:par>
                        <p:par>
                          <p:cTn id="61" fill="hold">
                            <p:stCondLst>
                              <p:cond delay="1000"/>
                            </p:stCondLst>
                            <p:childTnLst>
                              <p:par>
                                <p:cTn id="62" presetID="3" presetClass="entr" presetSubtype="10" fill="hold" nodeType="afterEffect">
                                  <p:stCondLst>
                                    <p:cond delay="0"/>
                                  </p:stCondLst>
                                  <p:childTnLst>
                                    <p:set>
                                      <p:cBhvr>
                                        <p:cTn id="63" dur="1" fill="hold">
                                          <p:stCondLst>
                                            <p:cond delay="0"/>
                                          </p:stCondLst>
                                        </p:cTn>
                                        <p:tgtEl>
                                          <p:spTgt spid="59423"/>
                                        </p:tgtEl>
                                        <p:attrNameLst>
                                          <p:attrName>style.visibility</p:attrName>
                                        </p:attrNameLst>
                                      </p:cBhvr>
                                      <p:to>
                                        <p:strVal val="visible"/>
                                      </p:to>
                                    </p:set>
                                    <p:animEffect transition="in" filter="blinds(horizontal)">
                                      <p:cBhvr>
                                        <p:cTn id="64" dur="500"/>
                                        <p:tgtEl>
                                          <p:spTgt spid="59423"/>
                                        </p:tgtEl>
                                      </p:cBhvr>
                                    </p:animEffect>
                                  </p:childTnLst>
                                </p:cTn>
                              </p:par>
                            </p:childTnLst>
                          </p:cTn>
                        </p:par>
                        <p:par>
                          <p:cTn id="65" fill="hold">
                            <p:stCondLst>
                              <p:cond delay="1500"/>
                            </p:stCondLst>
                            <p:childTnLst>
                              <p:par>
                                <p:cTn id="66" presetID="3" presetClass="entr" presetSubtype="10" fill="hold" nodeType="afterEffect">
                                  <p:stCondLst>
                                    <p:cond delay="0"/>
                                  </p:stCondLst>
                                  <p:childTnLst>
                                    <p:set>
                                      <p:cBhvr>
                                        <p:cTn id="67" dur="1" fill="hold">
                                          <p:stCondLst>
                                            <p:cond delay="0"/>
                                          </p:stCondLst>
                                        </p:cTn>
                                        <p:tgtEl>
                                          <p:spTgt spid="59424"/>
                                        </p:tgtEl>
                                        <p:attrNameLst>
                                          <p:attrName>style.visibility</p:attrName>
                                        </p:attrNameLst>
                                      </p:cBhvr>
                                      <p:to>
                                        <p:strVal val="visible"/>
                                      </p:to>
                                    </p:set>
                                    <p:animEffect transition="in" filter="blinds(horizontal)">
                                      <p:cBhvr>
                                        <p:cTn id="68" dur="500"/>
                                        <p:tgtEl>
                                          <p:spTgt spid="59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66" grpId="0"/>
      <p:bldP spid="59416" grpId="0"/>
      <p:bldP spid="59417" grpId="0"/>
      <p:bldP spid="59418" grpId="0"/>
      <p:bldP spid="59419" grpId="0"/>
      <p:bldP spid="594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2769" name="组合 60417"/>
          <p:cNvGrpSpPr/>
          <p:nvPr/>
        </p:nvGrpSpPr>
        <p:grpSpPr>
          <a:xfrm>
            <a:off x="7315200" y="4643438"/>
            <a:ext cx="1828800" cy="1433512"/>
            <a:chOff x="4631" y="2618"/>
            <a:chExt cx="1152" cy="903"/>
          </a:xfrm>
        </p:grpSpPr>
        <p:grpSp>
          <p:nvGrpSpPr>
            <p:cNvPr id="35842" name="组合 60418"/>
            <p:cNvGrpSpPr/>
            <p:nvPr/>
          </p:nvGrpSpPr>
          <p:grpSpPr>
            <a:xfrm rot="-2038673">
              <a:off x="4967" y="2618"/>
              <a:ext cx="576" cy="576"/>
              <a:chOff x="1248" y="1776"/>
              <a:chExt cx="576" cy="576"/>
            </a:xfrm>
          </p:grpSpPr>
          <p:sp>
            <p:nvSpPr>
              <p:cNvPr id="35843" name="直接连接符 60419"/>
              <p:cNvSpPr/>
              <p:nvPr/>
            </p:nvSpPr>
            <p:spPr>
              <a:xfrm flipV="1">
                <a:off x="1248" y="1776"/>
                <a:ext cx="0" cy="576"/>
              </a:xfrm>
              <a:prstGeom prst="line">
                <a:avLst/>
              </a:prstGeom>
              <a:ln w="31750" cap="flat" cmpd="sng">
                <a:solidFill>
                  <a:srgbClr val="FF0000"/>
                </a:solidFill>
                <a:prstDash val="solid"/>
                <a:round/>
                <a:headEnd type="none" w="med" len="med"/>
                <a:tailEnd type="triangle" w="med" len="med"/>
              </a:ln>
            </p:spPr>
          </p:sp>
          <p:sp>
            <p:nvSpPr>
              <p:cNvPr id="35844" name="直接连接符 60420"/>
              <p:cNvSpPr/>
              <p:nvPr/>
            </p:nvSpPr>
            <p:spPr>
              <a:xfrm>
                <a:off x="1248" y="2352"/>
                <a:ext cx="576" cy="0"/>
              </a:xfrm>
              <a:prstGeom prst="line">
                <a:avLst/>
              </a:prstGeom>
              <a:ln w="31750" cap="flat" cmpd="sng">
                <a:solidFill>
                  <a:srgbClr val="FF0000"/>
                </a:solidFill>
                <a:prstDash val="solid"/>
                <a:round/>
                <a:headEnd type="none" w="med" len="med"/>
                <a:tailEnd type="triangle" w="med" len="med"/>
              </a:ln>
            </p:spPr>
          </p:sp>
        </p:grpSp>
        <p:sp>
          <p:nvSpPr>
            <p:cNvPr id="35845" name="文本框 60421"/>
            <p:cNvSpPr txBox="1"/>
            <p:nvPr/>
          </p:nvSpPr>
          <p:spPr>
            <a:xfrm>
              <a:off x="4631" y="2714"/>
              <a:ext cx="240" cy="327"/>
            </a:xfrm>
            <a:prstGeom prst="rect">
              <a:avLst/>
            </a:prstGeom>
            <a:noFill/>
            <a:ln w="9525">
              <a:noFill/>
            </a:ln>
          </p:spPr>
          <p:txBody>
            <a:bodyPr anchor="t">
              <a:spAutoFit/>
            </a:bodyPr>
            <a:p>
              <a:pPr>
                <a:spcBef>
                  <a:spcPct val="50000"/>
                </a:spcBef>
              </a:pPr>
              <a:r>
                <a:rPr lang="en-US" altLang="zh-CN">
                  <a:solidFill>
                    <a:srgbClr val="FF3300"/>
                  </a:solidFill>
                  <a:latin typeface="Times New Roman" panose="02020603050405020304" pitchFamily="18" charset="0"/>
                  <a:ea typeface="宋体" panose="02010600030101010101" pitchFamily="2" charset="-122"/>
                </a:rPr>
                <a:t>y</a:t>
              </a:r>
              <a:endParaRPr lang="en-US" altLang="zh-CN">
                <a:solidFill>
                  <a:srgbClr val="FF3300"/>
                </a:solidFill>
                <a:latin typeface="Times New Roman" panose="02020603050405020304" pitchFamily="18" charset="0"/>
                <a:ea typeface="宋体" panose="02010600030101010101" pitchFamily="2" charset="-122"/>
              </a:endParaRPr>
            </a:p>
          </p:txBody>
        </p:sp>
        <p:sp>
          <p:nvSpPr>
            <p:cNvPr id="35846" name="文本框 60422"/>
            <p:cNvSpPr txBox="1"/>
            <p:nvPr/>
          </p:nvSpPr>
          <p:spPr>
            <a:xfrm>
              <a:off x="5543" y="2954"/>
              <a:ext cx="240" cy="327"/>
            </a:xfrm>
            <a:prstGeom prst="rect">
              <a:avLst/>
            </a:prstGeom>
            <a:noFill/>
            <a:ln w="9525">
              <a:noFill/>
            </a:ln>
          </p:spPr>
          <p:txBody>
            <a:bodyPr anchor="t">
              <a:spAutoFit/>
            </a:bodyPr>
            <a:p>
              <a:pPr>
                <a:spcBef>
                  <a:spcPct val="50000"/>
                </a:spcBef>
              </a:pPr>
              <a:r>
                <a:rPr lang="en-US" altLang="zh-CN" i="1">
                  <a:solidFill>
                    <a:srgbClr val="FF3300"/>
                  </a:solidFill>
                  <a:latin typeface="Times New Roman" panose="02020603050405020304" pitchFamily="18" charset="0"/>
                  <a:ea typeface="宋体" panose="02010600030101010101" pitchFamily="2" charset="-122"/>
                </a:rPr>
                <a:t>x</a:t>
              </a:r>
              <a:endParaRPr lang="en-US" altLang="zh-CN" i="1">
                <a:solidFill>
                  <a:srgbClr val="FF3300"/>
                </a:solidFill>
                <a:latin typeface="Times New Roman" panose="02020603050405020304" pitchFamily="18" charset="0"/>
                <a:ea typeface="宋体" panose="02010600030101010101" pitchFamily="2" charset="-122"/>
              </a:endParaRPr>
            </a:p>
          </p:txBody>
        </p:sp>
        <p:sp>
          <p:nvSpPr>
            <p:cNvPr id="35847" name="文本框 60423"/>
            <p:cNvSpPr txBox="1"/>
            <p:nvPr/>
          </p:nvSpPr>
          <p:spPr>
            <a:xfrm>
              <a:off x="4967" y="3194"/>
              <a:ext cx="240" cy="327"/>
            </a:xfrm>
            <a:prstGeom prst="rect">
              <a:avLst/>
            </a:prstGeom>
            <a:noFill/>
            <a:ln w="9525">
              <a:noFill/>
            </a:ln>
          </p:spPr>
          <p:txBody>
            <a:bodyPr anchor="t">
              <a:spAutoFit/>
            </a:bodyPr>
            <a:p>
              <a:pPr>
                <a:spcBef>
                  <a:spcPct val="50000"/>
                </a:spcBef>
              </a:pPr>
              <a:r>
                <a:rPr lang="en-US" altLang="zh-CN" i="1">
                  <a:solidFill>
                    <a:srgbClr val="FF3300"/>
                  </a:solidFill>
                  <a:latin typeface="Times New Roman" panose="02020603050405020304" pitchFamily="18" charset="0"/>
                  <a:ea typeface="宋体" panose="02010600030101010101" pitchFamily="2" charset="-122"/>
                </a:rPr>
                <a:t>o</a:t>
              </a:r>
              <a:endParaRPr lang="en-US" altLang="zh-CN" i="1">
                <a:solidFill>
                  <a:srgbClr val="FF3300"/>
                </a:solidFill>
                <a:latin typeface="Times New Roman" panose="02020603050405020304" pitchFamily="18" charset="0"/>
                <a:ea typeface="宋体" panose="02010600030101010101" pitchFamily="2" charset="-122"/>
              </a:endParaRPr>
            </a:p>
          </p:txBody>
        </p:sp>
      </p:grpSp>
      <p:grpSp>
        <p:nvGrpSpPr>
          <p:cNvPr id="32776" name="组合 60424"/>
          <p:cNvGrpSpPr/>
          <p:nvPr/>
        </p:nvGrpSpPr>
        <p:grpSpPr>
          <a:xfrm>
            <a:off x="5516563" y="3878263"/>
            <a:ext cx="2065337" cy="2519362"/>
            <a:chOff x="3878" y="1760"/>
            <a:chExt cx="1392" cy="1632"/>
          </a:xfrm>
        </p:grpSpPr>
        <p:grpSp>
          <p:nvGrpSpPr>
            <p:cNvPr id="35849" name="组合 60425"/>
            <p:cNvGrpSpPr/>
            <p:nvPr/>
          </p:nvGrpSpPr>
          <p:grpSpPr>
            <a:xfrm>
              <a:off x="3878" y="2251"/>
              <a:ext cx="1296" cy="825"/>
              <a:chOff x="4032" y="1248"/>
              <a:chExt cx="1296" cy="825"/>
            </a:xfrm>
          </p:grpSpPr>
          <p:grpSp>
            <p:nvGrpSpPr>
              <p:cNvPr id="35850" name="组合 60426"/>
              <p:cNvGrpSpPr/>
              <p:nvPr/>
            </p:nvGrpSpPr>
            <p:grpSpPr>
              <a:xfrm>
                <a:off x="4176" y="1248"/>
                <a:ext cx="1152" cy="825"/>
                <a:chOff x="4176" y="1248"/>
                <a:chExt cx="1152" cy="825"/>
              </a:xfrm>
            </p:grpSpPr>
            <p:sp>
              <p:nvSpPr>
                <p:cNvPr id="35851" name="直接连接符 60427"/>
                <p:cNvSpPr/>
                <p:nvPr/>
              </p:nvSpPr>
              <p:spPr>
                <a:xfrm flipH="1">
                  <a:off x="4176" y="1248"/>
                  <a:ext cx="1152" cy="816"/>
                </a:xfrm>
                <a:prstGeom prst="line">
                  <a:avLst/>
                </a:prstGeom>
                <a:ln w="31750" cap="flat" cmpd="sng">
                  <a:solidFill>
                    <a:schemeClr val="tx1"/>
                  </a:solidFill>
                  <a:prstDash val="solid"/>
                  <a:round/>
                  <a:headEnd type="none" w="med" len="med"/>
                  <a:tailEnd type="none" w="med" len="med"/>
                </a:ln>
              </p:spPr>
            </p:sp>
            <p:sp>
              <p:nvSpPr>
                <p:cNvPr id="35852" name="直接连接符 60428"/>
                <p:cNvSpPr/>
                <p:nvPr/>
              </p:nvSpPr>
              <p:spPr>
                <a:xfrm>
                  <a:off x="4176" y="2064"/>
                  <a:ext cx="576" cy="0"/>
                </a:xfrm>
                <a:prstGeom prst="line">
                  <a:avLst/>
                </a:prstGeom>
                <a:ln w="31750" cap="flat" cmpd="sng">
                  <a:solidFill>
                    <a:schemeClr val="tx1"/>
                  </a:solidFill>
                  <a:prstDash val="solid"/>
                  <a:round/>
                  <a:headEnd type="none" w="med" len="med"/>
                  <a:tailEnd type="none" w="med" len="med"/>
                </a:ln>
              </p:spPr>
            </p:sp>
            <p:sp>
              <p:nvSpPr>
                <p:cNvPr id="35853" name="任意多边形 60429"/>
                <p:cNvSpPr/>
                <p:nvPr/>
              </p:nvSpPr>
              <p:spPr>
                <a:xfrm>
                  <a:off x="4464" y="1872"/>
                  <a:ext cx="96" cy="192"/>
                </a:xfrm>
                <a:custGeom>
                  <a:avLst/>
                  <a:gdLst/>
                  <a:ahLst/>
                  <a:cxnLst>
                    <a:cxn ang="270">
                      <a:pos x="0" y="0"/>
                    </a:cxn>
                    <a:cxn ang="90">
                      <a:pos x="21600" y="21600"/>
                    </a:cxn>
                    <a:cxn ang="90">
                      <a:pos x="0" y="21600"/>
                    </a:cxn>
                  </a:cxnLst>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close/>
                    </a:path>
                  </a:pathLst>
                </a:custGeom>
                <a:noFill/>
                <a:ln w="31750" cap="flat" cmpd="sng">
                  <a:solidFill>
                    <a:schemeClr val="tx1"/>
                  </a:solidFill>
                  <a:prstDash val="solid"/>
                  <a:round/>
                  <a:headEnd type="none" w="med" len="med"/>
                  <a:tailEnd type="none" w="med" len="med"/>
                </a:ln>
              </p:spPr>
              <p:txBody>
                <a:bodyPr/>
                <a:p>
                  <a:endParaRPr lang="zh-CN" altLang="en-US"/>
                </a:p>
              </p:txBody>
            </p:sp>
            <p:sp>
              <p:nvSpPr>
                <p:cNvPr id="35854" name="矩形 60430"/>
                <p:cNvSpPr/>
                <p:nvPr/>
              </p:nvSpPr>
              <p:spPr>
                <a:xfrm>
                  <a:off x="4464" y="1737"/>
                  <a:ext cx="275" cy="336"/>
                </a:xfrm>
                <a:prstGeom prst="rect">
                  <a:avLst/>
                </a:prstGeom>
                <a:noFill/>
                <a:ln w="9525">
                  <a:noFill/>
                </a:ln>
              </p:spPr>
              <p:txBody>
                <a:bodyPr wrap="none" anchor="t">
                  <a:spAutoFit/>
                </a:bodyPr>
                <a:p>
                  <a:r>
                    <a:rPr lang="zh-CN" altLang="en-US" dirty="0">
                      <a:latin typeface="楷体_GB2312" panose="02010609030101010101" pitchFamily="49" charset="-122"/>
                      <a:ea typeface="楷体_GB2312" panose="02010609030101010101" pitchFamily="49" charset="-122"/>
                      <a:sym typeface="Symbol" panose="05050102010706020507" pitchFamily="18" charset="2"/>
                    </a:rPr>
                    <a:t></a:t>
                  </a:r>
                  <a:endParaRPr lang="zh-CN" altLang="en-US" dirty="0">
                    <a:latin typeface="楷体_GB2312" panose="02010609030101010101" pitchFamily="49" charset="-122"/>
                    <a:ea typeface="楷体_GB2312" panose="02010609030101010101" pitchFamily="49" charset="-122"/>
                    <a:sym typeface="Symbol" panose="05050102010706020507" pitchFamily="18" charset="2"/>
                  </a:endParaRPr>
                </a:p>
              </p:txBody>
            </p:sp>
          </p:grpSp>
          <p:sp>
            <p:nvSpPr>
              <p:cNvPr id="35855" name="直接连接符 60431"/>
              <p:cNvSpPr/>
              <p:nvPr/>
            </p:nvSpPr>
            <p:spPr>
              <a:xfrm flipV="1">
                <a:off x="4080" y="1680"/>
                <a:ext cx="336" cy="240"/>
              </a:xfrm>
              <a:prstGeom prst="line">
                <a:avLst/>
              </a:prstGeom>
              <a:ln w="31750" cap="flat" cmpd="sng">
                <a:solidFill>
                  <a:schemeClr val="tx1"/>
                </a:solidFill>
                <a:prstDash val="solid"/>
                <a:round/>
                <a:headEnd type="none" w="med" len="med"/>
                <a:tailEnd type="triangle" w="med" len="med"/>
              </a:ln>
            </p:spPr>
          </p:sp>
          <p:sp>
            <p:nvSpPr>
              <p:cNvPr id="35856" name="矩形 60432"/>
              <p:cNvSpPr/>
              <p:nvPr/>
            </p:nvSpPr>
            <p:spPr>
              <a:xfrm>
                <a:off x="4032" y="1440"/>
                <a:ext cx="325" cy="336"/>
              </a:xfrm>
              <a:prstGeom prst="rect">
                <a:avLst/>
              </a:prstGeom>
              <a:noFill/>
              <a:ln w="9525">
                <a:noFill/>
              </a:ln>
            </p:spPr>
            <p:txBody>
              <a:bodyPr wrap="none" anchor="t">
                <a:spAutoFit/>
              </a:bodyPr>
              <a:p>
                <a:r>
                  <a:rPr lang="en-US" altLang="zh-CN" i="1">
                    <a:latin typeface="Times New Roman" panose="02020603050405020304" pitchFamily="18" charset="0"/>
                    <a:ea typeface="楷体_GB2312" panose="02010609030101010101" pitchFamily="49" charset="-122"/>
                  </a:rPr>
                  <a:t>a</a:t>
                </a:r>
                <a:r>
                  <a:rPr lang="en-US" altLang="zh-CN" baseline="-25000">
                    <a:latin typeface="Times New Roman" panose="02020603050405020304" pitchFamily="18" charset="0"/>
                    <a:ea typeface="楷体_GB2312" panose="02010609030101010101" pitchFamily="49" charset="-122"/>
                  </a:rPr>
                  <a:t>2</a:t>
                </a:r>
                <a:endParaRPr lang="en-US" altLang="zh-CN" baseline="-25000">
                  <a:latin typeface="Times New Roman" panose="02020603050405020304" pitchFamily="18" charset="0"/>
                  <a:ea typeface="楷体_GB2312" panose="02010609030101010101" pitchFamily="49" charset="-122"/>
                </a:endParaRPr>
              </a:p>
            </p:txBody>
          </p:sp>
        </p:grpSp>
        <p:grpSp>
          <p:nvGrpSpPr>
            <p:cNvPr id="35857" name="组合 60433"/>
            <p:cNvGrpSpPr/>
            <p:nvPr/>
          </p:nvGrpSpPr>
          <p:grpSpPr>
            <a:xfrm>
              <a:off x="4496" y="2576"/>
              <a:ext cx="376" cy="816"/>
              <a:chOff x="2936" y="3120"/>
              <a:chExt cx="376" cy="816"/>
            </a:xfrm>
          </p:grpSpPr>
          <p:sp>
            <p:nvSpPr>
              <p:cNvPr id="35858" name="直接连接符 60434"/>
              <p:cNvSpPr/>
              <p:nvPr/>
            </p:nvSpPr>
            <p:spPr>
              <a:xfrm>
                <a:off x="3170" y="3120"/>
                <a:ext cx="0" cy="528"/>
              </a:xfrm>
              <a:prstGeom prst="line">
                <a:avLst/>
              </a:prstGeom>
              <a:ln w="31750" cap="flat" cmpd="sng">
                <a:solidFill>
                  <a:schemeClr val="tx1"/>
                </a:solidFill>
                <a:prstDash val="solid"/>
                <a:round/>
                <a:headEnd type="none" w="med" len="med"/>
                <a:tailEnd type="triangle" w="med" len="med"/>
              </a:ln>
            </p:spPr>
          </p:sp>
          <p:graphicFrame>
            <p:nvGraphicFramePr>
              <p:cNvPr id="35859" name="对象 60435"/>
              <p:cNvGraphicFramePr/>
              <p:nvPr/>
            </p:nvGraphicFramePr>
            <p:xfrm>
              <a:off x="2936" y="3656"/>
              <a:ext cx="376" cy="280"/>
            </p:xfrm>
            <a:graphic>
              <a:graphicData uri="http://schemas.openxmlformats.org/presentationml/2006/ole">
                <mc:AlternateContent xmlns:mc="http://schemas.openxmlformats.org/markup-compatibility/2006">
                  <mc:Choice xmlns:v="urn:schemas-microsoft-com:vml" Requires="v">
                    <p:oleObj spid="_x0000_s3142" name="" r:id="rId1" imgW="596900" imgH="444500" progId="Equation.DSMT4">
                      <p:embed/>
                    </p:oleObj>
                  </mc:Choice>
                  <mc:Fallback>
                    <p:oleObj name="" r:id="rId1" imgW="596900" imgH="444500" progId="Equation.DSMT4">
                      <p:embed/>
                      <p:pic>
                        <p:nvPicPr>
                          <p:cNvPr id="0" name="图片 3141"/>
                          <p:cNvPicPr/>
                          <p:nvPr/>
                        </p:nvPicPr>
                        <p:blipFill>
                          <a:blip r:embed="rId2"/>
                          <a:stretch>
                            <a:fillRect/>
                          </a:stretch>
                        </p:blipFill>
                        <p:spPr>
                          <a:xfrm>
                            <a:off x="2936" y="3656"/>
                            <a:ext cx="376" cy="280"/>
                          </a:xfrm>
                          <a:prstGeom prst="rect">
                            <a:avLst/>
                          </a:prstGeom>
                          <a:noFill/>
                          <a:ln w="38100">
                            <a:noFill/>
                            <a:miter/>
                          </a:ln>
                        </p:spPr>
                      </p:pic>
                    </p:oleObj>
                  </mc:Fallback>
                </mc:AlternateContent>
              </a:graphicData>
            </a:graphic>
          </p:graphicFrame>
        </p:grpSp>
        <p:grpSp>
          <p:nvGrpSpPr>
            <p:cNvPr id="35860" name="组合 60436"/>
            <p:cNvGrpSpPr/>
            <p:nvPr/>
          </p:nvGrpSpPr>
          <p:grpSpPr>
            <a:xfrm>
              <a:off x="4392" y="2384"/>
              <a:ext cx="410" cy="336"/>
              <a:chOff x="3670" y="2352"/>
              <a:chExt cx="410" cy="336"/>
            </a:xfrm>
          </p:grpSpPr>
          <p:sp>
            <p:nvSpPr>
              <p:cNvPr id="35861" name="椭圆 60437"/>
              <p:cNvSpPr/>
              <p:nvPr/>
            </p:nvSpPr>
            <p:spPr>
              <a:xfrm>
                <a:off x="3936" y="2448"/>
                <a:ext cx="144" cy="144"/>
              </a:xfrm>
              <a:prstGeom prst="ellipse">
                <a:avLst/>
              </a:prstGeom>
              <a:gradFill rotWithShape="0">
                <a:gsLst>
                  <a:gs pos="0">
                    <a:srgbClr val="DCDCDC"/>
                  </a:gs>
                  <a:gs pos="100000">
                    <a:schemeClr val="bg2"/>
                  </a:gs>
                </a:gsLst>
                <a:path path="shape">
                  <a:fillToRect l="50000" t="50000" r="50000" b="50000"/>
                </a:path>
                <a:tileRect/>
              </a:grad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35862" name="矩形 60438"/>
              <p:cNvSpPr/>
              <p:nvPr/>
            </p:nvSpPr>
            <p:spPr>
              <a:xfrm>
                <a:off x="3670" y="2352"/>
                <a:ext cx="310" cy="336"/>
              </a:xfrm>
              <a:prstGeom prst="rect">
                <a:avLst/>
              </a:prstGeom>
              <a:noFill/>
              <a:ln w="9525">
                <a:noFill/>
              </a:ln>
            </p:spPr>
            <p:txBody>
              <a:bodyPr wrap="none" anchor="t">
                <a:spAutoFit/>
              </a:bodyPr>
              <a:p>
                <a:r>
                  <a:rPr lang="en-US" altLang="zh-CN" i="1">
                    <a:latin typeface="Times New Roman" panose="02020603050405020304" pitchFamily="18" charset="0"/>
                    <a:ea typeface="楷体_GB2312" panose="02010609030101010101" pitchFamily="49" charset="-122"/>
                  </a:rPr>
                  <a:t>m</a:t>
                </a:r>
                <a:endParaRPr lang="en-US" altLang="zh-CN" i="1">
                  <a:latin typeface="Times New Roman" panose="02020603050405020304" pitchFamily="18" charset="0"/>
                  <a:ea typeface="楷体_GB2312" panose="02010609030101010101" pitchFamily="49" charset="-122"/>
                </a:endParaRPr>
              </a:p>
            </p:txBody>
          </p:sp>
        </p:grpSp>
        <p:grpSp>
          <p:nvGrpSpPr>
            <p:cNvPr id="35863" name="组合 60439"/>
            <p:cNvGrpSpPr/>
            <p:nvPr/>
          </p:nvGrpSpPr>
          <p:grpSpPr>
            <a:xfrm>
              <a:off x="4754" y="1760"/>
              <a:ext cx="516" cy="720"/>
              <a:chOff x="3194" y="2304"/>
              <a:chExt cx="516" cy="720"/>
            </a:xfrm>
          </p:grpSpPr>
          <p:sp>
            <p:nvSpPr>
              <p:cNvPr id="35864" name="直接连接符 60440"/>
              <p:cNvSpPr/>
              <p:nvPr/>
            </p:nvSpPr>
            <p:spPr>
              <a:xfrm flipV="1">
                <a:off x="3194" y="2400"/>
                <a:ext cx="166" cy="624"/>
              </a:xfrm>
              <a:prstGeom prst="line">
                <a:avLst/>
              </a:prstGeom>
              <a:ln w="31750" cap="flat" cmpd="sng">
                <a:solidFill>
                  <a:schemeClr val="tx1"/>
                </a:solidFill>
                <a:prstDash val="solid"/>
                <a:round/>
                <a:headEnd type="none" w="med" len="med"/>
                <a:tailEnd type="triangle" w="med" len="med"/>
              </a:ln>
            </p:spPr>
          </p:sp>
          <p:graphicFrame>
            <p:nvGraphicFramePr>
              <p:cNvPr id="35865" name="对象 60441"/>
              <p:cNvGraphicFramePr/>
              <p:nvPr/>
            </p:nvGraphicFramePr>
            <p:xfrm>
              <a:off x="3470" y="2304"/>
              <a:ext cx="240" cy="344"/>
            </p:xfrm>
            <a:graphic>
              <a:graphicData uri="http://schemas.openxmlformats.org/presentationml/2006/ole">
                <mc:AlternateContent xmlns:mc="http://schemas.openxmlformats.org/markup-compatibility/2006">
                  <mc:Choice xmlns:v="urn:schemas-microsoft-com:vml" Requires="v">
                    <p:oleObj spid="_x0000_s3140" name="" r:id="rId3" imgW="381000" imgH="546100" progId="Equation.DSMT4">
                      <p:embed/>
                    </p:oleObj>
                  </mc:Choice>
                  <mc:Fallback>
                    <p:oleObj name="" r:id="rId3" imgW="381000" imgH="546100" progId="Equation.DSMT4">
                      <p:embed/>
                      <p:pic>
                        <p:nvPicPr>
                          <p:cNvPr id="0" name="图片 3139"/>
                          <p:cNvPicPr/>
                          <p:nvPr/>
                        </p:nvPicPr>
                        <p:blipFill>
                          <a:blip r:embed="rId4"/>
                          <a:stretch>
                            <a:fillRect/>
                          </a:stretch>
                        </p:blipFill>
                        <p:spPr>
                          <a:xfrm>
                            <a:off x="3470" y="2304"/>
                            <a:ext cx="240" cy="344"/>
                          </a:xfrm>
                          <a:prstGeom prst="rect">
                            <a:avLst/>
                          </a:prstGeom>
                          <a:noFill/>
                          <a:ln w="38100">
                            <a:noFill/>
                            <a:miter/>
                          </a:ln>
                        </p:spPr>
                      </p:pic>
                    </p:oleObj>
                  </mc:Fallback>
                </mc:AlternateContent>
              </a:graphicData>
            </a:graphic>
          </p:graphicFrame>
        </p:grpSp>
        <p:grpSp>
          <p:nvGrpSpPr>
            <p:cNvPr id="35866" name="组合 60442"/>
            <p:cNvGrpSpPr/>
            <p:nvPr/>
          </p:nvGrpSpPr>
          <p:grpSpPr>
            <a:xfrm>
              <a:off x="4728" y="1760"/>
              <a:ext cx="210" cy="768"/>
              <a:chOff x="3168" y="2304"/>
              <a:chExt cx="210" cy="768"/>
            </a:xfrm>
          </p:grpSpPr>
          <p:sp>
            <p:nvSpPr>
              <p:cNvPr id="35867" name="直接连接符 60443"/>
              <p:cNvSpPr/>
              <p:nvPr/>
            </p:nvSpPr>
            <p:spPr>
              <a:xfrm>
                <a:off x="3170" y="2352"/>
                <a:ext cx="0" cy="720"/>
              </a:xfrm>
              <a:prstGeom prst="line">
                <a:avLst/>
              </a:prstGeom>
              <a:ln w="31750" cap="flat" cmpd="sng">
                <a:solidFill>
                  <a:schemeClr val="tx1"/>
                </a:solidFill>
                <a:prstDash val="dash"/>
                <a:round/>
                <a:headEnd type="none" w="med" len="med"/>
                <a:tailEnd type="none" w="med" len="med"/>
              </a:ln>
            </p:spPr>
          </p:sp>
          <p:graphicFrame>
            <p:nvGraphicFramePr>
              <p:cNvPr id="35868" name="对象 60444"/>
              <p:cNvGraphicFramePr/>
              <p:nvPr/>
            </p:nvGraphicFramePr>
            <p:xfrm>
              <a:off x="3168" y="2304"/>
              <a:ext cx="210" cy="224"/>
            </p:xfrm>
            <a:graphic>
              <a:graphicData uri="http://schemas.openxmlformats.org/presentationml/2006/ole">
                <mc:AlternateContent xmlns:mc="http://schemas.openxmlformats.org/markup-compatibility/2006">
                  <mc:Choice xmlns:v="urn:schemas-microsoft-com:vml" Requires="v">
                    <p:oleObj spid="_x0000_s3138" name="" r:id="rId5" imgW="381635" imgH="407035" progId="Equation.DSMT4">
                      <p:embed/>
                    </p:oleObj>
                  </mc:Choice>
                  <mc:Fallback>
                    <p:oleObj name="" r:id="rId5" imgW="381635" imgH="407035" progId="Equation.DSMT4">
                      <p:embed/>
                      <p:pic>
                        <p:nvPicPr>
                          <p:cNvPr id="0" name="图片 3137"/>
                          <p:cNvPicPr/>
                          <p:nvPr/>
                        </p:nvPicPr>
                        <p:blipFill>
                          <a:blip r:embed="rId6"/>
                          <a:stretch>
                            <a:fillRect/>
                          </a:stretch>
                        </p:blipFill>
                        <p:spPr>
                          <a:xfrm>
                            <a:off x="3168" y="2304"/>
                            <a:ext cx="210" cy="224"/>
                          </a:xfrm>
                          <a:prstGeom prst="rect">
                            <a:avLst/>
                          </a:prstGeom>
                          <a:noFill/>
                          <a:ln w="38100">
                            <a:noFill/>
                            <a:miter/>
                          </a:ln>
                        </p:spPr>
                      </p:pic>
                    </p:oleObj>
                  </mc:Fallback>
                </mc:AlternateContent>
              </a:graphicData>
            </a:graphic>
          </p:graphicFrame>
          <p:sp>
            <p:nvSpPr>
              <p:cNvPr id="35869" name="任意多边形 60445"/>
              <p:cNvSpPr/>
              <p:nvPr/>
            </p:nvSpPr>
            <p:spPr>
              <a:xfrm>
                <a:off x="3168" y="2592"/>
                <a:ext cx="144" cy="48"/>
              </a:xfrm>
              <a:custGeom>
                <a:avLst/>
                <a:gdLst/>
                <a:ahLst/>
                <a:cxnLst>
                  <a:cxn ang="270">
                    <a:pos x="0" y="0"/>
                  </a:cxn>
                  <a:cxn ang="90">
                    <a:pos x="21600" y="21600"/>
                  </a:cxn>
                  <a:cxn ang="90">
                    <a:pos x="0" y="21600"/>
                  </a:cxn>
                </a:cxnLst>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close/>
                  </a:path>
                </a:pathLst>
              </a:custGeom>
              <a:noFill/>
              <a:ln w="31750" cap="flat" cmpd="sng">
                <a:solidFill>
                  <a:schemeClr val="tx1"/>
                </a:solidFill>
                <a:prstDash val="solid"/>
                <a:round/>
                <a:headEnd type="none" w="med" len="med"/>
                <a:tailEnd type="none" w="med" len="med"/>
              </a:ln>
            </p:spPr>
            <p:txBody>
              <a:bodyPr/>
              <a:p>
                <a:endParaRPr lang="zh-CN" altLang="en-US"/>
              </a:p>
            </p:txBody>
          </p:sp>
        </p:grpSp>
        <p:grpSp>
          <p:nvGrpSpPr>
            <p:cNvPr id="35870" name="组合 60446"/>
            <p:cNvGrpSpPr/>
            <p:nvPr/>
          </p:nvGrpSpPr>
          <p:grpSpPr>
            <a:xfrm>
              <a:off x="4344" y="2096"/>
              <a:ext cx="659" cy="912"/>
              <a:chOff x="4498" y="1104"/>
              <a:chExt cx="659" cy="912"/>
            </a:xfrm>
          </p:grpSpPr>
          <p:sp>
            <p:nvSpPr>
              <p:cNvPr id="35871" name="任意多边形 60447"/>
              <p:cNvSpPr/>
              <p:nvPr/>
            </p:nvSpPr>
            <p:spPr>
              <a:xfrm flipV="1">
                <a:off x="4882" y="1728"/>
                <a:ext cx="144" cy="96"/>
              </a:xfrm>
              <a:custGeom>
                <a:avLst/>
                <a:gdLst/>
                <a:ahLst/>
                <a:cxnLst>
                  <a:cxn ang="270">
                    <a:pos x="0" y="0"/>
                  </a:cxn>
                  <a:cxn ang="90">
                    <a:pos x="21600" y="21600"/>
                  </a:cxn>
                  <a:cxn ang="90">
                    <a:pos x="0" y="21600"/>
                  </a:cxn>
                </a:cxnLst>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close/>
                  </a:path>
                </a:pathLst>
              </a:custGeom>
              <a:noFill/>
              <a:ln w="31750" cap="flat" cmpd="sng">
                <a:solidFill>
                  <a:schemeClr val="tx1"/>
                </a:solidFill>
                <a:prstDash val="solid"/>
                <a:round/>
                <a:headEnd type="none" w="med" len="med"/>
                <a:tailEnd type="none" w="med" len="med"/>
              </a:ln>
            </p:spPr>
            <p:txBody>
              <a:bodyPr/>
              <a:p>
                <a:endParaRPr lang="zh-CN" altLang="en-US"/>
              </a:p>
            </p:txBody>
          </p:sp>
          <p:grpSp>
            <p:nvGrpSpPr>
              <p:cNvPr id="35872" name="组合 60448"/>
              <p:cNvGrpSpPr/>
              <p:nvPr/>
            </p:nvGrpSpPr>
            <p:grpSpPr>
              <a:xfrm>
                <a:off x="4498" y="1104"/>
                <a:ext cx="659" cy="912"/>
                <a:chOff x="2784" y="2640"/>
                <a:chExt cx="659" cy="912"/>
              </a:xfrm>
            </p:grpSpPr>
            <p:sp>
              <p:nvSpPr>
                <p:cNvPr id="35873" name="直接连接符 60449"/>
                <p:cNvSpPr/>
                <p:nvPr/>
              </p:nvSpPr>
              <p:spPr>
                <a:xfrm>
                  <a:off x="2784" y="2640"/>
                  <a:ext cx="624" cy="720"/>
                </a:xfrm>
                <a:prstGeom prst="line">
                  <a:avLst/>
                </a:prstGeom>
                <a:ln w="31750" cap="flat" cmpd="sng">
                  <a:solidFill>
                    <a:schemeClr val="tx1"/>
                  </a:solidFill>
                  <a:prstDash val="dash"/>
                  <a:round/>
                  <a:headEnd type="none" w="med" len="med"/>
                  <a:tailEnd type="none" w="med" len="med"/>
                </a:ln>
              </p:spPr>
            </p:sp>
            <p:sp>
              <p:nvSpPr>
                <p:cNvPr id="35874" name="矩形 60450"/>
                <p:cNvSpPr/>
                <p:nvPr/>
              </p:nvSpPr>
              <p:spPr>
                <a:xfrm>
                  <a:off x="3168" y="3216"/>
                  <a:ext cx="275" cy="336"/>
                </a:xfrm>
                <a:prstGeom prst="rect">
                  <a:avLst/>
                </a:prstGeom>
                <a:noFill/>
                <a:ln w="9525">
                  <a:noFill/>
                </a:ln>
              </p:spPr>
              <p:txBody>
                <a:bodyPr wrap="none" anchor="t">
                  <a:spAutoFit/>
                </a:bodyPr>
                <a:p>
                  <a:r>
                    <a:rPr lang="zh-CN" altLang="en-US" dirty="0">
                      <a:latin typeface="楷体_GB2312" panose="02010609030101010101" pitchFamily="49" charset="-122"/>
                      <a:ea typeface="楷体_GB2312" panose="02010609030101010101" pitchFamily="49" charset="-122"/>
                      <a:sym typeface="Symbol" panose="05050102010706020507" pitchFamily="18" charset="2"/>
                    </a:rPr>
                    <a:t></a:t>
                  </a:r>
                  <a:endParaRPr lang="zh-CN" altLang="en-US" dirty="0">
                    <a:latin typeface="楷体_GB2312" panose="02010609030101010101" pitchFamily="49" charset="-122"/>
                    <a:ea typeface="楷体_GB2312" panose="02010609030101010101" pitchFamily="49" charset="-122"/>
                    <a:sym typeface="Symbol" panose="05050102010706020507" pitchFamily="18" charset="2"/>
                  </a:endParaRPr>
                </a:p>
              </p:txBody>
            </p:sp>
          </p:grpSp>
        </p:grpSp>
      </p:grpSp>
      <p:sp>
        <p:nvSpPr>
          <p:cNvPr id="32803" name="矩形 60451"/>
          <p:cNvSpPr/>
          <p:nvPr/>
        </p:nvSpPr>
        <p:spPr>
          <a:xfrm>
            <a:off x="95250" y="188913"/>
            <a:ext cx="8077200" cy="885825"/>
          </a:xfrm>
          <a:prstGeom prst="rect">
            <a:avLst/>
          </a:prstGeom>
          <a:noFill/>
          <a:ln w="9525">
            <a:noFill/>
          </a:ln>
        </p:spPr>
        <p:txBody>
          <a:bodyPr anchor="t">
            <a:spAutoFit/>
          </a:bodyPr>
          <a:p>
            <a:pPr algn="just"/>
            <a:r>
              <a:rPr lang="en-US" altLang="zh-CN" sz="2600">
                <a:latin typeface="Times New Roman" panose="02020603050405020304" pitchFamily="18" charset="0"/>
                <a:ea typeface="楷体_GB2312" panose="02010609030101010101" pitchFamily="49" charset="-122"/>
                <a:sym typeface="Wingdings" panose="05000000000000000000" pitchFamily="2" charset="2"/>
              </a:rPr>
              <a:t>(2) </a:t>
            </a:r>
            <a:r>
              <a:rPr lang="zh-CN" altLang="en-US" sz="2600" dirty="0">
                <a:latin typeface="楷体_GB2312" panose="02010609030101010101" pitchFamily="49" charset="-122"/>
                <a:ea typeface="楷体_GB2312" panose="02010609030101010101" pitchFamily="49" charset="-122"/>
              </a:rPr>
              <a:t>以小球为研究对象，当小车沿斜面作匀加速运动时，分析受力：</a:t>
            </a:r>
            <a:endParaRPr lang="zh-CN" altLang="en-US" sz="2600">
              <a:latin typeface="楷体_GB2312" panose="02010609030101010101" pitchFamily="49" charset="-122"/>
              <a:ea typeface="楷体_GB2312" panose="02010609030101010101" pitchFamily="49" charset="-122"/>
            </a:endParaRPr>
          </a:p>
        </p:txBody>
      </p:sp>
      <p:sp>
        <p:nvSpPr>
          <p:cNvPr id="60453" name="矩形 60452"/>
          <p:cNvSpPr/>
          <p:nvPr/>
        </p:nvSpPr>
        <p:spPr>
          <a:xfrm>
            <a:off x="69850" y="1133475"/>
            <a:ext cx="6096000" cy="1282700"/>
          </a:xfrm>
          <a:prstGeom prst="rect">
            <a:avLst/>
          </a:prstGeom>
          <a:noFill/>
          <a:ln w="9525">
            <a:noFill/>
          </a:ln>
        </p:spPr>
        <p:txBody>
          <a:bodyPr anchor="t">
            <a:spAutoFit/>
          </a:bodyPr>
          <a:p>
            <a:pPr algn="just"/>
            <a:r>
              <a:rPr lang="zh-CN" altLang="en-US" sz="2600" dirty="0">
                <a:latin typeface="楷体_GB2312" panose="02010609030101010101" pitchFamily="49" charset="-122"/>
                <a:ea typeface="楷体_GB2312" panose="02010609030101010101" pitchFamily="49" charset="-122"/>
              </a:rPr>
              <a:t>    小球的加速度沿斜面向上，垂直于斜面处于平衡状态，建立图示坐标系，重力与轴的夹角为</a:t>
            </a:r>
            <a:r>
              <a:rPr lang="zh-CN" altLang="en-US" sz="2600" dirty="0">
                <a:latin typeface="楷体_GB2312" panose="02010609030101010101" pitchFamily="49" charset="-122"/>
                <a:ea typeface="楷体_GB2312" panose="02010609030101010101" pitchFamily="49" charset="-122"/>
                <a:sym typeface="Symbol" panose="05050102010706020507" pitchFamily="18" charset="2"/>
              </a:rPr>
              <a:t>。</a:t>
            </a:r>
            <a:endParaRPr lang="zh-CN" altLang="en-US" sz="2600" dirty="0">
              <a:latin typeface="楷体_GB2312" panose="02010609030101010101" pitchFamily="49" charset="-122"/>
              <a:ea typeface="楷体_GB2312" panose="02010609030101010101" pitchFamily="49" charset="-122"/>
              <a:sym typeface="Symbol" panose="05050102010706020507" pitchFamily="18" charset="2"/>
            </a:endParaRPr>
          </a:p>
        </p:txBody>
      </p:sp>
      <p:sp>
        <p:nvSpPr>
          <p:cNvPr id="60454" name="矩形 60453"/>
          <p:cNvSpPr/>
          <p:nvPr/>
        </p:nvSpPr>
        <p:spPr>
          <a:xfrm>
            <a:off x="179388" y="2528888"/>
            <a:ext cx="4497387" cy="488950"/>
          </a:xfrm>
          <a:prstGeom prst="rect">
            <a:avLst/>
          </a:prstGeom>
          <a:noFill/>
          <a:ln w="9525">
            <a:noFill/>
          </a:ln>
        </p:spPr>
        <p:txBody>
          <a:bodyPr wrap="none" anchor="t">
            <a:spAutoFit/>
          </a:bodyPr>
          <a:p>
            <a:r>
              <a:rPr lang="zh-CN" altLang="en-US" sz="2600" dirty="0">
                <a:latin typeface="楷体_GB2312" panose="02010609030101010101" pitchFamily="49" charset="-122"/>
                <a:ea typeface="楷体_GB2312" panose="02010609030101010101" pitchFamily="49" charset="-122"/>
              </a:rPr>
              <a:t>利用牛顿第二定律，列方程：</a:t>
            </a:r>
            <a:endParaRPr lang="zh-CN" altLang="en-US" sz="2600" dirty="0">
              <a:latin typeface="楷体_GB2312" panose="02010609030101010101" pitchFamily="49" charset="-122"/>
              <a:ea typeface="楷体_GB2312" panose="02010609030101010101" pitchFamily="49" charset="-122"/>
            </a:endParaRPr>
          </a:p>
        </p:txBody>
      </p:sp>
      <p:sp>
        <p:nvSpPr>
          <p:cNvPr id="60455" name="矩形 60454"/>
          <p:cNvSpPr/>
          <p:nvPr/>
        </p:nvSpPr>
        <p:spPr>
          <a:xfrm>
            <a:off x="0" y="3294063"/>
            <a:ext cx="1676400" cy="488950"/>
          </a:xfrm>
          <a:prstGeom prst="rect">
            <a:avLst/>
          </a:prstGeom>
          <a:noFill/>
          <a:ln w="9525">
            <a:noFill/>
          </a:ln>
        </p:spPr>
        <p:txBody>
          <a:bodyPr anchor="t">
            <a:spAutoFit/>
          </a:bodyPr>
          <a:p>
            <a:r>
              <a:rPr lang="en-US" altLang="zh-CN" sz="2600" i="1">
                <a:latin typeface="Times New Roman" panose="02020603050405020304" pitchFamily="18" charset="0"/>
                <a:ea typeface="楷体_GB2312" panose="02010609030101010101" pitchFamily="49" charset="-122"/>
              </a:rPr>
              <a:t>x</a:t>
            </a:r>
            <a:r>
              <a:rPr lang="zh-CN" altLang="en-US" sz="2600" dirty="0">
                <a:latin typeface="楷体_GB2312" panose="02010609030101010101" pitchFamily="49" charset="-122"/>
                <a:ea typeface="楷体_GB2312" panose="02010609030101010101" pitchFamily="49" charset="-122"/>
              </a:rPr>
              <a:t>方向：</a:t>
            </a:r>
            <a:endParaRPr lang="zh-CN" altLang="en-US" sz="2600" dirty="0">
              <a:latin typeface="楷体_GB2312" panose="02010609030101010101" pitchFamily="49" charset="-122"/>
              <a:ea typeface="楷体_GB2312" panose="02010609030101010101" pitchFamily="49" charset="-122"/>
            </a:endParaRPr>
          </a:p>
        </p:txBody>
      </p:sp>
      <p:sp>
        <p:nvSpPr>
          <p:cNvPr id="60456" name="矩形 60455"/>
          <p:cNvSpPr/>
          <p:nvPr/>
        </p:nvSpPr>
        <p:spPr>
          <a:xfrm>
            <a:off x="161925" y="4733925"/>
            <a:ext cx="1676400" cy="488950"/>
          </a:xfrm>
          <a:prstGeom prst="rect">
            <a:avLst/>
          </a:prstGeom>
          <a:noFill/>
          <a:ln w="9525">
            <a:noFill/>
          </a:ln>
        </p:spPr>
        <p:txBody>
          <a:bodyPr anchor="t">
            <a:spAutoFit/>
          </a:bodyPr>
          <a:p>
            <a:r>
              <a:rPr lang="en-US" altLang="zh-CN" sz="2600">
                <a:latin typeface="Times New Roman" panose="02020603050405020304" pitchFamily="18" charset="0"/>
                <a:ea typeface="楷体_GB2312" panose="02010609030101010101" pitchFamily="49" charset="-122"/>
              </a:rPr>
              <a:t>y</a:t>
            </a:r>
            <a:r>
              <a:rPr lang="zh-CN" altLang="en-US" sz="2600" dirty="0">
                <a:latin typeface="楷体_GB2312" panose="02010609030101010101" pitchFamily="49" charset="-122"/>
                <a:ea typeface="楷体_GB2312" panose="02010609030101010101" pitchFamily="49" charset="-122"/>
              </a:rPr>
              <a:t>方向：</a:t>
            </a:r>
            <a:endParaRPr lang="zh-CN" altLang="en-US" sz="2600" dirty="0">
              <a:latin typeface="楷体_GB2312" panose="02010609030101010101" pitchFamily="49" charset="-122"/>
              <a:ea typeface="楷体_GB2312" panose="02010609030101010101" pitchFamily="49" charset="-122"/>
            </a:endParaRPr>
          </a:p>
        </p:txBody>
      </p:sp>
      <p:graphicFrame>
        <p:nvGraphicFramePr>
          <p:cNvPr id="60457" name="对象 60456"/>
          <p:cNvGraphicFramePr/>
          <p:nvPr/>
        </p:nvGraphicFramePr>
        <p:xfrm>
          <a:off x="476250" y="4003675"/>
          <a:ext cx="4868863" cy="460375"/>
        </p:xfrm>
        <a:graphic>
          <a:graphicData uri="http://schemas.openxmlformats.org/presentationml/2006/ole">
            <mc:AlternateContent xmlns:mc="http://schemas.openxmlformats.org/markup-compatibility/2006">
              <mc:Choice xmlns:v="urn:schemas-microsoft-com:vml" Requires="v">
                <p:oleObj spid="_x0000_s3141" name="" r:id="rId7" imgW="5372100" imgH="508000" progId="Equation.DSMT4">
                  <p:embed/>
                </p:oleObj>
              </mc:Choice>
              <mc:Fallback>
                <p:oleObj name="" r:id="rId7" imgW="5372100" imgH="508000" progId="Equation.DSMT4">
                  <p:embed/>
                  <p:pic>
                    <p:nvPicPr>
                      <p:cNvPr id="0" name="图片 3140"/>
                      <p:cNvPicPr/>
                      <p:nvPr/>
                    </p:nvPicPr>
                    <p:blipFill>
                      <a:blip r:embed="rId8"/>
                      <a:stretch>
                        <a:fillRect/>
                      </a:stretch>
                    </p:blipFill>
                    <p:spPr>
                      <a:xfrm>
                        <a:off x="476250" y="4003675"/>
                        <a:ext cx="4868863" cy="460375"/>
                      </a:xfrm>
                      <a:prstGeom prst="rect">
                        <a:avLst/>
                      </a:prstGeom>
                      <a:noFill/>
                      <a:ln w="38100">
                        <a:noFill/>
                        <a:miter/>
                      </a:ln>
                    </p:spPr>
                  </p:pic>
                </p:oleObj>
              </mc:Fallback>
            </mc:AlternateContent>
          </a:graphicData>
        </a:graphic>
      </p:graphicFrame>
      <p:graphicFrame>
        <p:nvGraphicFramePr>
          <p:cNvPr id="60458" name="对象 60457"/>
          <p:cNvGraphicFramePr/>
          <p:nvPr/>
        </p:nvGraphicFramePr>
        <p:xfrm>
          <a:off x="522288" y="5499100"/>
          <a:ext cx="4622800" cy="465138"/>
        </p:xfrm>
        <a:graphic>
          <a:graphicData uri="http://schemas.openxmlformats.org/presentationml/2006/ole">
            <mc:AlternateContent xmlns:mc="http://schemas.openxmlformats.org/markup-compatibility/2006">
              <mc:Choice xmlns:v="urn:schemas-microsoft-com:vml" Requires="v">
                <p:oleObj spid="_x0000_s3139" name="" r:id="rId9" imgW="5054600" imgH="508000" progId="Equation.DSMT4">
                  <p:embed/>
                </p:oleObj>
              </mc:Choice>
              <mc:Fallback>
                <p:oleObj name="" r:id="rId9" imgW="5054600" imgH="508000" progId="Equation.DSMT4">
                  <p:embed/>
                  <p:pic>
                    <p:nvPicPr>
                      <p:cNvPr id="0" name="图片 3138"/>
                      <p:cNvPicPr/>
                      <p:nvPr/>
                    </p:nvPicPr>
                    <p:blipFill>
                      <a:blip r:embed="rId10"/>
                      <a:stretch>
                        <a:fillRect/>
                      </a:stretch>
                    </p:blipFill>
                    <p:spPr>
                      <a:xfrm>
                        <a:off x="522288" y="5499100"/>
                        <a:ext cx="4622800" cy="465138"/>
                      </a:xfrm>
                      <a:prstGeom prst="rect">
                        <a:avLst/>
                      </a:prstGeom>
                      <a:noFill/>
                      <a:ln w="38100">
                        <a:noFill/>
                        <a:miter/>
                      </a:ln>
                    </p:spPr>
                  </p:pic>
                </p:oleObj>
              </mc:Fallback>
            </mc:AlternateContent>
          </a:graphicData>
        </a:graphic>
      </p:graphicFrame>
      <p:grpSp>
        <p:nvGrpSpPr>
          <p:cNvPr id="32810" name="组合 60458"/>
          <p:cNvGrpSpPr/>
          <p:nvPr/>
        </p:nvGrpSpPr>
        <p:grpSpPr>
          <a:xfrm>
            <a:off x="6462713" y="1268413"/>
            <a:ext cx="2305050" cy="2365375"/>
            <a:chOff x="4059" y="799"/>
            <a:chExt cx="1452" cy="1490"/>
          </a:xfrm>
        </p:grpSpPr>
        <p:grpSp>
          <p:nvGrpSpPr>
            <p:cNvPr id="35883" name="组合 60459"/>
            <p:cNvGrpSpPr/>
            <p:nvPr/>
          </p:nvGrpSpPr>
          <p:grpSpPr>
            <a:xfrm>
              <a:off x="4443" y="1562"/>
              <a:ext cx="1068" cy="727"/>
              <a:chOff x="4176" y="3072"/>
              <a:chExt cx="1488" cy="1133"/>
            </a:xfrm>
          </p:grpSpPr>
          <p:sp>
            <p:nvSpPr>
              <p:cNvPr id="35884" name="直接连接符 60460"/>
              <p:cNvSpPr/>
              <p:nvPr/>
            </p:nvSpPr>
            <p:spPr>
              <a:xfrm>
                <a:off x="4176" y="4032"/>
                <a:ext cx="1488" cy="0"/>
              </a:xfrm>
              <a:prstGeom prst="line">
                <a:avLst/>
              </a:prstGeom>
              <a:ln w="31750" cap="flat" cmpd="sng">
                <a:solidFill>
                  <a:schemeClr val="tx1"/>
                </a:solidFill>
                <a:prstDash val="solid"/>
                <a:round/>
                <a:headEnd type="none" w="med" len="med"/>
                <a:tailEnd type="none" w="med" len="med"/>
              </a:ln>
            </p:spPr>
          </p:sp>
          <p:sp>
            <p:nvSpPr>
              <p:cNvPr id="35885" name="直接连接符 60461"/>
              <p:cNvSpPr/>
              <p:nvPr/>
            </p:nvSpPr>
            <p:spPr>
              <a:xfrm flipV="1">
                <a:off x="4176" y="3072"/>
                <a:ext cx="1488" cy="960"/>
              </a:xfrm>
              <a:prstGeom prst="line">
                <a:avLst/>
              </a:prstGeom>
              <a:ln w="31750" cap="flat" cmpd="sng">
                <a:solidFill>
                  <a:schemeClr val="tx1"/>
                </a:solidFill>
                <a:prstDash val="solid"/>
                <a:round/>
                <a:headEnd type="none" w="med" len="med"/>
                <a:tailEnd type="none" w="med" len="med"/>
              </a:ln>
            </p:spPr>
          </p:sp>
          <p:sp>
            <p:nvSpPr>
              <p:cNvPr id="35886" name="任意多边形 60462"/>
              <p:cNvSpPr/>
              <p:nvPr/>
            </p:nvSpPr>
            <p:spPr>
              <a:xfrm rot="549741">
                <a:off x="4560" y="3792"/>
                <a:ext cx="144" cy="240"/>
              </a:xfrm>
              <a:custGeom>
                <a:avLst/>
                <a:gdLst/>
                <a:ahLst/>
                <a:cxnLst>
                  <a:cxn ang="270">
                    <a:pos x="0" y="0"/>
                  </a:cxn>
                  <a:cxn ang="90">
                    <a:pos x="21600" y="21600"/>
                  </a:cxn>
                  <a:cxn ang="90">
                    <a:pos x="0" y="21600"/>
                  </a:cxn>
                </a:cxnLst>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close/>
                  </a:path>
                </a:pathLst>
              </a:custGeom>
              <a:noFill/>
              <a:ln w="31750" cap="flat" cmpd="sng">
                <a:solidFill>
                  <a:schemeClr val="tx1"/>
                </a:solidFill>
                <a:prstDash val="solid"/>
                <a:round/>
                <a:headEnd type="none" w="med" len="med"/>
                <a:tailEnd type="none" w="med" len="med"/>
              </a:ln>
            </p:spPr>
            <p:txBody>
              <a:bodyPr/>
              <a:p>
                <a:endParaRPr lang="zh-CN" altLang="en-US"/>
              </a:p>
            </p:txBody>
          </p:sp>
          <p:sp>
            <p:nvSpPr>
              <p:cNvPr id="35887" name="矩形 60463"/>
              <p:cNvSpPr/>
              <p:nvPr/>
            </p:nvSpPr>
            <p:spPr>
              <a:xfrm>
                <a:off x="4639" y="3696"/>
                <a:ext cx="257" cy="509"/>
              </a:xfrm>
              <a:prstGeom prst="rect">
                <a:avLst/>
              </a:prstGeom>
              <a:noFill/>
              <a:ln w="9525">
                <a:noFill/>
              </a:ln>
            </p:spPr>
            <p:txBody>
              <a:bodyPr anchor="t">
                <a:spAutoFit/>
              </a:bodyPr>
              <a:p>
                <a:r>
                  <a:rPr lang="zh-CN" altLang="en-US" dirty="0">
                    <a:latin typeface="楷体_GB2312" panose="02010609030101010101" pitchFamily="49" charset="-122"/>
                    <a:ea typeface="楷体_GB2312" panose="02010609030101010101" pitchFamily="49" charset="-122"/>
                    <a:sym typeface="Symbol" panose="05050102010706020507" pitchFamily="18" charset="2"/>
                  </a:rPr>
                  <a:t></a:t>
                </a:r>
                <a:endParaRPr lang="zh-CN" altLang="en-US" dirty="0">
                  <a:latin typeface="楷体_GB2312" panose="02010609030101010101" pitchFamily="49" charset="-122"/>
                  <a:ea typeface="楷体_GB2312" panose="02010609030101010101" pitchFamily="49" charset="-122"/>
                  <a:sym typeface="Symbol" panose="05050102010706020507" pitchFamily="18" charset="2"/>
                </a:endParaRPr>
              </a:p>
            </p:txBody>
          </p:sp>
        </p:grpSp>
        <p:sp>
          <p:nvSpPr>
            <p:cNvPr id="35888" name="椭圆 60464"/>
            <p:cNvSpPr/>
            <p:nvPr/>
          </p:nvSpPr>
          <p:spPr>
            <a:xfrm rot="-1930899">
              <a:off x="5143" y="1563"/>
              <a:ext cx="172" cy="154"/>
            </a:xfrm>
            <a:prstGeom prst="ellipse">
              <a:avLst/>
            </a:prstGeom>
            <a:noFill/>
            <a:ln w="31750"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35889" name="椭圆 60465"/>
            <p:cNvSpPr/>
            <p:nvPr/>
          </p:nvSpPr>
          <p:spPr>
            <a:xfrm rot="-1930899">
              <a:off x="4646" y="1842"/>
              <a:ext cx="172" cy="154"/>
            </a:xfrm>
            <a:prstGeom prst="ellipse">
              <a:avLst/>
            </a:prstGeom>
            <a:noFill/>
            <a:ln w="31750" cap="flat" cmpd="sng">
              <a:solidFill>
                <a:schemeClr val="tx1"/>
              </a:solidFill>
              <a:prstDash val="solid"/>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35890" name="任意多边形 60466" descr="花岗岩"/>
            <p:cNvSpPr/>
            <p:nvPr/>
          </p:nvSpPr>
          <p:spPr>
            <a:xfrm rot="-1930899">
              <a:off x="4059" y="799"/>
              <a:ext cx="1206" cy="1047"/>
            </a:xfrm>
            <a:custGeom>
              <a:avLst/>
              <a:gdLst/>
              <a:ahLst/>
              <a:cxnLst/>
              <a:pathLst>
                <a:path w="1680" h="1632">
                  <a:moveTo>
                    <a:pt x="576" y="0"/>
                  </a:moveTo>
                  <a:lnTo>
                    <a:pt x="1152" y="0"/>
                  </a:lnTo>
                  <a:lnTo>
                    <a:pt x="1248" y="48"/>
                  </a:lnTo>
                  <a:lnTo>
                    <a:pt x="1296" y="144"/>
                  </a:lnTo>
                  <a:lnTo>
                    <a:pt x="1296" y="1104"/>
                  </a:lnTo>
                  <a:lnTo>
                    <a:pt x="1296" y="1344"/>
                  </a:lnTo>
                  <a:lnTo>
                    <a:pt x="1680" y="1344"/>
                  </a:lnTo>
                  <a:lnTo>
                    <a:pt x="1680" y="1488"/>
                  </a:lnTo>
                  <a:lnTo>
                    <a:pt x="1296" y="1488"/>
                  </a:lnTo>
                  <a:lnTo>
                    <a:pt x="1296" y="1632"/>
                  </a:lnTo>
                  <a:lnTo>
                    <a:pt x="1200" y="1632"/>
                  </a:lnTo>
                  <a:lnTo>
                    <a:pt x="1200" y="1488"/>
                  </a:lnTo>
                  <a:lnTo>
                    <a:pt x="480" y="1488"/>
                  </a:lnTo>
                  <a:lnTo>
                    <a:pt x="480" y="1632"/>
                  </a:lnTo>
                  <a:lnTo>
                    <a:pt x="384" y="1632"/>
                  </a:lnTo>
                  <a:lnTo>
                    <a:pt x="384" y="1488"/>
                  </a:lnTo>
                  <a:lnTo>
                    <a:pt x="0" y="1488"/>
                  </a:lnTo>
                  <a:lnTo>
                    <a:pt x="0" y="1344"/>
                  </a:lnTo>
                  <a:lnTo>
                    <a:pt x="1200" y="1344"/>
                  </a:lnTo>
                  <a:lnTo>
                    <a:pt x="1200" y="192"/>
                  </a:lnTo>
                  <a:lnTo>
                    <a:pt x="1152" y="144"/>
                  </a:lnTo>
                  <a:lnTo>
                    <a:pt x="1104" y="96"/>
                  </a:lnTo>
                  <a:lnTo>
                    <a:pt x="576" y="96"/>
                  </a:lnTo>
                  <a:lnTo>
                    <a:pt x="576" y="0"/>
                  </a:lnTo>
                  <a:close/>
                </a:path>
              </a:pathLst>
            </a:custGeom>
            <a:blipFill rotWithShape="0">
              <a:blip r:embed="rId11"/>
            </a:blipFill>
            <a:ln w="9525" cap="flat" cmpd="sng">
              <a:solidFill>
                <a:schemeClr val="tx1"/>
              </a:solidFill>
              <a:prstDash val="solid"/>
              <a:round/>
              <a:headEnd type="none" w="med" len="med"/>
              <a:tailEnd type="none" w="med" len="med"/>
            </a:ln>
          </p:spPr>
          <p:txBody>
            <a:bodyPr/>
            <a:p>
              <a:endParaRPr lang="zh-CN" altLang="en-US"/>
            </a:p>
          </p:txBody>
        </p:sp>
        <p:grpSp>
          <p:nvGrpSpPr>
            <p:cNvPr id="35891" name="组合 60467"/>
            <p:cNvGrpSpPr/>
            <p:nvPr/>
          </p:nvGrpSpPr>
          <p:grpSpPr>
            <a:xfrm>
              <a:off x="4136" y="884"/>
              <a:ext cx="468" cy="655"/>
              <a:chOff x="3716" y="2016"/>
              <a:chExt cx="652" cy="1020"/>
            </a:xfrm>
          </p:grpSpPr>
          <p:sp>
            <p:nvSpPr>
              <p:cNvPr id="35892" name="直接连接符 60468"/>
              <p:cNvSpPr/>
              <p:nvPr/>
            </p:nvSpPr>
            <p:spPr>
              <a:xfrm rot="-1930899" flipH="1">
                <a:off x="3716" y="2160"/>
                <a:ext cx="652" cy="616"/>
              </a:xfrm>
              <a:prstGeom prst="line">
                <a:avLst/>
              </a:prstGeom>
              <a:ln w="31750" cap="flat" cmpd="sng">
                <a:solidFill>
                  <a:schemeClr val="tx1"/>
                </a:solidFill>
                <a:prstDash val="solid"/>
                <a:round/>
                <a:headEnd type="none" w="med" len="med"/>
                <a:tailEnd type="none" w="med" len="med"/>
              </a:ln>
            </p:spPr>
          </p:sp>
          <p:sp>
            <p:nvSpPr>
              <p:cNvPr id="35893" name="椭圆 60469"/>
              <p:cNvSpPr/>
              <p:nvPr/>
            </p:nvSpPr>
            <p:spPr>
              <a:xfrm rot="-1930899">
                <a:off x="3840" y="2880"/>
                <a:ext cx="144" cy="144"/>
              </a:xfrm>
              <a:prstGeom prst="ellipse">
                <a:avLst/>
              </a:prstGeom>
              <a:gradFill rotWithShape="0">
                <a:gsLst>
                  <a:gs pos="0">
                    <a:srgbClr val="DCDCDC"/>
                  </a:gs>
                  <a:gs pos="100000">
                    <a:schemeClr val="bg2"/>
                  </a:gs>
                </a:gsLst>
                <a:path path="shape">
                  <a:fillToRect l="50000" t="50000" r="50000" b="50000"/>
                </a:path>
                <a:tileRect/>
              </a:grad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35894" name="直接连接符 60470"/>
              <p:cNvSpPr/>
              <p:nvPr/>
            </p:nvSpPr>
            <p:spPr>
              <a:xfrm>
                <a:off x="4169" y="2016"/>
                <a:ext cx="0" cy="1020"/>
              </a:xfrm>
              <a:prstGeom prst="line">
                <a:avLst/>
              </a:prstGeom>
              <a:ln w="31750" cap="flat" cmpd="sng">
                <a:solidFill>
                  <a:schemeClr val="tx1"/>
                </a:solidFill>
                <a:prstDash val="dash"/>
                <a:round/>
                <a:headEnd type="none" w="med" len="med"/>
                <a:tailEnd type="none" w="med" len="med"/>
              </a:ln>
            </p:spPr>
          </p:sp>
          <p:graphicFrame>
            <p:nvGraphicFramePr>
              <p:cNvPr id="35895" name="对象 60471"/>
              <p:cNvGraphicFramePr/>
              <p:nvPr/>
            </p:nvGraphicFramePr>
            <p:xfrm>
              <a:off x="3984" y="2640"/>
              <a:ext cx="180" cy="192"/>
            </p:xfrm>
            <a:graphic>
              <a:graphicData uri="http://schemas.openxmlformats.org/presentationml/2006/ole">
                <mc:AlternateContent xmlns:mc="http://schemas.openxmlformats.org/markup-compatibility/2006">
                  <mc:Choice xmlns:v="urn:schemas-microsoft-com:vml" Requires="v">
                    <p:oleObj spid="_x0000_s3137" name="" r:id="rId12" imgW="381635" imgH="407035" progId="Equation.DSMT4">
                      <p:embed/>
                    </p:oleObj>
                  </mc:Choice>
                  <mc:Fallback>
                    <p:oleObj name="" r:id="rId12" imgW="381635" imgH="407035" progId="Equation.DSMT4">
                      <p:embed/>
                      <p:pic>
                        <p:nvPicPr>
                          <p:cNvPr id="0" name="图片 3136"/>
                          <p:cNvPicPr/>
                          <p:nvPr/>
                        </p:nvPicPr>
                        <p:blipFill>
                          <a:blip r:embed="rId6"/>
                          <a:stretch>
                            <a:fillRect/>
                          </a:stretch>
                        </p:blipFill>
                        <p:spPr>
                          <a:xfrm>
                            <a:off x="3984" y="2640"/>
                            <a:ext cx="180" cy="192"/>
                          </a:xfrm>
                          <a:prstGeom prst="rect">
                            <a:avLst/>
                          </a:prstGeom>
                          <a:noFill/>
                          <a:ln w="38100">
                            <a:noFill/>
                            <a:miter/>
                          </a:ln>
                        </p:spPr>
                      </p:pic>
                    </p:oleObj>
                  </mc:Fallback>
                </mc:AlternateContent>
              </a:graphicData>
            </a:graphic>
          </p:graphicFrame>
          <p:sp>
            <p:nvSpPr>
              <p:cNvPr id="35896" name="任意多边形 60472"/>
              <p:cNvSpPr/>
              <p:nvPr/>
            </p:nvSpPr>
            <p:spPr>
              <a:xfrm rot="3566642" flipV="1">
                <a:off x="4032" y="2496"/>
                <a:ext cx="96" cy="96"/>
              </a:xfrm>
              <a:custGeom>
                <a:avLst/>
                <a:gdLst/>
                <a:ahLst/>
                <a:cxnLst>
                  <a:cxn ang="270">
                    <a:pos x="0" y="0"/>
                  </a:cxn>
                  <a:cxn ang="90">
                    <a:pos x="21600" y="21600"/>
                  </a:cxn>
                  <a:cxn ang="90">
                    <a:pos x="0" y="21600"/>
                  </a:cxn>
                </a:cxnLst>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close/>
                  </a:path>
                </a:pathLst>
              </a:custGeom>
              <a:noFill/>
              <a:ln w="31750" cap="flat" cmpd="sng">
                <a:solidFill>
                  <a:schemeClr val="tx1"/>
                </a:solidFill>
                <a:prstDash val="solid"/>
                <a:round/>
                <a:headEnd type="none" w="med" len="med"/>
                <a:tailEnd type="none" w="med" len="med"/>
              </a:ln>
            </p:spPr>
            <p:txBody>
              <a:bodyPr/>
              <a:p>
                <a:endParaRPr lang="zh-CN" altLang="en-US"/>
              </a:p>
            </p:txBody>
          </p:sp>
        </p:grpSp>
        <p:sp>
          <p:nvSpPr>
            <p:cNvPr id="35897" name="矩形 60473"/>
            <p:cNvSpPr/>
            <p:nvPr/>
          </p:nvSpPr>
          <p:spPr>
            <a:xfrm>
              <a:off x="4087" y="1445"/>
              <a:ext cx="290" cy="327"/>
            </a:xfrm>
            <a:prstGeom prst="rect">
              <a:avLst/>
            </a:prstGeom>
            <a:noFill/>
            <a:ln w="9525">
              <a:noFill/>
            </a:ln>
          </p:spPr>
          <p:txBody>
            <a:bodyPr wrap="none" anchor="t">
              <a:spAutoFit/>
            </a:bodyPr>
            <a:p>
              <a:r>
                <a:rPr lang="en-US" altLang="zh-CN" i="1">
                  <a:latin typeface="Times New Roman" panose="02020603050405020304" pitchFamily="18" charset="0"/>
                  <a:ea typeface="楷体_GB2312" panose="02010609030101010101" pitchFamily="49" charset="-122"/>
                </a:rPr>
                <a:t>m</a:t>
              </a:r>
              <a:endParaRPr lang="en-US" altLang="zh-CN" i="1">
                <a:latin typeface="Times New Roman" panose="02020603050405020304" pitchFamily="18" charset="0"/>
                <a:ea typeface="楷体_GB2312" panose="02010609030101010101" pitchFamily="49" charset="-122"/>
              </a:endParaRPr>
            </a:p>
          </p:txBody>
        </p:sp>
        <p:sp>
          <p:nvSpPr>
            <p:cNvPr id="35898" name="矩形 60474"/>
            <p:cNvSpPr/>
            <p:nvPr/>
          </p:nvSpPr>
          <p:spPr>
            <a:xfrm>
              <a:off x="4154" y="1038"/>
              <a:ext cx="178" cy="327"/>
            </a:xfrm>
            <a:prstGeom prst="rect">
              <a:avLst/>
            </a:prstGeom>
            <a:noFill/>
            <a:ln w="9525">
              <a:noFill/>
            </a:ln>
          </p:spPr>
          <p:txBody>
            <a:bodyPr wrap="none" anchor="t">
              <a:spAutoFit/>
            </a:bodyPr>
            <a:p>
              <a:r>
                <a:rPr lang="en-US" altLang="zh-CN" i="1">
                  <a:latin typeface="Times New Roman" panose="02020603050405020304" pitchFamily="18" charset="0"/>
                  <a:ea typeface="楷体_GB2312" panose="02010609030101010101" pitchFamily="49" charset="-122"/>
                </a:rPr>
                <a:t>l</a:t>
              </a:r>
              <a:endParaRPr lang="en-US" altLang="zh-CN" i="1">
                <a:latin typeface="Times New Roman" panose="02020603050405020304" pitchFamily="18" charset="0"/>
                <a:ea typeface="楷体_GB2312" panose="02010609030101010101" pitchFamily="49" charset="-122"/>
              </a:endParaRPr>
            </a:p>
          </p:txBody>
        </p:sp>
        <p:sp>
          <p:nvSpPr>
            <p:cNvPr id="35899" name="直接连接符 60475"/>
            <p:cNvSpPr/>
            <p:nvPr/>
          </p:nvSpPr>
          <p:spPr>
            <a:xfrm flipV="1">
              <a:off x="4983" y="1069"/>
              <a:ext cx="206" cy="185"/>
            </a:xfrm>
            <a:prstGeom prst="line">
              <a:avLst/>
            </a:prstGeom>
            <a:ln w="31750" cap="flat" cmpd="sng">
              <a:solidFill>
                <a:schemeClr val="tx1"/>
              </a:solidFill>
              <a:prstDash val="solid"/>
              <a:round/>
              <a:headEnd type="none" w="med" len="med"/>
              <a:tailEnd type="triangle" w="med" len="med"/>
            </a:ln>
          </p:spPr>
        </p:sp>
        <p:sp>
          <p:nvSpPr>
            <p:cNvPr id="35900" name="矩形 60476"/>
            <p:cNvSpPr/>
            <p:nvPr/>
          </p:nvSpPr>
          <p:spPr>
            <a:xfrm>
              <a:off x="5155" y="977"/>
              <a:ext cx="304" cy="327"/>
            </a:xfrm>
            <a:prstGeom prst="rect">
              <a:avLst/>
            </a:prstGeom>
            <a:noFill/>
            <a:ln w="9525">
              <a:noFill/>
            </a:ln>
          </p:spPr>
          <p:txBody>
            <a:bodyPr wrap="none" anchor="t">
              <a:spAutoFit/>
            </a:bodyPr>
            <a:p>
              <a:r>
                <a:rPr lang="en-US" altLang="zh-CN" i="1">
                  <a:latin typeface="Times New Roman" panose="02020603050405020304" pitchFamily="18" charset="0"/>
                  <a:ea typeface="楷体_GB2312" panose="02010609030101010101" pitchFamily="49" charset="-122"/>
                </a:rPr>
                <a:t>a</a:t>
              </a:r>
              <a:r>
                <a:rPr lang="en-US" altLang="zh-CN" baseline="-25000">
                  <a:latin typeface="Times New Roman" panose="02020603050405020304" pitchFamily="18" charset="0"/>
                  <a:ea typeface="楷体_GB2312" panose="02010609030101010101" pitchFamily="49" charset="-122"/>
                </a:rPr>
                <a:t>2</a:t>
              </a:r>
              <a:endParaRPr lang="en-US" altLang="zh-CN" baseline="-25000">
                <a:latin typeface="Times New Roman" panose="02020603050405020304" pitchFamily="18" charset="0"/>
                <a:ea typeface="楷体_GB2312" panose="02010609030101010101" pitchFamily="49"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803"/>
                                        </p:tgtEl>
                                        <p:attrNameLst>
                                          <p:attrName>style.visibility</p:attrName>
                                        </p:attrNameLst>
                                      </p:cBhvr>
                                      <p:to>
                                        <p:strVal val="visible"/>
                                      </p:to>
                                    </p:set>
                                    <p:animEffect transition="in" filter="blinds(horizontal)">
                                      <p:cBhvr>
                                        <p:cTn id="7" dur="500"/>
                                        <p:tgtEl>
                                          <p:spTgt spid="3280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500" fill="hold">
                                          <p:stCondLst>
                                            <p:cond delay="0"/>
                                          </p:stCondLst>
                                        </p:cTn>
                                        <p:tgtEl>
                                          <p:spTgt spid="32810"/>
                                        </p:tgtEl>
                                        <p:attrNameLst>
                                          <p:attrName>style.visibility</p:attrName>
                                        </p:attrNameLst>
                                      </p:cBhvr>
                                      <p:to>
                                        <p:strVal val="visible"/>
                                      </p:to>
                                    </p:set>
                                    <p:animEffect transition="in" filter="blinds(horizontal)">
                                      <p:cBhvr>
                                        <p:cTn id="12" dur="500"/>
                                        <p:tgtEl>
                                          <p:spTgt spid="328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776"/>
                                        </p:tgtEl>
                                        <p:attrNameLst>
                                          <p:attrName>style.visibility</p:attrName>
                                        </p:attrNameLst>
                                      </p:cBhvr>
                                      <p:to>
                                        <p:strVal val="visible"/>
                                      </p:to>
                                    </p:set>
                                    <p:animEffect transition="in" filter="blinds(horizontal)">
                                      <p:cBhvr>
                                        <p:cTn id="17" dur="500"/>
                                        <p:tgtEl>
                                          <p:spTgt spid="3277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0453"/>
                                        </p:tgtEl>
                                        <p:attrNameLst>
                                          <p:attrName>style.visibility</p:attrName>
                                        </p:attrNameLst>
                                      </p:cBhvr>
                                      <p:to>
                                        <p:strVal val="visible"/>
                                      </p:to>
                                    </p:set>
                                    <p:animEffect transition="in" filter="randombar(horizontal)">
                                      <p:cBhvr>
                                        <p:cTn id="22" dur="500"/>
                                        <p:tgtEl>
                                          <p:spTgt spid="6045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2769"/>
                                        </p:tgtEl>
                                        <p:attrNameLst>
                                          <p:attrName>style.visibility</p:attrName>
                                        </p:attrNameLst>
                                      </p:cBhvr>
                                      <p:to>
                                        <p:strVal val="visible"/>
                                      </p:to>
                                    </p:set>
                                    <p:animEffect transition="in" filter="blinds(horizontal)">
                                      <p:cBhvr>
                                        <p:cTn id="27" dur="500"/>
                                        <p:tgtEl>
                                          <p:spTgt spid="3276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60454"/>
                                        </p:tgtEl>
                                        <p:attrNameLst>
                                          <p:attrName>style.visibility</p:attrName>
                                        </p:attrNameLst>
                                      </p:cBhvr>
                                      <p:to>
                                        <p:strVal val="visible"/>
                                      </p:to>
                                    </p:set>
                                    <p:animEffect transition="in" filter="randombar(horizontal)">
                                      <p:cBhvr>
                                        <p:cTn id="32" dur="500"/>
                                        <p:tgtEl>
                                          <p:spTgt spid="60454"/>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60455"/>
                                        </p:tgtEl>
                                        <p:attrNameLst>
                                          <p:attrName>style.visibility</p:attrName>
                                        </p:attrNameLst>
                                      </p:cBhvr>
                                      <p:to>
                                        <p:strVal val="visible"/>
                                      </p:to>
                                    </p:set>
                                    <p:animEffect transition="in" filter="slide(fromBottom)">
                                      <p:cBhvr>
                                        <p:cTn id="37" dur="500"/>
                                        <p:tgtEl>
                                          <p:spTgt spid="6045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6" fill="hold" nodeType="clickEffect">
                                  <p:stCondLst>
                                    <p:cond delay="0"/>
                                  </p:stCondLst>
                                  <p:childTnLst>
                                    <p:set>
                                      <p:cBhvr>
                                        <p:cTn id="41" dur="1" fill="hold">
                                          <p:stCondLst>
                                            <p:cond delay="0"/>
                                          </p:stCondLst>
                                        </p:cTn>
                                        <p:tgtEl>
                                          <p:spTgt spid="60457"/>
                                        </p:tgtEl>
                                        <p:attrNameLst>
                                          <p:attrName>style.visibility</p:attrName>
                                        </p:attrNameLst>
                                      </p:cBhvr>
                                      <p:to>
                                        <p:strVal val="visible"/>
                                      </p:to>
                                    </p:set>
                                    <p:animEffect transition="in" filter="barn(inHorizontal)">
                                      <p:cBhvr>
                                        <p:cTn id="42" dur="500"/>
                                        <p:tgtEl>
                                          <p:spTgt spid="6045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60456"/>
                                        </p:tgtEl>
                                        <p:attrNameLst>
                                          <p:attrName>style.visibility</p:attrName>
                                        </p:attrNameLst>
                                      </p:cBhvr>
                                      <p:to>
                                        <p:strVal val="visible"/>
                                      </p:to>
                                    </p:set>
                                    <p:animEffect transition="in" filter="dissolve">
                                      <p:cBhvr>
                                        <p:cTn id="47" dur="500"/>
                                        <p:tgtEl>
                                          <p:spTgt spid="60456"/>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60458"/>
                                        </p:tgtEl>
                                        <p:attrNameLst>
                                          <p:attrName>style.visibility</p:attrName>
                                        </p:attrNameLst>
                                      </p:cBhvr>
                                      <p:to>
                                        <p:strVal val="visible"/>
                                      </p:to>
                                    </p:set>
                                    <p:animEffect transition="in" filter="checkerboard(across)">
                                      <p:cBhvr>
                                        <p:cTn id="52" dur="500"/>
                                        <p:tgtEl>
                                          <p:spTgt spid="60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03" grpId="0"/>
      <p:bldP spid="60453" grpId="0"/>
      <p:bldP spid="60454" grpId="0"/>
      <p:bldP spid="60455" grpId="0"/>
      <p:bldP spid="6045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矩形 61441"/>
          <p:cNvSpPr/>
          <p:nvPr/>
        </p:nvSpPr>
        <p:spPr>
          <a:xfrm>
            <a:off x="395288" y="692150"/>
            <a:ext cx="4876800" cy="488950"/>
          </a:xfrm>
          <a:prstGeom prst="rect">
            <a:avLst/>
          </a:prstGeom>
          <a:noFill/>
          <a:ln w="9525">
            <a:noFill/>
          </a:ln>
        </p:spPr>
        <p:txBody>
          <a:bodyPr anchor="t">
            <a:spAutoFit/>
          </a:bodyPr>
          <a:p>
            <a:r>
              <a:rPr lang="zh-CN" altLang="en-US" sz="2600" dirty="0">
                <a:latin typeface="楷体_GB2312" panose="02010609030101010101" pitchFamily="49" charset="-122"/>
                <a:ea typeface="楷体_GB2312" panose="02010609030101010101" pitchFamily="49" charset="-122"/>
              </a:rPr>
              <a:t>求解上面方程组，得到：</a:t>
            </a:r>
            <a:endParaRPr lang="zh-CN" altLang="en-US" sz="2600">
              <a:latin typeface="楷体_GB2312" panose="02010609030101010101" pitchFamily="49" charset="-122"/>
              <a:ea typeface="楷体_GB2312" panose="02010609030101010101" pitchFamily="49" charset="-122"/>
            </a:endParaRPr>
          </a:p>
        </p:txBody>
      </p:sp>
      <p:graphicFrame>
        <p:nvGraphicFramePr>
          <p:cNvPr id="61443" name="对象 61442"/>
          <p:cNvGraphicFramePr/>
          <p:nvPr/>
        </p:nvGraphicFramePr>
        <p:xfrm>
          <a:off x="684213" y="1268413"/>
          <a:ext cx="4633912" cy="466725"/>
        </p:xfrm>
        <a:graphic>
          <a:graphicData uri="http://schemas.openxmlformats.org/presentationml/2006/ole">
            <mc:AlternateContent xmlns:mc="http://schemas.openxmlformats.org/markup-compatibility/2006">
              <mc:Choice xmlns:v="urn:schemas-microsoft-com:vml" Requires="v">
                <p:oleObj spid="_x0000_s3146" name="" r:id="rId1" imgW="6057900" imgH="609600" progId="Equation.DSMT4">
                  <p:embed/>
                </p:oleObj>
              </mc:Choice>
              <mc:Fallback>
                <p:oleObj name="" r:id="rId1" imgW="6057900" imgH="609600" progId="Equation.DSMT4">
                  <p:embed/>
                  <p:pic>
                    <p:nvPicPr>
                      <p:cNvPr id="0" name="图片 3145"/>
                      <p:cNvPicPr/>
                      <p:nvPr/>
                    </p:nvPicPr>
                    <p:blipFill>
                      <a:blip r:embed="rId2"/>
                      <a:stretch>
                        <a:fillRect/>
                      </a:stretch>
                    </p:blipFill>
                    <p:spPr>
                      <a:xfrm>
                        <a:off x="684213" y="1268413"/>
                        <a:ext cx="4633912" cy="466725"/>
                      </a:xfrm>
                      <a:prstGeom prst="rect">
                        <a:avLst/>
                      </a:prstGeom>
                      <a:noFill/>
                      <a:ln w="38100">
                        <a:noFill/>
                        <a:miter/>
                      </a:ln>
                    </p:spPr>
                  </p:pic>
                </p:oleObj>
              </mc:Fallback>
            </mc:AlternateContent>
          </a:graphicData>
        </a:graphic>
      </p:graphicFrame>
      <p:graphicFrame>
        <p:nvGraphicFramePr>
          <p:cNvPr id="61444" name="对象 61443"/>
          <p:cNvGraphicFramePr/>
          <p:nvPr/>
        </p:nvGraphicFramePr>
        <p:xfrm>
          <a:off x="1042988" y="1844675"/>
          <a:ext cx="3673475" cy="488950"/>
        </p:xfrm>
        <a:graphic>
          <a:graphicData uri="http://schemas.openxmlformats.org/presentationml/2006/ole">
            <mc:AlternateContent xmlns:mc="http://schemas.openxmlformats.org/markup-compatibility/2006">
              <mc:Choice xmlns:v="urn:schemas-microsoft-com:vml" Requires="v">
                <p:oleObj spid="_x0000_s3143" name="" r:id="rId3" imgW="4584700" imgH="609600" progId="Equation.DSMT4">
                  <p:embed/>
                </p:oleObj>
              </mc:Choice>
              <mc:Fallback>
                <p:oleObj name="" r:id="rId3" imgW="4584700" imgH="609600" progId="Equation.DSMT4">
                  <p:embed/>
                  <p:pic>
                    <p:nvPicPr>
                      <p:cNvPr id="0" name="图片 3142"/>
                      <p:cNvPicPr/>
                      <p:nvPr/>
                    </p:nvPicPr>
                    <p:blipFill>
                      <a:blip r:embed="rId4"/>
                      <a:stretch>
                        <a:fillRect/>
                      </a:stretch>
                    </p:blipFill>
                    <p:spPr>
                      <a:xfrm>
                        <a:off x="1042988" y="1844675"/>
                        <a:ext cx="3673475" cy="488950"/>
                      </a:xfrm>
                      <a:prstGeom prst="rect">
                        <a:avLst/>
                      </a:prstGeom>
                      <a:noFill/>
                      <a:ln w="38100">
                        <a:noFill/>
                        <a:miter/>
                      </a:ln>
                    </p:spPr>
                  </p:pic>
                </p:oleObj>
              </mc:Fallback>
            </mc:AlternateContent>
          </a:graphicData>
        </a:graphic>
      </p:graphicFrame>
      <p:graphicFrame>
        <p:nvGraphicFramePr>
          <p:cNvPr id="61445" name="对象 61444"/>
          <p:cNvGraphicFramePr/>
          <p:nvPr/>
        </p:nvGraphicFramePr>
        <p:xfrm>
          <a:off x="466725" y="2492375"/>
          <a:ext cx="3673475" cy="911225"/>
        </p:xfrm>
        <a:graphic>
          <a:graphicData uri="http://schemas.openxmlformats.org/presentationml/2006/ole">
            <mc:AlternateContent xmlns:mc="http://schemas.openxmlformats.org/markup-compatibility/2006">
              <mc:Choice xmlns:v="urn:schemas-microsoft-com:vml" Requires="v">
                <p:oleObj spid="_x0000_s3144" name="" r:id="rId5" imgW="1689100" imgH="419100" progId="Equation.DSMT4">
                  <p:embed/>
                </p:oleObj>
              </mc:Choice>
              <mc:Fallback>
                <p:oleObj name="" r:id="rId5" imgW="1689100" imgH="419100" progId="Equation.DSMT4">
                  <p:embed/>
                  <p:pic>
                    <p:nvPicPr>
                      <p:cNvPr id="0" name="图片 3143"/>
                      <p:cNvPicPr/>
                      <p:nvPr/>
                    </p:nvPicPr>
                    <p:blipFill>
                      <a:blip r:embed="rId6"/>
                      <a:stretch>
                        <a:fillRect/>
                      </a:stretch>
                    </p:blipFill>
                    <p:spPr>
                      <a:xfrm>
                        <a:off x="466725" y="2492375"/>
                        <a:ext cx="3673475" cy="911225"/>
                      </a:xfrm>
                      <a:prstGeom prst="rect">
                        <a:avLst/>
                      </a:prstGeom>
                      <a:noFill/>
                      <a:ln w="38100">
                        <a:noFill/>
                        <a:miter/>
                      </a:ln>
                    </p:spPr>
                  </p:pic>
                </p:oleObj>
              </mc:Fallback>
            </mc:AlternateContent>
          </a:graphicData>
        </a:graphic>
      </p:graphicFrame>
      <p:graphicFrame>
        <p:nvGraphicFramePr>
          <p:cNvPr id="61446" name="对象 61445"/>
          <p:cNvGraphicFramePr/>
          <p:nvPr/>
        </p:nvGraphicFramePr>
        <p:xfrm>
          <a:off x="4287838" y="2492375"/>
          <a:ext cx="3519487" cy="873125"/>
        </p:xfrm>
        <a:graphic>
          <a:graphicData uri="http://schemas.openxmlformats.org/presentationml/2006/ole">
            <mc:AlternateContent xmlns:mc="http://schemas.openxmlformats.org/markup-compatibility/2006">
              <mc:Choice xmlns:v="urn:schemas-microsoft-com:vml" Requires="v">
                <p:oleObj spid="_x0000_s3145" name="" r:id="rId7" imgW="1689100" imgH="419100" progId="Equation.DSMT4">
                  <p:embed/>
                </p:oleObj>
              </mc:Choice>
              <mc:Fallback>
                <p:oleObj name="" r:id="rId7" imgW="1689100" imgH="419100" progId="Equation.DSMT4">
                  <p:embed/>
                  <p:pic>
                    <p:nvPicPr>
                      <p:cNvPr id="0" name="图片 3144"/>
                      <p:cNvPicPr/>
                      <p:nvPr/>
                    </p:nvPicPr>
                    <p:blipFill>
                      <a:blip r:embed="rId8"/>
                      <a:stretch>
                        <a:fillRect/>
                      </a:stretch>
                    </p:blipFill>
                    <p:spPr>
                      <a:xfrm>
                        <a:off x="4287838" y="2492375"/>
                        <a:ext cx="3519487" cy="873125"/>
                      </a:xfrm>
                      <a:prstGeom prst="rect">
                        <a:avLst/>
                      </a:prstGeom>
                      <a:noFill/>
                      <a:ln w="38100">
                        <a:noFill/>
                        <a:miter/>
                      </a:ln>
                    </p:spPr>
                  </p:pic>
                </p:oleObj>
              </mc:Fallback>
            </mc:AlternateContent>
          </a:graphicData>
        </a:graphic>
      </p:graphicFrame>
      <p:sp>
        <p:nvSpPr>
          <p:cNvPr id="61447" name="矩形 61446"/>
          <p:cNvSpPr/>
          <p:nvPr/>
        </p:nvSpPr>
        <p:spPr>
          <a:xfrm>
            <a:off x="522288" y="4598988"/>
            <a:ext cx="7848600" cy="892175"/>
          </a:xfrm>
          <a:prstGeom prst="rect">
            <a:avLst/>
          </a:prstGeom>
          <a:noFill/>
          <a:ln w="9525">
            <a:noFill/>
          </a:ln>
        </p:spPr>
        <p:txBody>
          <a:bodyPr anchor="t">
            <a:spAutoFit/>
          </a:bodyPr>
          <a:p>
            <a:pPr algn="just"/>
            <a:r>
              <a:rPr lang="en-US" altLang="zh-CN" sz="2600">
                <a:latin typeface="Times New Roman" panose="02020603050405020304" pitchFamily="18" charset="0"/>
                <a:ea typeface="楷体_GB2312" panose="02010609030101010101" pitchFamily="49" charset="-122"/>
              </a:rPr>
              <a:t>1</a:t>
            </a:r>
            <a:r>
              <a:rPr lang="zh-CN" altLang="en-US" sz="2600" dirty="0">
                <a:latin typeface="Times New Roman" panose="02020603050405020304" pitchFamily="18" charset="0"/>
                <a:ea typeface="楷体_GB2312" panose="02010609030101010101" pitchFamily="49" charset="-122"/>
              </a:rPr>
              <a:t>）</a:t>
            </a:r>
            <a:r>
              <a:rPr lang="zh-CN" altLang="en-US" sz="2600" dirty="0">
                <a:latin typeface="楷体_GB2312" panose="02010609030101010101" pitchFamily="49" charset="-122"/>
                <a:ea typeface="楷体_GB2312" panose="02010609030101010101" pitchFamily="49" charset="-122"/>
              </a:rPr>
              <a:t>如果</a:t>
            </a:r>
            <a:r>
              <a:rPr lang="zh-CN" altLang="en-US" sz="2600" dirty="0">
                <a:latin typeface="楷体_GB2312" panose="02010609030101010101" pitchFamily="49" charset="-122"/>
                <a:ea typeface="楷体_GB2312" panose="02010609030101010101" pitchFamily="49" charset="-122"/>
                <a:sym typeface="Symbol" panose="05050102010706020507" pitchFamily="18" charset="2"/>
              </a:rPr>
              <a:t></a:t>
            </a:r>
            <a:r>
              <a:rPr lang="en-US" altLang="zh-CN" sz="2600">
                <a:latin typeface="楷体_GB2312" panose="02010609030101010101" pitchFamily="49" charset="-122"/>
                <a:ea typeface="楷体_GB2312" panose="02010609030101010101" pitchFamily="49" charset="-122"/>
                <a:sym typeface="Symbol" panose="05050102010706020507" pitchFamily="18" charset="2"/>
              </a:rPr>
              <a:t>=0</a:t>
            </a:r>
            <a:r>
              <a:rPr lang="zh-CN" altLang="en-US" sz="2600" dirty="0">
                <a:latin typeface="楷体_GB2312" panose="02010609030101010101" pitchFamily="49" charset="-122"/>
                <a:ea typeface="楷体_GB2312" panose="02010609030101010101" pitchFamily="49" charset="-122"/>
                <a:sym typeface="Symbol" panose="05050102010706020507" pitchFamily="18" charset="2"/>
              </a:rPr>
              <a:t>，</a:t>
            </a:r>
            <a:r>
              <a:rPr lang="en-US" altLang="zh-CN" sz="2600" i="1">
                <a:latin typeface="Times New Roman" panose="02020603050405020304" pitchFamily="18" charset="0"/>
                <a:ea typeface="楷体_GB2312" panose="02010609030101010101" pitchFamily="49" charset="-122"/>
              </a:rPr>
              <a:t>a</a:t>
            </a:r>
            <a:r>
              <a:rPr lang="en-US" altLang="zh-CN" sz="2600" baseline="-25000">
                <a:latin typeface="Times New Roman" panose="02020603050405020304" pitchFamily="18" charset="0"/>
                <a:ea typeface="楷体_GB2312" panose="02010609030101010101" pitchFamily="49" charset="-122"/>
              </a:rPr>
              <a:t>1</a:t>
            </a:r>
            <a:r>
              <a:rPr lang="en-US" altLang="zh-CN" sz="2600">
                <a:latin typeface="Times New Roman" panose="02020603050405020304" pitchFamily="18" charset="0"/>
                <a:ea typeface="楷体_GB2312" panose="02010609030101010101" pitchFamily="49" charset="-122"/>
              </a:rPr>
              <a:t>=</a:t>
            </a:r>
            <a:r>
              <a:rPr lang="en-US" altLang="zh-CN" sz="2600" i="1">
                <a:latin typeface="Times New Roman" panose="02020603050405020304" pitchFamily="18" charset="0"/>
                <a:ea typeface="楷体_GB2312" panose="02010609030101010101" pitchFamily="49" charset="-122"/>
              </a:rPr>
              <a:t>a</a:t>
            </a:r>
            <a:r>
              <a:rPr lang="en-US" altLang="zh-CN" sz="2600" baseline="-25000">
                <a:latin typeface="Times New Roman" panose="02020603050405020304" pitchFamily="18" charset="0"/>
                <a:ea typeface="楷体_GB2312" panose="02010609030101010101" pitchFamily="49" charset="-122"/>
              </a:rPr>
              <a:t>2</a:t>
            </a:r>
            <a:r>
              <a:rPr lang="zh-CN" altLang="en-US" sz="2600">
                <a:latin typeface="楷体_GB2312" panose="02010609030101010101" pitchFamily="49" charset="-122"/>
                <a:ea typeface="楷体_GB2312" panose="02010609030101010101" pitchFamily="49" charset="-122"/>
              </a:rPr>
              <a:t>，</a:t>
            </a:r>
            <a:r>
              <a:rPr lang="zh-CN" altLang="en-US" sz="2600" dirty="0">
                <a:latin typeface="楷体_GB2312" panose="02010609030101010101" pitchFamily="49" charset="-122"/>
                <a:ea typeface="楷体_GB2312" panose="02010609030101010101" pitchFamily="49" charset="-122"/>
              </a:rPr>
              <a:t>则实际上是小车在水平方向作匀加速直线运动；</a:t>
            </a:r>
            <a:endParaRPr lang="zh-CN" altLang="en-US" sz="2600" dirty="0">
              <a:latin typeface="楷体_GB2312" panose="02010609030101010101" pitchFamily="49" charset="-122"/>
              <a:ea typeface="楷体_GB2312" panose="02010609030101010101" pitchFamily="49" charset="-122"/>
            </a:endParaRPr>
          </a:p>
        </p:txBody>
      </p:sp>
      <p:sp>
        <p:nvSpPr>
          <p:cNvPr id="353317" name="横卷形 353316"/>
          <p:cNvSpPr/>
          <p:nvPr/>
        </p:nvSpPr>
        <p:spPr>
          <a:xfrm>
            <a:off x="296863" y="3698875"/>
            <a:ext cx="1296987" cy="863600"/>
          </a:xfrm>
          <a:prstGeom prst="horizontalScroll">
            <a:avLst>
              <a:gd name="adj" fmla="val 12500"/>
            </a:avLst>
          </a:prstGeom>
          <a:solidFill>
            <a:schemeClr val="accent1"/>
          </a:solidFill>
          <a:ln w="9525" cap="flat" cmpd="sng">
            <a:solidFill>
              <a:schemeClr val="tx1"/>
            </a:solidFill>
            <a:prstDash val="solid"/>
            <a:round/>
            <a:headEnd type="none" w="med" len="med"/>
            <a:tailEnd type="none" w="med" len="med"/>
          </a:ln>
        </p:spPr>
        <p:txBody>
          <a:bodyPr wrap="none" anchor="ctr"/>
          <a:p>
            <a:pPr algn="ctr"/>
            <a:r>
              <a:rPr lang="zh-CN" altLang="en-US" dirty="0">
                <a:solidFill>
                  <a:srgbClr val="FF0000"/>
                </a:solidFill>
                <a:latin typeface="Times New Roman" panose="02020603050405020304" pitchFamily="18" charset="0"/>
                <a:ea typeface="宋体" panose="02010600030101010101" pitchFamily="2" charset="-122"/>
              </a:rPr>
              <a:t>讨论</a:t>
            </a:r>
            <a:endParaRPr lang="zh-CN" altLang="en-US" dirty="0">
              <a:solidFill>
                <a:srgbClr val="0000FF"/>
              </a:solidFill>
              <a:latin typeface="Times New Roman" panose="02020603050405020304" pitchFamily="18" charset="0"/>
              <a:ea typeface="宋体" panose="02010600030101010101" pitchFamily="2" charset="-122"/>
            </a:endParaRPr>
          </a:p>
        </p:txBody>
      </p:sp>
      <p:sp>
        <p:nvSpPr>
          <p:cNvPr id="2" name="矩形 1"/>
          <p:cNvSpPr/>
          <p:nvPr/>
        </p:nvSpPr>
        <p:spPr>
          <a:xfrm>
            <a:off x="484188" y="5637213"/>
            <a:ext cx="7848600" cy="492125"/>
          </a:xfrm>
          <a:prstGeom prst="rect">
            <a:avLst/>
          </a:prstGeom>
          <a:noFill/>
          <a:ln w="9525">
            <a:noFill/>
          </a:ln>
        </p:spPr>
        <p:txBody>
          <a:bodyPr anchor="t">
            <a:spAutoFit/>
          </a:bodyPr>
          <a:p>
            <a:pPr algn="just"/>
            <a:r>
              <a:rPr lang="en-US" altLang="zh-CN" sz="2600">
                <a:latin typeface="Times New Roman" panose="02020603050405020304" pitchFamily="18" charset="0"/>
                <a:ea typeface="楷体_GB2312" panose="02010609030101010101" pitchFamily="49" charset="-122"/>
              </a:rPr>
              <a:t>2) </a:t>
            </a:r>
            <a:r>
              <a:rPr lang="zh-CN" altLang="en-US" sz="2600" dirty="0">
                <a:latin typeface="楷体_GB2312" panose="02010609030101010101" pitchFamily="49" charset="-122"/>
                <a:ea typeface="楷体_GB2312" panose="02010609030101010101" pitchFamily="49" charset="-122"/>
              </a:rPr>
              <a:t>如果</a:t>
            </a:r>
            <a:r>
              <a:rPr lang="zh-CN" altLang="en-US" sz="2600" dirty="0">
                <a:latin typeface="楷体_GB2312" panose="02010609030101010101" pitchFamily="49" charset="-122"/>
                <a:ea typeface="楷体_GB2312" panose="02010609030101010101" pitchFamily="49" charset="-122"/>
                <a:sym typeface="Symbol" panose="05050102010706020507" pitchFamily="18" charset="2"/>
              </a:rPr>
              <a:t></a:t>
            </a:r>
            <a:r>
              <a:rPr lang="en-US" altLang="zh-CN" sz="2600">
                <a:latin typeface="楷体_GB2312" panose="02010609030101010101" pitchFamily="49" charset="-122"/>
                <a:ea typeface="楷体_GB2312" panose="02010609030101010101" pitchFamily="49" charset="-122"/>
                <a:sym typeface="Symbol" panose="05050102010706020507" pitchFamily="18" charset="2"/>
              </a:rPr>
              <a:t>=0</a:t>
            </a:r>
            <a:r>
              <a:rPr lang="zh-CN" altLang="en-US" sz="2600" dirty="0">
                <a:latin typeface="楷体_GB2312" panose="02010609030101010101" pitchFamily="49" charset="-122"/>
                <a:ea typeface="楷体_GB2312" panose="02010609030101010101" pitchFamily="49" charset="-122"/>
                <a:sym typeface="Symbol" panose="05050102010706020507" pitchFamily="18" charset="2"/>
              </a:rPr>
              <a:t>， </a:t>
            </a:r>
            <a:r>
              <a:rPr lang="zh-CN" altLang="en-US" sz="2600" dirty="0">
                <a:latin typeface="Times New Roman" panose="02020603050405020304" pitchFamily="18" charset="0"/>
                <a:ea typeface="楷体_GB2312" panose="02010609030101010101" pitchFamily="49" charset="-122"/>
              </a:rPr>
              <a:t>加速度为零</a:t>
            </a:r>
            <a:r>
              <a:rPr lang="zh-CN" altLang="en-US" sz="2600" dirty="0">
                <a:latin typeface="楷体_GB2312" panose="02010609030101010101" pitchFamily="49" charset="-122"/>
                <a:ea typeface="楷体_GB2312" panose="02010609030101010101" pitchFamily="49" charset="-122"/>
              </a:rPr>
              <a:t>， 悬线保持在竖直方向。</a:t>
            </a:r>
            <a:endParaRPr lang="zh-CN" altLang="en-US" sz="2600" dirty="0">
              <a:latin typeface="楷体_GB2312" panose="02010609030101010101" pitchFamily="49" charset="-122"/>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barn(outHorizontal)">
                                      <p:cBhvr>
                                        <p:cTn id="7" dur="500"/>
                                        <p:tgtEl>
                                          <p:spTgt spid="6144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1443"/>
                                        </p:tgtEl>
                                        <p:attrNameLst>
                                          <p:attrName>style.visibility</p:attrName>
                                        </p:attrNameLst>
                                      </p:cBhvr>
                                      <p:to>
                                        <p:strVal val="visible"/>
                                      </p:to>
                                    </p:set>
                                    <p:animEffect transition="in" filter="randombar(horizontal)">
                                      <p:cBhvr>
                                        <p:cTn id="12" dur="500"/>
                                        <p:tgtEl>
                                          <p:spTgt spid="6144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61444"/>
                                        </p:tgtEl>
                                        <p:attrNameLst>
                                          <p:attrName>style.visibility</p:attrName>
                                        </p:attrNameLst>
                                      </p:cBhvr>
                                      <p:to>
                                        <p:strVal val="visible"/>
                                      </p:to>
                                    </p:set>
                                    <p:animEffect transition="in" filter="barn(outHorizontal)">
                                      <p:cBhvr>
                                        <p:cTn id="17" dur="500"/>
                                        <p:tgtEl>
                                          <p:spTgt spid="6144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p:cTn id="21" dur="1" fill="hold">
                                          <p:stCondLst>
                                            <p:cond delay="0"/>
                                          </p:stCondLst>
                                        </p:cTn>
                                        <p:tgtEl>
                                          <p:spTgt spid="61445"/>
                                        </p:tgtEl>
                                        <p:attrNameLst>
                                          <p:attrName>style.visibility</p:attrName>
                                        </p:attrNameLst>
                                      </p:cBhvr>
                                      <p:to>
                                        <p:strVal val="visible"/>
                                      </p:to>
                                    </p:set>
                                    <p:animEffect transition="in" filter="barn(inHorizontal)">
                                      <p:cBhvr>
                                        <p:cTn id="22" dur="500"/>
                                        <p:tgtEl>
                                          <p:spTgt spid="6144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61446"/>
                                        </p:tgtEl>
                                        <p:attrNameLst>
                                          <p:attrName>style.visibility</p:attrName>
                                        </p:attrNameLst>
                                      </p:cBhvr>
                                      <p:to>
                                        <p:strVal val="visible"/>
                                      </p:to>
                                    </p:set>
                                    <p:animEffect transition="in" filter="barn(outHorizontal)">
                                      <p:cBhvr>
                                        <p:cTn id="27" dur="500"/>
                                        <p:tgtEl>
                                          <p:spTgt spid="614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3317"/>
                                        </p:tgtEl>
                                        <p:attrNameLst>
                                          <p:attrName>style.visibility</p:attrName>
                                        </p:attrNameLst>
                                      </p:cBhvr>
                                      <p:to>
                                        <p:strVal val="visible"/>
                                      </p:to>
                                    </p:set>
                                    <p:animEffect transition="in" filter="wipe(left)">
                                      <p:cBhvr>
                                        <p:cTn id="32" dur="500"/>
                                        <p:tgtEl>
                                          <p:spTgt spid="35331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1447"/>
                                        </p:tgtEl>
                                        <p:attrNameLst>
                                          <p:attrName>style.visibility</p:attrName>
                                        </p:attrNameLst>
                                      </p:cBhvr>
                                      <p:to>
                                        <p:strVal val="visible"/>
                                      </p:to>
                                    </p:set>
                                    <p:animEffect transition="in" filter="blinds(horizontal)">
                                      <p:cBhvr>
                                        <p:cTn id="37" dur="500"/>
                                        <p:tgtEl>
                                          <p:spTgt spid="6144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linds(horizontal)">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p:bldP spid="61447" grpId="0"/>
      <p:bldP spid="353317" grpId="0" bldLvl="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Text Box 4"/>
          <p:cNvSpPr txBox="1"/>
          <p:nvPr/>
        </p:nvSpPr>
        <p:spPr>
          <a:xfrm>
            <a:off x="381000" y="1187450"/>
            <a:ext cx="8610600" cy="519113"/>
          </a:xfrm>
          <a:prstGeom prst="rect">
            <a:avLst/>
          </a:prstGeom>
          <a:noFill/>
          <a:ln w="9525">
            <a:noFill/>
          </a:ln>
        </p:spPr>
        <p:txBody>
          <a:bodyPr anchor="t">
            <a:spAutoFit/>
          </a:bodyPr>
          <a:p>
            <a:pPr>
              <a:spcBef>
                <a:spcPct val="50000"/>
              </a:spcBef>
            </a:pPr>
            <a:r>
              <a:rPr lang="en-US" altLang="zh-CN">
                <a:solidFill>
                  <a:srgbClr val="000000"/>
                </a:solidFill>
                <a:latin typeface="Arial" panose="020B0604020202020204" pitchFamily="34" charset="0"/>
                <a:ea typeface="宋体" panose="02010600030101010101" pitchFamily="2" charset="-122"/>
              </a:rPr>
              <a:t>        </a:t>
            </a:r>
            <a:endParaRPr lang="en-US" altLang="zh-CN" b="0">
              <a:latin typeface="Arial" panose="020B0604020202020204" pitchFamily="34" charset="0"/>
              <a:ea typeface="宋体" panose="02010600030101010101" pitchFamily="2" charset="-122"/>
            </a:endParaRPr>
          </a:p>
        </p:txBody>
      </p:sp>
      <p:sp>
        <p:nvSpPr>
          <p:cNvPr id="360459" name="Rectangle 23"/>
          <p:cNvSpPr/>
          <p:nvPr/>
        </p:nvSpPr>
        <p:spPr>
          <a:xfrm>
            <a:off x="387350" y="1179513"/>
            <a:ext cx="8542338" cy="608012"/>
          </a:xfrm>
          <a:prstGeom prst="rect">
            <a:avLst/>
          </a:prstGeom>
          <a:noFill/>
          <a:ln w="9525">
            <a:noFill/>
          </a:ln>
        </p:spPr>
        <p:txBody>
          <a:bodyPr anchor="t">
            <a:spAutoFit/>
          </a:bodyPr>
          <a:p>
            <a:pPr>
              <a:lnSpc>
                <a:spcPct val="120000"/>
              </a:lnSpc>
              <a:buClr>
                <a:srgbClr val="0000FF"/>
              </a:buClr>
              <a:buFont typeface="Wingdings" panose="05000000000000000000" pitchFamily="2" charset="2"/>
            </a:pPr>
            <a:r>
              <a:rPr lang="zh-CN" altLang="en-US" dirty="0">
                <a:solidFill>
                  <a:srgbClr val="0000FF"/>
                </a:solidFill>
                <a:latin typeface="Times New Roman" panose="02020603050405020304" pitchFamily="18" charset="0"/>
                <a:ea typeface="宋体" panose="02010600030101010101" pitchFamily="2" charset="-122"/>
              </a:rPr>
              <a:t>惯性参照系</a:t>
            </a:r>
            <a:r>
              <a:rPr lang="zh-CN" altLang="en-US" dirty="0">
                <a:solidFill>
                  <a:srgbClr val="1C1C1C"/>
                </a:solidFill>
                <a:latin typeface="Times New Roman" panose="02020603050405020304" pitchFamily="18" charset="0"/>
                <a:ea typeface="宋体" panose="02010600030101010101" pitchFamily="2" charset="-122"/>
              </a:rPr>
              <a:t>   </a:t>
            </a:r>
            <a:r>
              <a:rPr lang="zh-CN" altLang="en-US" dirty="0">
                <a:solidFill>
                  <a:srgbClr val="000000"/>
                </a:solidFill>
                <a:latin typeface="宋体" panose="02010600030101010101" pitchFamily="2" charset="-122"/>
                <a:ea typeface="宋体" panose="02010600030101010101" pitchFamily="2" charset="-122"/>
              </a:rPr>
              <a:t>牛顿定律成立的参考系叫做惯性参考系</a:t>
            </a:r>
            <a:r>
              <a:rPr lang="en-US" altLang="zh-CN">
                <a:solidFill>
                  <a:srgbClr val="000000"/>
                </a:solidFill>
                <a:latin typeface="宋体" panose="02010600030101010101" pitchFamily="2" charset="-122"/>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sp>
        <p:nvSpPr>
          <p:cNvPr id="19460" name="文本框 360460"/>
          <p:cNvSpPr txBox="1"/>
          <p:nvPr/>
        </p:nvSpPr>
        <p:spPr>
          <a:xfrm>
            <a:off x="1152525" y="233363"/>
            <a:ext cx="7065963" cy="701675"/>
          </a:xfrm>
          <a:prstGeom prst="rect">
            <a:avLst/>
          </a:prstGeom>
          <a:noFill/>
          <a:ln w="9525">
            <a:noFill/>
          </a:ln>
        </p:spPr>
        <p:txBody>
          <a:bodyPr anchor="t">
            <a:spAutoFit/>
          </a:bodyPr>
          <a:p>
            <a:pPr>
              <a:spcBef>
                <a:spcPct val="50000"/>
              </a:spcBef>
            </a:pPr>
            <a:r>
              <a:rPr lang="zh-CN" altLang="en-US" sz="4000" dirty="0">
                <a:solidFill>
                  <a:srgbClr val="0000FF"/>
                </a:solidFill>
                <a:latin typeface="Times New Roman" panose="02020603050405020304" pitchFamily="18" charset="0"/>
                <a:ea typeface="宋体" panose="02010600030101010101" pitchFamily="2" charset="-122"/>
              </a:rPr>
              <a:t>§</a:t>
            </a:r>
            <a:r>
              <a:rPr lang="en-US" altLang="zh-CN" sz="4000">
                <a:solidFill>
                  <a:srgbClr val="0000FF"/>
                </a:solidFill>
                <a:latin typeface="Times New Roman" panose="02020603050405020304" pitchFamily="18" charset="0"/>
                <a:ea typeface="宋体" panose="02010600030101010101" pitchFamily="2" charset="-122"/>
              </a:rPr>
              <a:t>2.4</a:t>
            </a:r>
            <a:r>
              <a:rPr lang="en-US" altLang="zh-CN" sz="4000">
                <a:solidFill>
                  <a:srgbClr val="0000FF"/>
                </a:solidFill>
                <a:latin typeface="Arial" panose="020B0604020202020204" pitchFamily="34" charset="0"/>
                <a:ea typeface="宋体" panose="02010600030101010101" pitchFamily="2" charset="-122"/>
              </a:rPr>
              <a:t>  </a:t>
            </a:r>
            <a:r>
              <a:rPr lang="zh-CN" altLang="en-US" sz="4000" dirty="0">
                <a:solidFill>
                  <a:srgbClr val="0000FF"/>
                </a:solidFill>
                <a:latin typeface="Arial" panose="020B0604020202020204" pitchFamily="34" charset="0"/>
                <a:ea typeface="宋体" panose="02010600030101010101" pitchFamily="2" charset="-122"/>
              </a:rPr>
              <a:t>惯性系 力学相对性原理</a:t>
            </a:r>
            <a:endParaRPr lang="zh-CN" altLang="en-US" sz="4000" dirty="0">
              <a:solidFill>
                <a:srgbClr val="0000FF"/>
              </a:solidFill>
              <a:latin typeface="Arial" panose="020B0604020202020204" pitchFamily="34" charset="0"/>
              <a:ea typeface="宋体" panose="02010600030101010101" pitchFamily="2" charset="-122"/>
            </a:endParaRPr>
          </a:p>
        </p:txBody>
      </p:sp>
      <p:sp>
        <p:nvSpPr>
          <p:cNvPr id="134180" name="Rectangle 36"/>
          <p:cNvSpPr/>
          <p:nvPr/>
        </p:nvSpPr>
        <p:spPr>
          <a:xfrm>
            <a:off x="306388" y="5156200"/>
            <a:ext cx="8299450" cy="565150"/>
          </a:xfrm>
          <a:prstGeom prst="rect">
            <a:avLst/>
          </a:prstGeom>
          <a:noFill/>
          <a:ln w="9525">
            <a:noFill/>
          </a:ln>
        </p:spPr>
        <p:txBody>
          <a:bodyPr anchor="t">
            <a:spAutoFit/>
          </a:bodyPr>
          <a:p>
            <a:pPr>
              <a:lnSpc>
                <a:spcPct val="110000"/>
              </a:lnSpc>
              <a:spcBef>
                <a:spcPct val="50000"/>
              </a:spcBef>
              <a:buClr>
                <a:srgbClr val="0000FF"/>
              </a:buClr>
              <a:buFont typeface="Wingdings" panose="05000000000000000000" pitchFamily="2" charset="2"/>
            </a:pPr>
            <a:r>
              <a:rPr lang="zh-CN" altLang="en-US" dirty="0">
                <a:solidFill>
                  <a:srgbClr val="000000"/>
                </a:solidFill>
                <a:latin typeface="宋体" panose="02010600030101010101" pitchFamily="2" charset="-122"/>
                <a:ea typeface="宋体" panose="02010600030101010101" pitchFamily="2" charset="-122"/>
              </a:rPr>
              <a:t>相对惯性系作加速运动的参考系为非惯性参考系</a:t>
            </a:r>
            <a:r>
              <a:rPr lang="zh-CN" altLang="en-US" dirty="0">
                <a:solidFill>
                  <a:srgbClr val="000000"/>
                </a:solidFill>
                <a:latin typeface="Times New Roman" panose="02020603050405020304" pitchFamily="18" charset="0"/>
                <a:ea typeface="宋体" panose="02010600030101010101" pitchFamily="2" charset="-122"/>
              </a:rPr>
              <a:t> </a:t>
            </a:r>
            <a:r>
              <a:rPr lang="en-US" altLang="zh-CN">
                <a:solidFill>
                  <a:srgbClr val="000000"/>
                </a:solidFill>
                <a:latin typeface="宋体" panose="02010600030101010101" pitchFamily="2" charset="-122"/>
                <a:ea typeface="宋体" panose="02010600030101010101" pitchFamily="2" charset="-122"/>
              </a:rPr>
              <a:t>.</a:t>
            </a:r>
            <a:endParaRPr lang="en-US" altLang="zh-CN">
              <a:solidFill>
                <a:srgbClr val="000000"/>
              </a:solidFill>
              <a:latin typeface="宋体" panose="02010600030101010101" pitchFamily="2" charset="-122"/>
              <a:ea typeface="宋体" panose="02010600030101010101" pitchFamily="2" charset="-122"/>
            </a:endParaRPr>
          </a:p>
        </p:txBody>
      </p:sp>
      <p:sp>
        <p:nvSpPr>
          <p:cNvPr id="134223" name="Text Box 79"/>
          <p:cNvSpPr txBox="1">
            <a:spLocks noChangeArrowheads="1"/>
          </p:cNvSpPr>
          <p:nvPr/>
        </p:nvSpPr>
        <p:spPr bwMode="auto">
          <a:xfrm>
            <a:off x="306388" y="4375150"/>
            <a:ext cx="73850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R="0" defTabSz="914400">
              <a:spcBef>
                <a:spcPct val="50000"/>
              </a:spcBef>
              <a:buClrTx/>
              <a:buSzTx/>
              <a:buFontTx/>
              <a:defRPr/>
            </a:pPr>
            <a:r>
              <a:rPr kumimoji="0" lang="zh-CN" altLang="en-US" kern="1200" cap="none" spc="0" normalizeH="0" baseline="0" noProof="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非惯性系：</a:t>
            </a:r>
            <a:r>
              <a:rPr kumimoji="0" lang="zh-CN" altLang="en-US" kern="1200" cap="none" spc="0" normalizeH="0" baseline="0" noProof="0">
                <a:effectLst>
                  <a:outerShdw blurRad="38100" dist="38100" dir="2700000" algn="tl">
                    <a:srgbClr val="C0C0C0"/>
                  </a:outerShdw>
                </a:effectLst>
                <a:latin typeface="宋体" panose="02010600030101010101" pitchFamily="2" charset="-122"/>
                <a:ea typeface="宋体" panose="02010600030101010101" pitchFamily="2" charset="-122"/>
                <a:cs typeface="+mn-cs"/>
              </a:rPr>
              <a:t> </a:t>
            </a:r>
            <a:r>
              <a:rPr kumimoji="0" lang="zh-CN" altLang="en-US" b="0" kern="1200" cap="none" spc="0" normalizeH="0" baseline="0" noProof="0">
                <a:effectLst>
                  <a:outerShdw blurRad="38100" dist="38100" dir="2700000" algn="tl">
                    <a:srgbClr val="C0C0C0"/>
                  </a:outerShdw>
                </a:effectLst>
                <a:latin typeface="宋体" panose="02010600030101010101" pitchFamily="2" charset="-122"/>
                <a:ea typeface="宋体" panose="02010600030101010101" pitchFamily="2" charset="-122"/>
                <a:cs typeface="+mn-cs"/>
              </a:rPr>
              <a:t>牛顿运动定律不成立的参考系。</a:t>
            </a:r>
            <a:endParaRPr kumimoji="0" lang="zh-CN" altLang="en-US" b="0" kern="1200" cap="none" spc="0" normalizeH="0" baseline="0" noProof="0">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p:txBody>
      </p:sp>
      <p:sp>
        <p:nvSpPr>
          <p:cNvPr id="37895" name="灯片编号占位符 1"/>
          <p:cNvSpPr/>
          <p:nvPr>
            <p:ph type="sldNum" sz="quarter" idx="12"/>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sp>
        <p:nvSpPr>
          <p:cNvPr id="2" name="Rectangle 23"/>
          <p:cNvSpPr/>
          <p:nvPr/>
        </p:nvSpPr>
        <p:spPr>
          <a:xfrm>
            <a:off x="261938" y="2032000"/>
            <a:ext cx="8542337" cy="608013"/>
          </a:xfrm>
          <a:prstGeom prst="rect">
            <a:avLst/>
          </a:prstGeom>
          <a:noFill/>
          <a:ln w="9525">
            <a:noFill/>
          </a:ln>
        </p:spPr>
        <p:txBody>
          <a:bodyPr anchor="t">
            <a:spAutoFit/>
          </a:bodyPr>
          <a:p>
            <a:pPr>
              <a:lnSpc>
                <a:spcPct val="120000"/>
              </a:lnSpc>
              <a:buClr>
                <a:srgbClr val="0000FF"/>
              </a:buClr>
              <a:buFont typeface="Wingdings" panose="05000000000000000000" pitchFamily="2" charset="2"/>
            </a:pPr>
            <a:r>
              <a:rPr lang="zh-CN" altLang="en-US" dirty="0">
                <a:latin typeface="Times New Roman" panose="02020603050405020304" pitchFamily="18" charset="0"/>
                <a:ea typeface="宋体" panose="02010600030101010101" pitchFamily="2" charset="-122"/>
              </a:rPr>
              <a:t>相对惯性系静止或匀速直线运动的参照系也是惯性系 </a:t>
            </a:r>
            <a:r>
              <a:rPr lang="en-US" altLang="zh-CN">
                <a:latin typeface="Times New Roman" panose="02020603050405020304" pitchFamily="18" charset="0"/>
                <a:ea typeface="宋体" panose="02010600030101010101" pitchFamily="2" charset="-122"/>
              </a:rPr>
              <a:t>. </a:t>
            </a:r>
            <a:endParaRPr lang="en-US" altLang="zh-CN">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animEffect transition="in" filter="wipe(left)">
                                      <p:cBhvr>
                                        <p:cTn id="7" dur="500"/>
                                        <p:tgtEl>
                                          <p:spTgt spid="194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0459"/>
                                        </p:tgtEl>
                                        <p:attrNameLst>
                                          <p:attrName>style.visibility</p:attrName>
                                        </p:attrNameLst>
                                      </p:cBhvr>
                                      <p:to>
                                        <p:strVal val="visible"/>
                                      </p:to>
                                    </p:set>
                                    <p:animEffect transition="in" filter="blinds(horizontal)">
                                      <p:cBhvr>
                                        <p:cTn id="12" dur="500"/>
                                        <p:tgtEl>
                                          <p:spTgt spid="36045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4223"/>
                                        </p:tgtEl>
                                        <p:attrNameLst>
                                          <p:attrName>style.visibility</p:attrName>
                                        </p:attrNameLst>
                                      </p:cBhvr>
                                      <p:to>
                                        <p:strVal val="visible"/>
                                      </p:to>
                                    </p:set>
                                    <p:animEffect transition="in" filter="wipe(left)">
                                      <p:cBhvr>
                                        <p:cTn id="22" dur="500"/>
                                        <p:tgtEl>
                                          <p:spTgt spid="13422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4180"/>
                                        </p:tgtEl>
                                        <p:attrNameLst>
                                          <p:attrName>style.visibility</p:attrName>
                                        </p:attrNameLst>
                                      </p:cBhvr>
                                      <p:to>
                                        <p:strVal val="visible"/>
                                      </p:to>
                                    </p:set>
                                    <p:animEffect transition="in" filter="blinds(horizontal)">
                                      <p:cBhvr>
                                        <p:cTn id="27" dur="500"/>
                                        <p:tgtEl>
                                          <p:spTgt spid="134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9" grpId="0"/>
      <p:bldP spid="19460" grpId="0"/>
      <p:bldP spid="134180" grpId="0"/>
      <p:bldP spid="134223" grpId="0" bldLvl="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7378" name="文本框 357377"/>
          <p:cNvSpPr txBox="1"/>
          <p:nvPr/>
        </p:nvSpPr>
        <p:spPr>
          <a:xfrm>
            <a:off x="316230" y="1597660"/>
            <a:ext cx="8137525" cy="1117600"/>
          </a:xfrm>
          <a:prstGeom prst="rect">
            <a:avLst/>
          </a:prstGeom>
          <a:noFill/>
          <a:ln w="9525">
            <a:noFill/>
          </a:ln>
        </p:spPr>
        <p:txBody>
          <a:bodyPr anchor="t">
            <a:spAutoFit/>
          </a:bodyPr>
          <a:p>
            <a:pPr>
              <a:lnSpc>
                <a:spcPct val="120000"/>
              </a:lnSpc>
              <a:spcBef>
                <a:spcPct val="50000"/>
              </a:spcBef>
            </a:pP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一切彼此作匀速直线运动的惯性系，对于描写机械运动的力学规律来说是完全</a:t>
            </a:r>
            <a:r>
              <a:rPr lang="zh-CN" altLang="en-US" dirty="0">
                <a:solidFill>
                  <a:srgbClr val="0000FF"/>
                </a:solidFill>
                <a:latin typeface="Times New Roman" panose="02020603050405020304" pitchFamily="18" charset="0"/>
                <a:ea typeface="宋体" panose="02010600030101010101" pitchFamily="2" charset="-122"/>
              </a:rPr>
              <a:t>等价</a:t>
            </a:r>
            <a:r>
              <a:rPr lang="zh-CN" altLang="en-US" dirty="0">
                <a:latin typeface="Times New Roman" panose="02020603050405020304" pitchFamily="18" charset="0"/>
                <a:ea typeface="宋体" panose="02010600030101010101" pitchFamily="2" charset="-122"/>
              </a:rPr>
              <a:t>的。 </a:t>
            </a:r>
            <a:endParaRPr lang="zh-CN" altLang="en-US" dirty="0">
              <a:latin typeface="Times New Roman" panose="02020603050405020304" pitchFamily="18" charset="0"/>
              <a:ea typeface="宋体" panose="02010600030101010101" pitchFamily="2" charset="-122"/>
            </a:endParaRPr>
          </a:p>
        </p:txBody>
      </p:sp>
      <p:sp>
        <p:nvSpPr>
          <p:cNvPr id="357379" name="文本框 357378"/>
          <p:cNvSpPr txBox="1"/>
          <p:nvPr/>
        </p:nvSpPr>
        <p:spPr>
          <a:xfrm>
            <a:off x="49213" y="527050"/>
            <a:ext cx="4267200" cy="519113"/>
          </a:xfrm>
          <a:prstGeom prst="rect">
            <a:avLst/>
          </a:prstGeom>
          <a:noFill/>
          <a:ln w="9525">
            <a:noFill/>
          </a:ln>
        </p:spPr>
        <p:txBody>
          <a:bodyPr anchor="t">
            <a:spAutoFit/>
          </a:bodyPr>
          <a:p>
            <a:r>
              <a:rPr lang="zh-CN" altLang="en-US" dirty="0">
                <a:solidFill>
                  <a:srgbClr val="CC0000"/>
                </a:solidFill>
                <a:latin typeface="Times New Roman" panose="02020603050405020304" pitchFamily="18" charset="0"/>
                <a:ea typeface="宋体" panose="02010600030101010101" pitchFamily="2" charset="-122"/>
              </a:rPr>
              <a:t>一、力学相对性原理 </a:t>
            </a:r>
            <a:endParaRPr lang="zh-CN" altLang="en-US" dirty="0">
              <a:solidFill>
                <a:srgbClr val="CC0000"/>
              </a:solidFill>
              <a:latin typeface="Times New Roman" panose="02020603050405020304" pitchFamily="18" charset="0"/>
              <a:ea typeface="宋体" panose="02010600030101010101" pitchFamily="2" charset="-122"/>
            </a:endParaRPr>
          </a:p>
        </p:txBody>
      </p:sp>
      <p:sp>
        <p:nvSpPr>
          <p:cNvPr id="357380" name="文本框 357379"/>
          <p:cNvSpPr txBox="1"/>
          <p:nvPr/>
        </p:nvSpPr>
        <p:spPr>
          <a:xfrm>
            <a:off x="315913" y="3659188"/>
            <a:ext cx="8280400" cy="2157412"/>
          </a:xfrm>
          <a:prstGeom prst="rect">
            <a:avLst/>
          </a:prstGeom>
          <a:noFill/>
          <a:ln w="9525">
            <a:noFill/>
          </a:ln>
        </p:spPr>
        <p:txBody>
          <a:bodyPr anchor="t">
            <a:spAutoFit/>
          </a:bodyPr>
          <a:p>
            <a:pPr>
              <a:lnSpc>
                <a:spcPct val="120000"/>
              </a:lnSpc>
              <a:spcBef>
                <a:spcPct val="50000"/>
              </a:spcBef>
            </a:pPr>
            <a:r>
              <a:rPr lang="zh-CN" altLang="en-US" dirty="0">
                <a:solidFill>
                  <a:srgbClr val="0000FF"/>
                </a:solidFill>
                <a:latin typeface="Times New Roman" panose="02020603050405020304" pitchFamily="18" charset="0"/>
                <a:ea typeface="宋体" panose="02010600030101010101" pitchFamily="2" charset="-122"/>
              </a:rPr>
              <a:t>力学的相对性原理：</a:t>
            </a:r>
            <a:r>
              <a:rPr lang="zh-CN" altLang="en-US" dirty="0">
                <a:latin typeface="Times New Roman" panose="02020603050405020304" pitchFamily="18" charset="0"/>
                <a:ea typeface="宋体" panose="02010600030101010101" pitchFamily="2" charset="-122"/>
              </a:rPr>
              <a:t>在一个惯性系的内部所作的任何力学的实验都不能够确定这一惯性系本身是在静止状态，还是在作匀速直线运动，也称</a:t>
            </a:r>
            <a:r>
              <a:rPr lang="zh-CN" altLang="en-US" dirty="0">
                <a:solidFill>
                  <a:srgbClr val="0000FF"/>
                </a:solidFill>
                <a:latin typeface="Times New Roman" panose="02020603050405020304" pitchFamily="18" charset="0"/>
                <a:ea typeface="宋体" panose="02010600030101010101" pitchFamily="2" charset="-122"/>
              </a:rPr>
              <a:t>伽利略相对性原理。</a:t>
            </a:r>
            <a:r>
              <a:rPr lang="zh-CN" altLang="en-US"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38916" name="灯片编号占位符 1"/>
          <p:cNvSpPr/>
          <p:nvPr>
            <p:ph type="sldNum" sz="quarter" idx="12"/>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7379"/>
                                        </p:tgtEl>
                                        <p:attrNameLst>
                                          <p:attrName>style.visibility</p:attrName>
                                        </p:attrNameLst>
                                      </p:cBhvr>
                                      <p:to>
                                        <p:strVal val="visible"/>
                                      </p:to>
                                    </p:set>
                                    <p:animEffect transition="in" filter="wipe(left)">
                                      <p:cBhvr>
                                        <p:cTn id="7" dur="500"/>
                                        <p:tgtEl>
                                          <p:spTgt spid="3573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7378"/>
                                        </p:tgtEl>
                                        <p:attrNameLst>
                                          <p:attrName>style.visibility</p:attrName>
                                        </p:attrNameLst>
                                      </p:cBhvr>
                                      <p:to>
                                        <p:strVal val="visible"/>
                                      </p:to>
                                    </p:set>
                                    <p:animEffect transition="in" filter="wipe(left)">
                                      <p:cBhvr>
                                        <p:cTn id="12" dur="500"/>
                                        <p:tgtEl>
                                          <p:spTgt spid="3573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7380"/>
                                        </p:tgtEl>
                                        <p:attrNameLst>
                                          <p:attrName>style.visibility</p:attrName>
                                        </p:attrNameLst>
                                      </p:cBhvr>
                                      <p:to>
                                        <p:strVal val="visible"/>
                                      </p:to>
                                    </p:set>
                                    <p:animEffect transition="in" filter="wipe(left)">
                                      <p:cBhvr>
                                        <p:cTn id="17" dur="500"/>
                                        <p:tgtEl>
                                          <p:spTgt spid="357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8" grpId="0"/>
      <p:bldP spid="357379" grpId="0"/>
      <p:bldP spid="35738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文本框 359425"/>
          <p:cNvSpPr txBox="1"/>
          <p:nvPr/>
        </p:nvSpPr>
        <p:spPr>
          <a:xfrm>
            <a:off x="161925" y="684213"/>
            <a:ext cx="8667750" cy="1630362"/>
          </a:xfrm>
          <a:prstGeom prst="rect">
            <a:avLst/>
          </a:prstGeom>
          <a:noFill/>
          <a:ln w="9525">
            <a:noFill/>
          </a:ln>
        </p:spPr>
        <p:txBody>
          <a:bodyPr anchor="t">
            <a:spAutoFit/>
          </a:bodyPr>
          <a:p>
            <a:pPr>
              <a:lnSpc>
                <a:spcPct val="120000"/>
              </a:lnSpc>
              <a:spcBef>
                <a:spcPct val="50000"/>
              </a:spcBef>
            </a:pP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以经典力学的时空观为基础，伽利略坐标变换指出了质点的加速度对于相对作匀速运动的不同惯性系</a:t>
            </a:r>
            <a:r>
              <a:rPr lang="en-US" altLang="zh-CN">
                <a:latin typeface="Times New Roman" panose="02020603050405020304" pitchFamily="18" charset="0"/>
                <a:ea typeface="宋体" panose="02010600030101010101" pitchFamily="2" charset="-122"/>
              </a:rPr>
              <a:t>K</a:t>
            </a:r>
            <a:r>
              <a:rPr lang="zh-CN" altLang="en-US" dirty="0">
                <a:latin typeface="Times New Roman" panose="02020603050405020304" pitchFamily="18" charset="0"/>
                <a:ea typeface="宋体" panose="02010600030101010101" pitchFamily="2" charset="-122"/>
              </a:rPr>
              <a:t>与</a:t>
            </a:r>
            <a:r>
              <a:rPr lang="en-US" altLang="zh-CN">
                <a:latin typeface="Times New Roman" panose="02020603050405020304" pitchFamily="18" charset="0"/>
                <a:ea typeface="宋体" panose="02010600030101010101" pitchFamily="2" charset="-122"/>
              </a:rPr>
              <a:t>K′</a:t>
            </a:r>
            <a:r>
              <a:rPr lang="zh-CN" altLang="en-US" dirty="0">
                <a:latin typeface="Times New Roman" panose="02020603050405020304" pitchFamily="18" charset="0"/>
                <a:ea typeface="宋体" panose="02010600030101010101" pitchFamily="2" charset="-122"/>
              </a:rPr>
              <a:t>来说是个绝对量，即： </a:t>
            </a:r>
            <a:endParaRPr lang="zh-CN" altLang="en-US" dirty="0">
              <a:latin typeface="Times New Roman" panose="02020603050405020304" pitchFamily="18" charset="0"/>
              <a:ea typeface="宋体" panose="02010600030101010101" pitchFamily="2" charset="-122"/>
            </a:endParaRPr>
          </a:p>
        </p:txBody>
      </p:sp>
      <p:graphicFrame>
        <p:nvGraphicFramePr>
          <p:cNvPr id="359427" name="对象 359426"/>
          <p:cNvGraphicFramePr/>
          <p:nvPr/>
        </p:nvGraphicFramePr>
        <p:xfrm>
          <a:off x="3086100" y="2573338"/>
          <a:ext cx="1223963" cy="534987"/>
        </p:xfrm>
        <a:graphic>
          <a:graphicData uri="http://schemas.openxmlformats.org/presentationml/2006/ole">
            <mc:AlternateContent xmlns:mc="http://schemas.openxmlformats.org/markup-compatibility/2006">
              <mc:Choice xmlns:v="urn:schemas-microsoft-com:vml" Requires="v">
                <p:oleObj spid="_x0000_s3148" name="" r:id="rId1" imgW="406400" imgH="177800" progId="Equation.3">
                  <p:embed/>
                </p:oleObj>
              </mc:Choice>
              <mc:Fallback>
                <p:oleObj name="" r:id="rId1" imgW="406400" imgH="177800" progId="Equation.3">
                  <p:embed/>
                  <p:pic>
                    <p:nvPicPr>
                      <p:cNvPr id="0" name="图片 3147"/>
                      <p:cNvPicPr/>
                      <p:nvPr/>
                    </p:nvPicPr>
                    <p:blipFill>
                      <a:blip r:embed="rId2"/>
                      <a:stretch>
                        <a:fillRect/>
                      </a:stretch>
                    </p:blipFill>
                    <p:spPr>
                      <a:xfrm>
                        <a:off x="3086100" y="2573338"/>
                        <a:ext cx="1223963" cy="534987"/>
                      </a:xfrm>
                      <a:prstGeom prst="rect">
                        <a:avLst/>
                      </a:prstGeom>
                      <a:noFill/>
                      <a:ln w="38100">
                        <a:noFill/>
                        <a:miter/>
                      </a:ln>
                    </p:spPr>
                  </p:pic>
                </p:oleObj>
              </mc:Fallback>
            </mc:AlternateContent>
          </a:graphicData>
        </a:graphic>
      </p:graphicFrame>
      <p:sp>
        <p:nvSpPr>
          <p:cNvPr id="359428" name="文本框 359427"/>
          <p:cNvSpPr txBox="1"/>
          <p:nvPr/>
        </p:nvSpPr>
        <p:spPr>
          <a:xfrm>
            <a:off x="468313" y="3449638"/>
            <a:ext cx="2676525" cy="519112"/>
          </a:xfrm>
          <a:prstGeom prst="rect">
            <a:avLst/>
          </a:prstGeom>
          <a:noFill/>
          <a:ln w="12699">
            <a:noFill/>
          </a:ln>
        </p:spPr>
        <p:txBody>
          <a:bodyPr anchor="t">
            <a:spAutoFit/>
          </a:bodyPr>
          <a:p>
            <a:pPr defTabSz="762000" eaLnBrk="0" hangingPunct="0">
              <a:spcBef>
                <a:spcPct val="50000"/>
              </a:spcBef>
            </a:pPr>
            <a:r>
              <a:rPr lang="zh-CN" altLang="en-US" dirty="0">
                <a:latin typeface="Times New Roman" panose="02020603050405020304" pitchFamily="18" charset="0"/>
                <a:ea typeface="宋体" panose="02010600030101010101" pitchFamily="2" charset="-122"/>
              </a:rPr>
              <a:t>牛顿力学中：</a:t>
            </a:r>
            <a:endParaRPr lang="zh-CN" altLang="en-US">
              <a:latin typeface="Times New Roman" panose="02020603050405020304" pitchFamily="18" charset="0"/>
              <a:ea typeface="宋体" panose="02010600030101010101" pitchFamily="2" charset="-122"/>
            </a:endParaRPr>
          </a:p>
        </p:txBody>
      </p:sp>
      <p:graphicFrame>
        <p:nvGraphicFramePr>
          <p:cNvPr id="359429" name="对象 359428"/>
          <p:cNvGraphicFramePr/>
          <p:nvPr/>
        </p:nvGraphicFramePr>
        <p:xfrm>
          <a:off x="2771775" y="4248150"/>
          <a:ext cx="1468438" cy="625475"/>
        </p:xfrm>
        <a:graphic>
          <a:graphicData uri="http://schemas.openxmlformats.org/presentationml/2006/ole">
            <mc:AlternateContent xmlns:mc="http://schemas.openxmlformats.org/markup-compatibility/2006">
              <mc:Choice xmlns:v="urn:schemas-microsoft-com:vml" Requires="v">
                <p:oleObj spid="_x0000_s3153" name="" r:id="rId3" imgW="508000" imgH="215900" progId="Equation.3">
                  <p:embed/>
                </p:oleObj>
              </mc:Choice>
              <mc:Fallback>
                <p:oleObj name="" r:id="rId3" imgW="508000" imgH="215900" progId="Equation.3">
                  <p:embed/>
                  <p:pic>
                    <p:nvPicPr>
                      <p:cNvPr id="0" name="图片 3152"/>
                      <p:cNvPicPr/>
                      <p:nvPr/>
                    </p:nvPicPr>
                    <p:blipFill>
                      <a:blip r:embed="rId4"/>
                      <a:stretch>
                        <a:fillRect/>
                      </a:stretch>
                    </p:blipFill>
                    <p:spPr>
                      <a:xfrm>
                        <a:off x="2771775" y="4248150"/>
                        <a:ext cx="1468438" cy="625475"/>
                      </a:xfrm>
                      <a:prstGeom prst="rect">
                        <a:avLst/>
                      </a:prstGeom>
                      <a:noFill/>
                      <a:ln w="38100">
                        <a:noFill/>
                        <a:miter/>
                      </a:ln>
                    </p:spPr>
                  </p:pic>
                </p:oleObj>
              </mc:Fallback>
            </mc:AlternateContent>
          </a:graphicData>
        </a:graphic>
      </p:graphicFrame>
      <p:graphicFrame>
        <p:nvGraphicFramePr>
          <p:cNvPr id="359430" name="对象 359429"/>
          <p:cNvGraphicFramePr/>
          <p:nvPr/>
        </p:nvGraphicFramePr>
        <p:xfrm>
          <a:off x="2916238" y="3378200"/>
          <a:ext cx="1296987" cy="576263"/>
        </p:xfrm>
        <a:graphic>
          <a:graphicData uri="http://schemas.openxmlformats.org/presentationml/2006/ole">
            <mc:AlternateContent xmlns:mc="http://schemas.openxmlformats.org/markup-compatibility/2006">
              <mc:Choice xmlns:v="urn:schemas-microsoft-com:vml" Requires="v">
                <p:oleObj spid="_x0000_s3150" name="" r:id="rId5" imgW="457835" imgH="203200" progId="Equation.3">
                  <p:embed/>
                </p:oleObj>
              </mc:Choice>
              <mc:Fallback>
                <p:oleObj name="" r:id="rId5" imgW="457835" imgH="203200" progId="Equation.3">
                  <p:embed/>
                  <p:pic>
                    <p:nvPicPr>
                      <p:cNvPr id="0" name="图片 3149"/>
                      <p:cNvPicPr/>
                      <p:nvPr/>
                    </p:nvPicPr>
                    <p:blipFill>
                      <a:blip r:embed="rId6"/>
                      <a:stretch>
                        <a:fillRect/>
                      </a:stretch>
                    </p:blipFill>
                    <p:spPr>
                      <a:xfrm>
                        <a:off x="2916238" y="3378200"/>
                        <a:ext cx="1296987" cy="576263"/>
                      </a:xfrm>
                      <a:prstGeom prst="rect">
                        <a:avLst/>
                      </a:prstGeom>
                      <a:noFill/>
                      <a:ln w="38100">
                        <a:noFill/>
                        <a:miter/>
                      </a:ln>
                    </p:spPr>
                  </p:pic>
                </p:oleObj>
              </mc:Fallback>
            </mc:AlternateContent>
          </a:graphicData>
        </a:graphic>
      </p:graphicFrame>
      <p:graphicFrame>
        <p:nvGraphicFramePr>
          <p:cNvPr id="359431" name="对象 359430"/>
          <p:cNvGraphicFramePr/>
          <p:nvPr/>
        </p:nvGraphicFramePr>
        <p:xfrm>
          <a:off x="4964113" y="3398838"/>
          <a:ext cx="1295400" cy="503237"/>
        </p:xfrm>
        <a:graphic>
          <a:graphicData uri="http://schemas.openxmlformats.org/presentationml/2006/ole">
            <mc:AlternateContent xmlns:mc="http://schemas.openxmlformats.org/markup-compatibility/2006">
              <mc:Choice xmlns:v="urn:schemas-microsoft-com:vml" Requires="v">
                <p:oleObj spid="_x0000_s3154" name="" r:id="rId7" imgW="457200" imgH="177800" progId="Equation.3">
                  <p:embed/>
                </p:oleObj>
              </mc:Choice>
              <mc:Fallback>
                <p:oleObj name="" r:id="rId7" imgW="457200" imgH="177800" progId="Equation.3">
                  <p:embed/>
                  <p:pic>
                    <p:nvPicPr>
                      <p:cNvPr id="0" name="图片 3153"/>
                      <p:cNvPicPr/>
                      <p:nvPr/>
                    </p:nvPicPr>
                    <p:blipFill>
                      <a:blip r:embed="rId8"/>
                      <a:stretch>
                        <a:fillRect/>
                      </a:stretch>
                    </p:blipFill>
                    <p:spPr>
                      <a:xfrm>
                        <a:off x="4964113" y="3398838"/>
                        <a:ext cx="1295400" cy="503237"/>
                      </a:xfrm>
                      <a:prstGeom prst="rect">
                        <a:avLst/>
                      </a:prstGeom>
                      <a:noFill/>
                      <a:ln w="38100">
                        <a:noFill/>
                        <a:miter/>
                      </a:ln>
                    </p:spPr>
                  </p:pic>
                </p:oleObj>
              </mc:Fallback>
            </mc:AlternateContent>
          </a:graphicData>
        </a:graphic>
      </p:graphicFrame>
      <p:sp>
        <p:nvSpPr>
          <p:cNvPr id="359432" name="文本框 359431"/>
          <p:cNvSpPr txBox="1"/>
          <p:nvPr/>
        </p:nvSpPr>
        <p:spPr>
          <a:xfrm>
            <a:off x="468313" y="4319588"/>
            <a:ext cx="1612900" cy="519112"/>
          </a:xfrm>
          <a:prstGeom prst="rect">
            <a:avLst/>
          </a:prstGeom>
          <a:noFill/>
          <a:ln w="9525">
            <a:noFill/>
          </a:ln>
        </p:spPr>
        <p:txBody>
          <a:bodyPr wrap="none" anchor="t">
            <a:spAutoFit/>
          </a:bodyPr>
          <a:p>
            <a:r>
              <a:rPr lang="zh-CN" altLang="en-US" dirty="0">
                <a:latin typeface="Times New Roman" panose="02020603050405020304" pitchFamily="18" charset="0"/>
                <a:ea typeface="宋体" panose="02010600030101010101" pitchFamily="2" charset="-122"/>
              </a:rPr>
              <a:t>因此有：</a:t>
            </a:r>
            <a:endParaRPr lang="zh-CN" altLang="en-US" dirty="0">
              <a:latin typeface="Times New Roman" panose="02020603050405020304" pitchFamily="18" charset="0"/>
              <a:ea typeface="宋体" panose="02010600030101010101" pitchFamily="2" charset="-122"/>
            </a:endParaRPr>
          </a:p>
        </p:txBody>
      </p:sp>
      <p:graphicFrame>
        <p:nvGraphicFramePr>
          <p:cNvPr id="359433" name="对象 359432"/>
          <p:cNvGraphicFramePr/>
          <p:nvPr/>
        </p:nvGraphicFramePr>
        <p:xfrm>
          <a:off x="4886325" y="4303713"/>
          <a:ext cx="1727200" cy="611187"/>
        </p:xfrm>
        <a:graphic>
          <a:graphicData uri="http://schemas.openxmlformats.org/presentationml/2006/ole">
            <mc:AlternateContent xmlns:mc="http://schemas.openxmlformats.org/markup-compatibility/2006">
              <mc:Choice xmlns:v="urn:schemas-microsoft-com:vml" Requires="v">
                <p:oleObj spid="_x0000_s3149" name="" r:id="rId9" imgW="609600" imgH="215900" progId="Equation.3">
                  <p:embed/>
                </p:oleObj>
              </mc:Choice>
              <mc:Fallback>
                <p:oleObj name="" r:id="rId9" imgW="609600" imgH="215900" progId="Equation.3">
                  <p:embed/>
                  <p:pic>
                    <p:nvPicPr>
                      <p:cNvPr id="0" name="图片 3148"/>
                      <p:cNvPicPr/>
                      <p:nvPr/>
                    </p:nvPicPr>
                    <p:blipFill>
                      <a:blip r:embed="rId10"/>
                      <a:stretch>
                        <a:fillRect/>
                      </a:stretch>
                    </p:blipFill>
                    <p:spPr>
                      <a:xfrm>
                        <a:off x="4886325" y="4303713"/>
                        <a:ext cx="1727200" cy="611187"/>
                      </a:xfrm>
                      <a:prstGeom prst="rect">
                        <a:avLst/>
                      </a:prstGeom>
                      <a:noFill/>
                      <a:ln w="38100">
                        <a:noFill/>
                        <a:miter/>
                      </a:ln>
                    </p:spPr>
                  </p:pic>
                </p:oleObj>
              </mc:Fallback>
            </mc:AlternateContent>
          </a:graphicData>
        </a:graphic>
      </p:graphicFrame>
      <p:sp>
        <p:nvSpPr>
          <p:cNvPr id="359434" name="矩形 359433"/>
          <p:cNvSpPr/>
          <p:nvPr/>
        </p:nvSpPr>
        <p:spPr>
          <a:xfrm>
            <a:off x="163513" y="98425"/>
            <a:ext cx="4768850" cy="519113"/>
          </a:xfrm>
          <a:prstGeom prst="rect">
            <a:avLst/>
          </a:prstGeom>
          <a:noFill/>
          <a:ln w="9525">
            <a:noFill/>
          </a:ln>
        </p:spPr>
        <p:txBody>
          <a:bodyPr anchor="t">
            <a:spAutoFit/>
          </a:bodyPr>
          <a:p>
            <a:r>
              <a:rPr lang="zh-CN" altLang="en-US" dirty="0">
                <a:solidFill>
                  <a:srgbClr val="CC0000"/>
                </a:solidFill>
                <a:latin typeface="Times New Roman" panose="02020603050405020304" pitchFamily="18" charset="0"/>
                <a:ea typeface="宋体" panose="02010600030101010101" pitchFamily="2" charset="-122"/>
              </a:rPr>
              <a:t>二、经典力学的时空观</a:t>
            </a:r>
            <a:endParaRPr lang="zh-CN" altLang="en-US" dirty="0">
              <a:solidFill>
                <a:srgbClr val="CC0000"/>
              </a:solidFill>
              <a:latin typeface="Times New Roman" panose="02020603050405020304" pitchFamily="18" charset="0"/>
              <a:ea typeface="宋体" panose="02010600030101010101" pitchFamily="2" charset="-122"/>
            </a:endParaRPr>
          </a:p>
        </p:txBody>
      </p:sp>
      <p:sp>
        <p:nvSpPr>
          <p:cNvPr id="359435" name="文本框 359434"/>
          <p:cNvSpPr txBox="1"/>
          <p:nvPr/>
        </p:nvSpPr>
        <p:spPr>
          <a:xfrm>
            <a:off x="569913" y="5316538"/>
            <a:ext cx="8458200" cy="519112"/>
          </a:xfrm>
          <a:prstGeom prst="rect">
            <a:avLst/>
          </a:prstGeom>
          <a:noFill/>
          <a:ln w="12699">
            <a:noFill/>
          </a:ln>
        </p:spPr>
        <p:txBody>
          <a:bodyPr anchor="t">
            <a:spAutoFit/>
          </a:bodyPr>
          <a:p>
            <a:pPr defTabSz="762000" eaLnBrk="0" hangingPunct="0">
              <a:spcBef>
                <a:spcPct val="50000"/>
              </a:spcBef>
            </a:pPr>
            <a:r>
              <a:rPr lang="zh-CN" altLang="en-US" dirty="0">
                <a:latin typeface="Times New Roman" panose="02020603050405020304" pitchFamily="18" charset="0"/>
                <a:ea typeface="宋体" panose="02010600030101010101" pitchFamily="2" charset="-122"/>
              </a:rPr>
              <a:t>宏观低速物体的力学规律在任何惯性系中形式相同，</a:t>
            </a:r>
            <a:endParaRPr lang="zh-CN" altLang="en-US">
              <a:latin typeface="Times New Roman" panose="02020603050405020304" pitchFamily="18" charset="0"/>
              <a:ea typeface="宋体" panose="02010600030101010101" pitchFamily="2" charset="-122"/>
            </a:endParaRPr>
          </a:p>
        </p:txBody>
      </p:sp>
      <p:sp>
        <p:nvSpPr>
          <p:cNvPr id="359436" name="文本框 359435"/>
          <p:cNvSpPr txBox="1"/>
          <p:nvPr/>
        </p:nvSpPr>
        <p:spPr>
          <a:xfrm>
            <a:off x="63500" y="5924550"/>
            <a:ext cx="8153400" cy="519113"/>
          </a:xfrm>
          <a:prstGeom prst="rect">
            <a:avLst/>
          </a:prstGeom>
          <a:noFill/>
          <a:ln w="12699">
            <a:noFill/>
          </a:ln>
        </p:spPr>
        <p:txBody>
          <a:bodyPr anchor="t">
            <a:spAutoFit/>
          </a:bodyPr>
          <a:p>
            <a:pPr defTabSz="762000" eaLnBrk="0" hangingPunct="0">
              <a:spcBef>
                <a:spcPct val="50000"/>
              </a:spcBef>
            </a:pPr>
            <a:r>
              <a:rPr lang="zh-CN" altLang="en-US" dirty="0">
                <a:latin typeface="Times New Roman" panose="02020603050405020304" pitchFamily="18" charset="0"/>
                <a:ea typeface="宋体" panose="02010600030101010101" pitchFamily="2" charset="-122"/>
              </a:rPr>
              <a:t>或</a:t>
            </a:r>
            <a:r>
              <a:rPr lang="zh-CN" altLang="en-US" dirty="0">
                <a:solidFill>
                  <a:srgbClr val="FF3300"/>
                </a:solidFill>
                <a:latin typeface="Times New Roman" panose="02020603050405020304" pitchFamily="18" charset="0"/>
                <a:ea typeface="宋体" panose="02010600030101010101" pitchFamily="2" charset="-122"/>
              </a:rPr>
              <a:t>牛顿力学规律在伽利略变换下形式不变。</a:t>
            </a:r>
            <a:endParaRPr lang="zh-CN" altLang="en-US">
              <a:solidFill>
                <a:srgbClr val="FF3300"/>
              </a:solidFill>
              <a:latin typeface="Times New Roman" panose="02020603050405020304" pitchFamily="18" charset="0"/>
              <a:ea typeface="宋体" panose="02010600030101010101" pitchFamily="2" charset="-122"/>
            </a:endParaRPr>
          </a:p>
        </p:txBody>
      </p:sp>
      <p:sp>
        <p:nvSpPr>
          <p:cNvPr id="39948" name="灯片编号占位符 1"/>
          <p:cNvSpPr/>
          <p:nvPr>
            <p:ph type="sldNum" sz="quarter" idx="12"/>
          </p:nvPr>
        </p:nvSpPr>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9434"/>
                                        </p:tgtEl>
                                        <p:attrNameLst>
                                          <p:attrName>style.visibility</p:attrName>
                                        </p:attrNameLst>
                                      </p:cBhvr>
                                      <p:to>
                                        <p:strVal val="visible"/>
                                      </p:to>
                                    </p:set>
                                    <p:animEffect transition="in" filter="wipe(left)">
                                      <p:cBhvr>
                                        <p:cTn id="7" dur="500"/>
                                        <p:tgtEl>
                                          <p:spTgt spid="3594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865"/>
                                        </p:tgtEl>
                                        <p:attrNameLst>
                                          <p:attrName>style.visibility</p:attrName>
                                        </p:attrNameLst>
                                      </p:cBhvr>
                                      <p:to>
                                        <p:strVal val="visible"/>
                                      </p:to>
                                    </p:set>
                                    <p:animEffect transition="in" filter="wipe(left)">
                                      <p:cBhvr>
                                        <p:cTn id="12" dur="500"/>
                                        <p:tgtEl>
                                          <p:spTgt spid="368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9427"/>
                                        </p:tgtEl>
                                        <p:attrNameLst>
                                          <p:attrName>style.visibility</p:attrName>
                                        </p:attrNameLst>
                                      </p:cBhvr>
                                      <p:to>
                                        <p:strVal val="visible"/>
                                      </p:to>
                                    </p:set>
                                    <p:animEffect transition="in" filter="wipe(left)">
                                      <p:cBhvr>
                                        <p:cTn id="17" dur="500"/>
                                        <p:tgtEl>
                                          <p:spTgt spid="3594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9428"/>
                                        </p:tgtEl>
                                        <p:attrNameLst>
                                          <p:attrName>style.visibility</p:attrName>
                                        </p:attrNameLst>
                                      </p:cBhvr>
                                      <p:to>
                                        <p:strVal val="visible"/>
                                      </p:to>
                                    </p:set>
                                    <p:animEffect transition="in" filter="wipe(left)">
                                      <p:cBhvr>
                                        <p:cTn id="22" dur="500"/>
                                        <p:tgtEl>
                                          <p:spTgt spid="3594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59430"/>
                                        </p:tgtEl>
                                        <p:attrNameLst>
                                          <p:attrName>style.visibility</p:attrName>
                                        </p:attrNameLst>
                                      </p:cBhvr>
                                      <p:to>
                                        <p:strVal val="visible"/>
                                      </p:to>
                                    </p:set>
                                    <p:animEffect transition="in" filter="wipe(left)">
                                      <p:cBhvr>
                                        <p:cTn id="27" dur="500"/>
                                        <p:tgtEl>
                                          <p:spTgt spid="3594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59431"/>
                                        </p:tgtEl>
                                        <p:attrNameLst>
                                          <p:attrName>style.visibility</p:attrName>
                                        </p:attrNameLst>
                                      </p:cBhvr>
                                      <p:to>
                                        <p:strVal val="visible"/>
                                      </p:to>
                                    </p:set>
                                    <p:animEffect transition="in" filter="wipe(left)">
                                      <p:cBhvr>
                                        <p:cTn id="32" dur="500"/>
                                        <p:tgtEl>
                                          <p:spTgt spid="3594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59432"/>
                                        </p:tgtEl>
                                        <p:attrNameLst>
                                          <p:attrName>style.visibility</p:attrName>
                                        </p:attrNameLst>
                                      </p:cBhvr>
                                      <p:to>
                                        <p:strVal val="visible"/>
                                      </p:to>
                                    </p:set>
                                    <p:animEffect transition="in" filter="wipe(left)">
                                      <p:cBhvr>
                                        <p:cTn id="37" dur="500"/>
                                        <p:tgtEl>
                                          <p:spTgt spid="3594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59429"/>
                                        </p:tgtEl>
                                        <p:attrNameLst>
                                          <p:attrName>style.visibility</p:attrName>
                                        </p:attrNameLst>
                                      </p:cBhvr>
                                      <p:to>
                                        <p:strVal val="visible"/>
                                      </p:to>
                                    </p:set>
                                    <p:animEffect transition="in" filter="wipe(left)">
                                      <p:cBhvr>
                                        <p:cTn id="42" dur="500"/>
                                        <p:tgtEl>
                                          <p:spTgt spid="3594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59433"/>
                                        </p:tgtEl>
                                        <p:attrNameLst>
                                          <p:attrName>style.visibility</p:attrName>
                                        </p:attrNameLst>
                                      </p:cBhvr>
                                      <p:to>
                                        <p:strVal val="visible"/>
                                      </p:to>
                                    </p:set>
                                    <p:animEffect transition="in" filter="wipe(left)">
                                      <p:cBhvr>
                                        <p:cTn id="47" dur="500"/>
                                        <p:tgtEl>
                                          <p:spTgt spid="3594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59435"/>
                                        </p:tgtEl>
                                        <p:attrNameLst>
                                          <p:attrName>style.visibility</p:attrName>
                                        </p:attrNameLst>
                                      </p:cBhvr>
                                      <p:to>
                                        <p:strVal val="visible"/>
                                      </p:to>
                                    </p:set>
                                    <p:animEffect transition="in" filter="wipe(left)">
                                      <p:cBhvr>
                                        <p:cTn id="52" dur="500"/>
                                        <p:tgtEl>
                                          <p:spTgt spid="35943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iterate type="lt">
                                    <p:tmPct val="100000"/>
                                  </p:iterate>
                                  <p:childTnLst>
                                    <p:set>
                                      <p:cBhvr>
                                        <p:cTn id="56" dur="1" fill="hold">
                                          <p:stCondLst>
                                            <p:cond delay="0"/>
                                          </p:stCondLst>
                                        </p:cTn>
                                        <p:tgtEl>
                                          <p:spTgt spid="359436"/>
                                        </p:tgtEl>
                                        <p:attrNameLst>
                                          <p:attrName>style.visibility</p:attrName>
                                        </p:attrNameLst>
                                      </p:cBhvr>
                                      <p:to>
                                        <p:strVal val="visible"/>
                                      </p:to>
                                    </p:set>
                                    <p:animEffect transition="in" filter="blinds(horizontal)">
                                      <p:cBhvr>
                                        <p:cTn id="57" dur="75"/>
                                        <p:tgtEl>
                                          <p:spTgt spid="359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5" grpId="0"/>
      <p:bldP spid="359428" grpId="0"/>
      <p:bldP spid="359432" grpId="0"/>
      <p:bldP spid="359434" grpId="0"/>
      <p:bldP spid="359435" grpId="0"/>
      <p:bldP spid="35943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矩形 103434"/>
          <p:cNvSpPr/>
          <p:nvPr/>
        </p:nvSpPr>
        <p:spPr>
          <a:xfrm>
            <a:off x="3176588" y="9525"/>
            <a:ext cx="1754187" cy="701675"/>
          </a:xfrm>
          <a:prstGeom prst="rect">
            <a:avLst/>
          </a:prstGeom>
          <a:noFill/>
          <a:ln w="9525">
            <a:noFill/>
          </a:ln>
        </p:spPr>
        <p:txBody>
          <a:bodyPr anchor="t">
            <a:spAutoFit/>
          </a:bodyPr>
          <a:p>
            <a:r>
              <a:rPr lang="zh-CN" altLang="en-US" sz="4000" dirty="0">
                <a:solidFill>
                  <a:srgbClr val="0000FF"/>
                </a:solidFill>
                <a:latin typeface="Times New Roman" panose="02020603050405020304" pitchFamily="18" charset="0"/>
                <a:ea typeface="宋体" panose="02010600030101010101" pitchFamily="2" charset="-122"/>
              </a:rPr>
              <a:t>小 结</a:t>
            </a:r>
            <a:endParaRPr lang="en-US" altLang="zh-CN" sz="4000">
              <a:solidFill>
                <a:srgbClr val="0000FF"/>
              </a:solidFill>
              <a:latin typeface="Times New Roman" panose="02020603050405020304" pitchFamily="18" charset="0"/>
              <a:ea typeface="宋体" panose="02010600030101010101" pitchFamily="2" charset="-122"/>
            </a:endParaRPr>
          </a:p>
        </p:txBody>
      </p:sp>
      <p:sp>
        <p:nvSpPr>
          <p:cNvPr id="40962" name="灯片编号占位符 1"/>
          <p:cNvSpPr/>
          <p:nvPr/>
        </p:nvSpPr>
        <p:spPr>
          <a:xfrm>
            <a:off x="7010400" y="6381750"/>
            <a:ext cx="2133600" cy="476250"/>
          </a:xfrm>
          <a:prstGeom prst="rect">
            <a:avLst/>
          </a:prstGeom>
          <a:noFill/>
          <a:ln w="9525">
            <a:noFill/>
          </a:ln>
        </p:spPr>
        <p:txBody>
          <a:bodyPr anchor="t"/>
          <a:p>
            <a:pPr algn="r"/>
            <a:fld id="{9A0DB2DC-4C9A-4742-B13C-FB6460FD3503}" type="slidenum">
              <a:rPr lang="zh-CN" altLang="en-US" sz="1400" b="0" dirty="0">
                <a:solidFill>
                  <a:srgbClr val="000000"/>
                </a:solidFill>
                <a:latin typeface="Arial" panose="020B0604020202020204" pitchFamily="34" charset="0"/>
                <a:ea typeface="宋体" panose="02010600030101010101" pitchFamily="2" charset="-122"/>
              </a:rPr>
            </a:fld>
            <a:endParaRPr lang="zh-CN" altLang="en-US" sz="1400" b="0" dirty="0">
              <a:solidFill>
                <a:srgbClr val="000000"/>
              </a:solidFill>
              <a:latin typeface="Arial" panose="020B0604020202020204" pitchFamily="34" charset="0"/>
              <a:ea typeface="宋体" panose="02010600030101010101" pitchFamily="2" charset="-122"/>
            </a:endParaRPr>
          </a:p>
        </p:txBody>
      </p:sp>
      <p:sp>
        <p:nvSpPr>
          <p:cNvPr id="3" name="文本框 50189"/>
          <p:cNvSpPr txBox="1"/>
          <p:nvPr/>
        </p:nvSpPr>
        <p:spPr>
          <a:xfrm>
            <a:off x="294958" y="920750"/>
            <a:ext cx="6429375" cy="521970"/>
          </a:xfrm>
          <a:prstGeom prst="rect">
            <a:avLst/>
          </a:prstGeom>
          <a:noFill/>
          <a:ln w="9525">
            <a:noFill/>
          </a:ln>
        </p:spPr>
        <p:txBody>
          <a:bodyPr anchor="t">
            <a:spAutoFit/>
          </a:bodyPr>
          <a:p>
            <a:r>
              <a:rPr lang="zh-CN" altLang="en-US" dirty="0">
                <a:latin typeface="宋体" panose="02010600030101010101" pitchFamily="2" charset="-122"/>
                <a:ea typeface="宋体" panose="02010600030101010101" pitchFamily="2" charset="-122"/>
              </a:rPr>
              <a:t> 牛顿第二定律分量形式及其应用</a:t>
            </a:r>
            <a:endParaRPr lang="en-US" altLang="zh-CN" dirty="0">
              <a:latin typeface="宋体" panose="02010600030101010101" pitchFamily="2" charset="-122"/>
              <a:ea typeface="宋体" panose="02010600030101010101" pitchFamily="2" charset="-122"/>
            </a:endParaRPr>
          </a:p>
        </p:txBody>
      </p:sp>
      <p:graphicFrame>
        <p:nvGraphicFramePr>
          <p:cNvPr id="38952" name="对象 335878"/>
          <p:cNvGraphicFramePr/>
          <p:nvPr/>
        </p:nvGraphicFramePr>
        <p:xfrm>
          <a:off x="3310255" y="1479550"/>
          <a:ext cx="2339975" cy="900113"/>
        </p:xfrm>
        <a:graphic>
          <a:graphicData uri="http://schemas.openxmlformats.org/presentationml/2006/ole">
            <mc:AlternateContent xmlns:mc="http://schemas.openxmlformats.org/markup-compatibility/2006">
              <mc:Choice xmlns:v="urn:schemas-microsoft-com:vml" Requires="v">
                <p:oleObj spid="_x0000_s3152" name="" r:id="rId1" imgW="977265" imgH="393700" progId="Equation.3">
                  <p:embed/>
                </p:oleObj>
              </mc:Choice>
              <mc:Fallback>
                <p:oleObj name="" r:id="rId1" imgW="977265" imgH="393700" progId="Equation.3">
                  <p:embed/>
                  <p:pic>
                    <p:nvPicPr>
                      <p:cNvPr id="0" name="图片 3151"/>
                      <p:cNvPicPr/>
                      <p:nvPr/>
                    </p:nvPicPr>
                    <p:blipFill>
                      <a:blip r:embed="rId2"/>
                      <a:stretch>
                        <a:fillRect/>
                      </a:stretch>
                    </p:blipFill>
                    <p:spPr>
                      <a:xfrm>
                        <a:off x="3310255" y="1479550"/>
                        <a:ext cx="2339975" cy="900113"/>
                      </a:xfrm>
                      <a:prstGeom prst="rect">
                        <a:avLst/>
                      </a:prstGeom>
                      <a:noFill/>
                      <a:ln w="38100">
                        <a:noFill/>
                        <a:miter/>
                      </a:ln>
                    </p:spPr>
                  </p:pic>
                </p:oleObj>
              </mc:Fallback>
            </mc:AlternateContent>
          </a:graphicData>
        </a:graphic>
      </p:graphicFrame>
      <p:sp>
        <p:nvSpPr>
          <p:cNvPr id="38954" name="文本框 335883"/>
          <p:cNvSpPr txBox="1"/>
          <p:nvPr/>
        </p:nvSpPr>
        <p:spPr>
          <a:xfrm>
            <a:off x="295275" y="2513013"/>
            <a:ext cx="3151188" cy="604837"/>
          </a:xfrm>
          <a:prstGeom prst="rect">
            <a:avLst/>
          </a:prstGeom>
          <a:noFill/>
          <a:ln w="9525">
            <a:noFill/>
          </a:ln>
        </p:spPr>
        <p:txBody>
          <a:bodyPr anchor="t">
            <a:spAutoFit/>
          </a:bodyPr>
          <a:p>
            <a:pPr>
              <a:lnSpc>
                <a:spcPct val="120000"/>
              </a:lnSpc>
            </a:pPr>
            <a:r>
              <a:rPr lang="zh-CN" altLang="en-US" dirty="0">
                <a:solidFill>
                  <a:srgbClr val="0000FF"/>
                </a:solidFill>
                <a:latin typeface="Times New Roman" panose="02020603050405020304" pitchFamily="18" charset="0"/>
                <a:ea typeface="宋体" panose="02010600030101010101" pitchFamily="2" charset="-122"/>
              </a:rPr>
              <a:t>在直角坐标系中：</a:t>
            </a:r>
            <a:endParaRPr lang="zh-CN" altLang="en-US" dirty="0">
              <a:solidFill>
                <a:srgbClr val="0000FF"/>
              </a:solidFill>
              <a:latin typeface="Times New Roman" panose="02020603050405020304" pitchFamily="18" charset="0"/>
              <a:ea typeface="宋体" panose="02010600030101010101" pitchFamily="2" charset="-122"/>
            </a:endParaRPr>
          </a:p>
        </p:txBody>
      </p:sp>
      <p:graphicFrame>
        <p:nvGraphicFramePr>
          <p:cNvPr id="38955" name="对象 3">
            <a:hlinkClick r:id="" action="ppaction://ole?verb="/>
          </p:cNvPr>
          <p:cNvGraphicFramePr>
            <a:graphicFrameLocks noChangeAspect="1"/>
          </p:cNvGraphicFramePr>
          <p:nvPr/>
        </p:nvGraphicFramePr>
        <p:xfrm>
          <a:off x="3310414" y="4953000"/>
          <a:ext cx="2435860" cy="1584325"/>
        </p:xfrm>
        <a:graphic>
          <a:graphicData uri="http://schemas.openxmlformats.org/presentationml/2006/ole">
            <mc:AlternateContent xmlns:mc="http://schemas.openxmlformats.org/markup-compatibility/2006">
              <mc:Choice xmlns:v="urn:schemas-microsoft-com:vml" Requires="v">
                <p:oleObj spid="_x0000_s3151" name="" r:id="rId3" imgW="1104900" imgH="862965" progId="Equation.3">
                  <p:embed/>
                </p:oleObj>
              </mc:Choice>
              <mc:Fallback>
                <p:oleObj name="" r:id="rId3" imgW="1104900" imgH="862965" progId="Equation.3">
                  <p:embed/>
                  <p:pic>
                    <p:nvPicPr>
                      <p:cNvPr id="0" name="图片 3150"/>
                      <p:cNvPicPr/>
                      <p:nvPr/>
                    </p:nvPicPr>
                    <p:blipFill>
                      <a:blip r:embed="rId4"/>
                      <a:stretch>
                        <a:fillRect/>
                      </a:stretch>
                    </p:blipFill>
                    <p:spPr>
                      <a:xfrm>
                        <a:off x="3310414" y="4953000"/>
                        <a:ext cx="2435860" cy="1584325"/>
                      </a:xfrm>
                      <a:prstGeom prst="rect">
                        <a:avLst/>
                      </a:prstGeom>
                      <a:noFill/>
                      <a:ln w="38100">
                        <a:noFill/>
                        <a:miter/>
                      </a:ln>
                    </p:spPr>
                  </p:pic>
                </p:oleObj>
              </mc:Fallback>
            </mc:AlternateContent>
          </a:graphicData>
        </a:graphic>
      </p:graphicFrame>
      <p:sp>
        <p:nvSpPr>
          <p:cNvPr id="7186" name="矩形 7185"/>
          <p:cNvSpPr/>
          <p:nvPr/>
        </p:nvSpPr>
        <p:spPr>
          <a:xfrm>
            <a:off x="404813" y="5027613"/>
            <a:ext cx="3041650" cy="519112"/>
          </a:xfrm>
          <a:prstGeom prst="rect">
            <a:avLst/>
          </a:prstGeom>
          <a:noFill/>
          <a:ln w="9525">
            <a:noFill/>
          </a:ln>
        </p:spPr>
        <p:txBody>
          <a:bodyPr wrap="none" anchor="t">
            <a:spAutoFit/>
          </a:bodyPr>
          <a:p>
            <a:r>
              <a:rPr lang="zh-CN" altLang="en-US" dirty="0">
                <a:solidFill>
                  <a:srgbClr val="0000FF"/>
                </a:solidFill>
                <a:latin typeface="Arial" panose="020B0604020202020204" pitchFamily="34" charset="0"/>
                <a:ea typeface="宋体" panose="02010600030101010101" pitchFamily="2" charset="-122"/>
              </a:rPr>
              <a:t>在自然坐标系中：</a:t>
            </a:r>
            <a:endParaRPr lang="zh-CN" altLang="en-US" dirty="0">
              <a:solidFill>
                <a:srgbClr val="0000FF"/>
              </a:solidFill>
              <a:latin typeface="Arial" panose="020B0604020202020204" pitchFamily="34" charset="0"/>
              <a:ea typeface="宋体" panose="02010600030101010101" pitchFamily="2" charset="-122"/>
            </a:endParaRPr>
          </a:p>
        </p:txBody>
      </p:sp>
      <p:graphicFrame>
        <p:nvGraphicFramePr>
          <p:cNvPr id="38957" name="对象 3">
            <a:hlinkClick r:id="" action="ppaction://ole?verb="/>
          </p:cNvPr>
          <p:cNvGraphicFramePr>
            <a:graphicFrameLocks noChangeAspect="1"/>
          </p:cNvGraphicFramePr>
          <p:nvPr/>
        </p:nvGraphicFramePr>
        <p:xfrm>
          <a:off x="3355975" y="2397125"/>
          <a:ext cx="3554413" cy="2497138"/>
        </p:xfrm>
        <a:graphic>
          <a:graphicData uri="http://schemas.openxmlformats.org/presentationml/2006/ole">
            <mc:AlternateContent xmlns:mc="http://schemas.openxmlformats.org/markup-compatibility/2006">
              <mc:Choice xmlns:v="urn:schemas-microsoft-com:vml" Requires="v">
                <p:oleObj spid="_x0000_s3155" name="" r:id="rId5" imgW="1676400" imgH="1282700" progId="Equation.3">
                  <p:embed/>
                </p:oleObj>
              </mc:Choice>
              <mc:Fallback>
                <p:oleObj name="" r:id="rId5" imgW="1676400" imgH="1282700" progId="Equation.3">
                  <p:embed/>
                  <p:pic>
                    <p:nvPicPr>
                      <p:cNvPr id="0" name="图片 3154"/>
                      <p:cNvPicPr/>
                      <p:nvPr/>
                    </p:nvPicPr>
                    <p:blipFill>
                      <a:blip r:embed="rId6"/>
                      <a:stretch>
                        <a:fillRect/>
                      </a:stretch>
                    </p:blipFill>
                    <p:spPr>
                      <a:xfrm>
                        <a:off x="3355975" y="2397125"/>
                        <a:ext cx="3554413" cy="249713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952"/>
                                        </p:tgtEl>
                                        <p:attrNameLst>
                                          <p:attrName>style.visibility</p:attrName>
                                        </p:attrNameLst>
                                      </p:cBhvr>
                                      <p:to>
                                        <p:strVal val="visible"/>
                                      </p:to>
                                    </p:set>
                                    <p:animEffect transition="in" filter="wipe(left)">
                                      <p:cBhvr>
                                        <p:cTn id="12" dur="1000"/>
                                        <p:tgtEl>
                                          <p:spTgt spid="389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954"/>
                                        </p:tgtEl>
                                        <p:attrNameLst>
                                          <p:attrName>style.visibility</p:attrName>
                                        </p:attrNameLst>
                                      </p:cBhvr>
                                      <p:to>
                                        <p:strVal val="visible"/>
                                      </p:to>
                                    </p:set>
                                    <p:animEffect transition="in" filter="wipe(left)">
                                      <p:cBhvr>
                                        <p:cTn id="17" dur="1000"/>
                                        <p:tgtEl>
                                          <p:spTgt spid="3895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8957"/>
                                        </p:tgtEl>
                                        <p:attrNameLst>
                                          <p:attrName>style.visibility</p:attrName>
                                        </p:attrNameLst>
                                      </p:cBhvr>
                                      <p:to>
                                        <p:strVal val="visible"/>
                                      </p:to>
                                    </p:set>
                                    <p:animEffect transition="in" filter="blinds(horizontal)">
                                      <p:cBhvr>
                                        <p:cTn id="22" dur="500"/>
                                        <p:tgtEl>
                                          <p:spTgt spid="3895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8955"/>
                                        </p:tgtEl>
                                        <p:attrNameLst>
                                          <p:attrName>style.visibility</p:attrName>
                                        </p:attrNameLst>
                                      </p:cBhvr>
                                      <p:to>
                                        <p:strVal val="visible"/>
                                      </p:to>
                                    </p:set>
                                    <p:animEffect transition="in" filter="blinds(horizontal)">
                                      <p:cBhvr>
                                        <p:cTn id="27" dur="500"/>
                                        <p:tgtEl>
                                          <p:spTgt spid="3895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7186"/>
                                        </p:tgtEl>
                                        <p:attrNameLst>
                                          <p:attrName>style.visibility</p:attrName>
                                        </p:attrNameLst>
                                      </p:cBhvr>
                                      <p:to>
                                        <p:strVal val="visible"/>
                                      </p:to>
                                    </p:set>
                                    <p:animEffect transition="in" filter="blinds(horizontal)">
                                      <p:cBhvr>
                                        <p:cTn id="30" dur="500"/>
                                        <p:tgtEl>
                                          <p:spTgt spid="7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8954" grpId="0"/>
      <p:bldP spid="718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矩形 53249"/>
          <p:cNvSpPr/>
          <p:nvPr/>
        </p:nvSpPr>
        <p:spPr>
          <a:xfrm>
            <a:off x="206375" y="4686300"/>
            <a:ext cx="6192838" cy="519113"/>
          </a:xfrm>
          <a:prstGeom prst="rect">
            <a:avLst/>
          </a:prstGeom>
          <a:noFill/>
          <a:ln w="9525">
            <a:noFill/>
          </a:ln>
        </p:spPr>
        <p:txBody>
          <a:bodyPr anchor="t">
            <a:spAutoFit/>
          </a:bodyPr>
          <a:p>
            <a:r>
              <a:rPr lang="zh-CN" altLang="en-US" dirty="0">
                <a:solidFill>
                  <a:srgbClr val="0000FF"/>
                </a:solidFill>
                <a:latin typeface="Times New Roman" panose="02020603050405020304" pitchFamily="18" charset="0"/>
                <a:ea typeface="楷体_GB2312" panose="02010609030101010101" pitchFamily="49" charset="-122"/>
              </a:rPr>
              <a:t>牛顿定律的适用条件：</a:t>
            </a:r>
            <a:endParaRPr lang="zh-CN" altLang="en-US" dirty="0">
              <a:solidFill>
                <a:srgbClr val="0000FF"/>
              </a:solidFill>
              <a:latin typeface="Times New Roman" panose="02020603050405020304" pitchFamily="18" charset="0"/>
              <a:ea typeface="楷体_GB2312" panose="02010609030101010101" pitchFamily="49" charset="-122"/>
            </a:endParaRPr>
          </a:p>
        </p:txBody>
      </p:sp>
      <p:sp>
        <p:nvSpPr>
          <p:cNvPr id="53251" name="矩形 53250"/>
          <p:cNvSpPr/>
          <p:nvPr/>
        </p:nvSpPr>
        <p:spPr>
          <a:xfrm>
            <a:off x="117475" y="1008063"/>
            <a:ext cx="8820150" cy="1770062"/>
          </a:xfrm>
          <a:prstGeom prst="rect">
            <a:avLst/>
          </a:prstGeom>
          <a:noFill/>
          <a:ln w="9525">
            <a:noFill/>
          </a:ln>
        </p:spPr>
        <p:txBody>
          <a:bodyPr anchor="t">
            <a:spAutoFit/>
          </a:bodyPr>
          <a:p>
            <a:pPr>
              <a:lnSpc>
                <a:spcPct val="130000"/>
              </a:lnSpc>
            </a:pPr>
            <a:endParaRPr lang="zh-CN" altLang="en-US" dirty="0">
              <a:latin typeface="楷体_GB2312" panose="02010609030101010101" pitchFamily="49" charset="-122"/>
              <a:ea typeface="楷体_GB2312" panose="02010609030101010101" pitchFamily="49" charset="-122"/>
            </a:endParaRPr>
          </a:p>
          <a:p>
            <a:pPr>
              <a:lnSpc>
                <a:spcPct val="130000"/>
              </a:lnSpc>
            </a:pPr>
            <a:r>
              <a:rPr lang="zh-CN" altLang="en-US" dirty="0">
                <a:latin typeface="楷体_GB2312" panose="02010609030101010101" pitchFamily="49" charset="-122"/>
                <a:ea typeface="楷体_GB2312" panose="02010609030101010101" pitchFamily="49" charset="-122"/>
              </a:rPr>
              <a:t>第一</a:t>
            </a:r>
            <a:r>
              <a:rPr lang="zh-CN" altLang="en-US" dirty="0">
                <a:latin typeface="Arial" panose="020B0604020202020204" pitchFamily="34" charset="0"/>
                <a:ea typeface="宋体" panose="02010600030101010101" pitchFamily="2" charset="-122"/>
              </a:rPr>
              <a:t>定</a:t>
            </a:r>
            <a:r>
              <a:rPr lang="zh-CN" altLang="en-US" dirty="0">
                <a:latin typeface="楷体_GB2312" panose="02010609030101010101" pitchFamily="49" charset="-122"/>
                <a:ea typeface="楷体_GB2312" panose="02010609030101010101" pitchFamily="49" charset="-122"/>
              </a:rPr>
              <a:t>律：指出物体的运动是依靠惯性维持的，</a:t>
            </a:r>
            <a:r>
              <a:rPr lang="zh-CN" altLang="en-US" dirty="0">
                <a:solidFill>
                  <a:srgbClr val="FF0000"/>
                </a:solidFill>
                <a:latin typeface="楷体_GB2312" panose="02010609030101010101" pitchFamily="49" charset="-122"/>
                <a:ea typeface="楷体_GB2312" panose="02010609030101010101" pitchFamily="49" charset="-122"/>
              </a:rPr>
              <a:t>力是改 </a:t>
            </a:r>
            <a:endParaRPr lang="zh-CN" altLang="en-US" dirty="0">
              <a:solidFill>
                <a:srgbClr val="FF0000"/>
              </a:solidFill>
              <a:latin typeface="楷体_GB2312" panose="02010609030101010101" pitchFamily="49" charset="-122"/>
              <a:ea typeface="楷体_GB2312" panose="02010609030101010101" pitchFamily="49" charset="-122"/>
            </a:endParaRPr>
          </a:p>
          <a:p>
            <a:pPr>
              <a:lnSpc>
                <a:spcPct val="130000"/>
              </a:lnSpc>
            </a:pPr>
            <a:r>
              <a:rPr lang="zh-CN" altLang="en-US" dirty="0">
                <a:solidFill>
                  <a:srgbClr val="FF0000"/>
                </a:solidFill>
                <a:latin typeface="楷体_GB2312" panose="02010609030101010101" pitchFamily="49" charset="-122"/>
                <a:ea typeface="楷体_GB2312" panose="02010609030101010101" pitchFamily="49" charset="-122"/>
              </a:rPr>
              <a:t>          变运动状态的原因</a:t>
            </a:r>
            <a:r>
              <a:rPr lang="zh-CN" altLang="en-US" dirty="0">
                <a:latin typeface="楷体_GB2312" panose="02010609030101010101" pitchFamily="49" charset="-122"/>
                <a:ea typeface="楷体_GB2312" panose="02010609030101010101" pitchFamily="49" charset="-122"/>
              </a:rPr>
              <a:t>；</a:t>
            </a:r>
            <a:endParaRPr lang="zh-CN" altLang="en-US" dirty="0">
              <a:latin typeface="楷体_GB2312" panose="02010609030101010101" pitchFamily="49" charset="-122"/>
              <a:ea typeface="楷体_GB2312" panose="02010609030101010101" pitchFamily="49" charset="-122"/>
            </a:endParaRPr>
          </a:p>
        </p:txBody>
      </p:sp>
      <p:sp>
        <p:nvSpPr>
          <p:cNvPr id="53252" name="矩形 53251"/>
          <p:cNvSpPr/>
          <p:nvPr/>
        </p:nvSpPr>
        <p:spPr>
          <a:xfrm>
            <a:off x="4237038" y="5351463"/>
            <a:ext cx="2087562" cy="519112"/>
          </a:xfrm>
          <a:prstGeom prst="rect">
            <a:avLst/>
          </a:prstGeom>
          <a:noFill/>
          <a:ln w="9525">
            <a:noFill/>
          </a:ln>
        </p:spPr>
        <p:txBody>
          <a:bodyPr anchor="t">
            <a:spAutoFit/>
          </a:bodyPr>
          <a:p>
            <a:r>
              <a:rPr lang="en-US" altLang="zh-CN">
                <a:latin typeface="Times New Roman" panose="02020603050405020304" pitchFamily="18" charset="0"/>
                <a:ea typeface="Yu Mincho Demibold" panose="02020600000000000000" pitchFamily="18" charset="-128"/>
              </a:rPr>
              <a:t>2</a:t>
            </a:r>
            <a:r>
              <a:rPr lang="zh-CN" altLang="en-US" dirty="0">
                <a:latin typeface="Times New Roman" panose="02020603050405020304" pitchFamily="18" charset="0"/>
                <a:ea typeface="Yu Mincho Demibold" panose="02020600000000000000" pitchFamily="18" charset="-128"/>
              </a:rPr>
              <a:t>）</a:t>
            </a:r>
            <a:r>
              <a:rPr lang="zh-CN" altLang="en-US" dirty="0">
                <a:latin typeface="楷体_GB2312" panose="02010609030101010101" pitchFamily="49" charset="-122"/>
                <a:ea typeface="楷体_GB2312" panose="02010609030101010101" pitchFamily="49" charset="-122"/>
              </a:rPr>
              <a:t>质点</a:t>
            </a:r>
            <a:endParaRPr lang="zh-CN" altLang="en-US" dirty="0">
              <a:latin typeface="楷体_GB2312" panose="02010609030101010101" pitchFamily="49" charset="-122"/>
              <a:ea typeface="楷体_GB2312" panose="02010609030101010101" pitchFamily="49" charset="-122"/>
            </a:endParaRPr>
          </a:p>
        </p:txBody>
      </p:sp>
      <p:sp>
        <p:nvSpPr>
          <p:cNvPr id="53253" name="矩形 53252"/>
          <p:cNvSpPr/>
          <p:nvPr/>
        </p:nvSpPr>
        <p:spPr>
          <a:xfrm>
            <a:off x="4203700" y="6102350"/>
            <a:ext cx="2474913" cy="517525"/>
          </a:xfrm>
          <a:prstGeom prst="rect">
            <a:avLst/>
          </a:prstGeom>
          <a:noFill/>
          <a:ln w="9525">
            <a:noFill/>
          </a:ln>
        </p:spPr>
        <p:txBody>
          <a:bodyPr anchor="t">
            <a:spAutoFit/>
          </a:bodyPr>
          <a:p>
            <a:r>
              <a:rPr lang="en-US" altLang="zh-CN">
                <a:latin typeface="Times New Roman" panose="02020603050405020304" pitchFamily="18" charset="0"/>
                <a:ea typeface="楷体_GB2312" panose="02010609030101010101" pitchFamily="49" charset="-122"/>
              </a:rPr>
              <a:t>4</a:t>
            </a:r>
            <a:r>
              <a:rPr lang="zh-CN" altLang="en-US" dirty="0">
                <a:latin typeface="Times New Roman" panose="02020603050405020304" pitchFamily="18" charset="0"/>
                <a:ea typeface="楷体_GB2312" panose="02010609030101010101" pitchFamily="49" charset="-122"/>
              </a:rPr>
              <a:t>）</a:t>
            </a:r>
            <a:r>
              <a:rPr lang="zh-CN" altLang="en-US" dirty="0">
                <a:latin typeface="楷体_GB2312" panose="02010609030101010101" pitchFamily="49" charset="-122"/>
                <a:ea typeface="楷体_GB2312" panose="02010609030101010101" pitchFamily="49" charset="-122"/>
              </a:rPr>
              <a:t>低速运动</a:t>
            </a:r>
            <a:endParaRPr lang="zh-CN" altLang="en-US">
              <a:latin typeface="楷体_GB2312" panose="02010609030101010101" pitchFamily="49" charset="-122"/>
              <a:ea typeface="楷体_GB2312" panose="02010609030101010101" pitchFamily="49" charset="-122"/>
            </a:endParaRPr>
          </a:p>
        </p:txBody>
      </p:sp>
      <p:graphicFrame>
        <p:nvGraphicFramePr>
          <p:cNvPr id="53254" name="内容占位符 53253"/>
          <p:cNvGraphicFramePr>
            <a:graphicFrameLocks noGrp="1"/>
          </p:cNvGraphicFramePr>
          <p:nvPr>
            <p:ph idx="4294967295"/>
          </p:nvPr>
        </p:nvGraphicFramePr>
        <p:xfrm>
          <a:off x="6678613" y="6102350"/>
          <a:ext cx="1565275" cy="523875"/>
        </p:xfrm>
        <a:graphic>
          <a:graphicData uri="http://schemas.openxmlformats.org/presentationml/2006/ole">
            <mc:AlternateContent xmlns:mc="http://schemas.openxmlformats.org/markup-compatibility/2006">
              <mc:Choice xmlns:v="urn:schemas-microsoft-com:vml" Requires="v">
                <p:oleObj spid="_x0000_s3099" name="" r:id="rId1" imgW="419100" imgH="139700" progId="Equation.3">
                  <p:embed/>
                </p:oleObj>
              </mc:Choice>
              <mc:Fallback>
                <p:oleObj name="" r:id="rId1" imgW="419100" imgH="139700" progId="Equation.3">
                  <p:embed/>
                  <p:pic>
                    <p:nvPicPr>
                      <p:cNvPr id="0" name="图片 3098"/>
                      <p:cNvPicPr/>
                      <p:nvPr/>
                    </p:nvPicPr>
                    <p:blipFill>
                      <a:blip r:embed="rId2"/>
                      <a:stretch>
                        <a:fillRect/>
                      </a:stretch>
                    </p:blipFill>
                    <p:spPr>
                      <a:xfrm>
                        <a:off x="6678613" y="6102350"/>
                        <a:ext cx="1565275" cy="523875"/>
                      </a:xfrm>
                      <a:prstGeom prst="rect">
                        <a:avLst/>
                      </a:prstGeom>
                      <a:noFill/>
                      <a:ln w="38100">
                        <a:miter/>
                      </a:ln>
                    </p:spPr>
                  </p:pic>
                </p:oleObj>
              </mc:Fallback>
            </mc:AlternateContent>
          </a:graphicData>
        </a:graphic>
      </p:graphicFrame>
      <p:sp>
        <p:nvSpPr>
          <p:cNvPr id="53255" name="矩形 53254"/>
          <p:cNvSpPr/>
          <p:nvPr/>
        </p:nvSpPr>
        <p:spPr>
          <a:xfrm>
            <a:off x="642938" y="6102350"/>
            <a:ext cx="3357562" cy="517525"/>
          </a:xfrm>
          <a:prstGeom prst="rect">
            <a:avLst/>
          </a:prstGeom>
          <a:noFill/>
          <a:ln w="9525">
            <a:noFill/>
          </a:ln>
        </p:spPr>
        <p:txBody>
          <a:bodyPr anchor="t">
            <a:spAutoFit/>
          </a:bodyPr>
          <a:p>
            <a:r>
              <a:rPr lang="en-US" altLang="zh-CN">
                <a:latin typeface="Times New Roman" panose="02020603050405020304" pitchFamily="18" charset="0"/>
                <a:ea typeface="楷体_GB2312" panose="02010609030101010101" pitchFamily="49" charset="-122"/>
              </a:rPr>
              <a:t>3</a:t>
            </a:r>
            <a:r>
              <a:rPr lang="zh-CN" altLang="en-US" dirty="0">
                <a:latin typeface="Times New Roman" panose="02020603050405020304" pitchFamily="18" charset="0"/>
                <a:ea typeface="楷体_GB2312" panose="02010609030101010101" pitchFamily="49" charset="-122"/>
              </a:rPr>
              <a:t>）</a:t>
            </a:r>
            <a:r>
              <a:rPr lang="zh-CN" altLang="en-US" dirty="0">
                <a:latin typeface="楷体_GB2312" panose="02010609030101010101" pitchFamily="49" charset="-122"/>
                <a:ea typeface="楷体_GB2312" panose="02010609030101010101" pitchFamily="49" charset="-122"/>
              </a:rPr>
              <a:t>宏观物体</a:t>
            </a:r>
            <a:endParaRPr lang="zh-CN" altLang="en-US" dirty="0">
              <a:latin typeface="楷体_GB2312" panose="02010609030101010101" pitchFamily="49" charset="-122"/>
              <a:ea typeface="楷体_GB2312" panose="02010609030101010101" pitchFamily="49" charset="-122"/>
            </a:endParaRPr>
          </a:p>
        </p:txBody>
      </p:sp>
      <p:sp>
        <p:nvSpPr>
          <p:cNvPr id="25607" name="矩形 53255"/>
          <p:cNvSpPr/>
          <p:nvPr/>
        </p:nvSpPr>
        <p:spPr>
          <a:xfrm>
            <a:off x="2771775" y="296863"/>
            <a:ext cx="4248150" cy="584200"/>
          </a:xfrm>
          <a:prstGeom prst="rect">
            <a:avLst/>
          </a:prstGeom>
          <a:noFill/>
          <a:ln w="9525">
            <a:noFill/>
          </a:ln>
        </p:spPr>
        <p:txBody>
          <a:bodyPr anchor="t">
            <a:spAutoFit/>
          </a:bodyPr>
          <a:p>
            <a:r>
              <a:rPr lang="zh-CN" altLang="en-US" sz="3200" dirty="0">
                <a:solidFill>
                  <a:srgbClr val="0000FF"/>
                </a:solidFill>
                <a:latin typeface="Times New Roman" panose="02020603050405020304" pitchFamily="18" charset="0"/>
                <a:ea typeface="楷体_GB2312" panose="02010609030101010101" pitchFamily="49" charset="-122"/>
              </a:rPr>
              <a:t>牛顿三定律的关系</a:t>
            </a:r>
            <a:endParaRPr lang="zh-CN" altLang="en-US" sz="3200" dirty="0">
              <a:solidFill>
                <a:srgbClr val="0000FF"/>
              </a:solidFill>
              <a:latin typeface="Times New Roman" panose="02020603050405020304" pitchFamily="18" charset="0"/>
              <a:ea typeface="楷体_GB2312" panose="02010609030101010101" pitchFamily="49" charset="-122"/>
            </a:endParaRPr>
          </a:p>
        </p:txBody>
      </p:sp>
      <p:sp>
        <p:nvSpPr>
          <p:cNvPr id="53257" name="矩形 53256"/>
          <p:cNvSpPr/>
          <p:nvPr/>
        </p:nvSpPr>
        <p:spPr>
          <a:xfrm>
            <a:off x="611188" y="5280025"/>
            <a:ext cx="2087562" cy="519113"/>
          </a:xfrm>
          <a:prstGeom prst="rect">
            <a:avLst/>
          </a:prstGeom>
          <a:noFill/>
          <a:ln w="9525">
            <a:noFill/>
          </a:ln>
        </p:spPr>
        <p:txBody>
          <a:bodyPr anchor="t">
            <a:spAutoFit/>
          </a:bodyPr>
          <a:p>
            <a:r>
              <a:rPr lang="en-US" altLang="zh-CN">
                <a:latin typeface="Times New Roman" panose="02020603050405020304" pitchFamily="18" charset="0"/>
                <a:ea typeface="楷体_GB2312" panose="02010609030101010101" pitchFamily="49" charset="-122"/>
              </a:rPr>
              <a:t>1) </a:t>
            </a:r>
            <a:r>
              <a:rPr lang="zh-CN" altLang="en-US" dirty="0">
                <a:latin typeface="楷体_GB2312" panose="02010609030101010101" pitchFamily="49" charset="-122"/>
                <a:ea typeface="楷体_GB2312" panose="02010609030101010101" pitchFamily="49" charset="-122"/>
              </a:rPr>
              <a:t>惯性系</a:t>
            </a:r>
            <a:endParaRPr lang="zh-CN" altLang="en-US" dirty="0">
              <a:latin typeface="楷体_GB2312" panose="02010609030101010101" pitchFamily="49" charset="-122"/>
              <a:ea typeface="楷体_GB2312" panose="02010609030101010101" pitchFamily="49" charset="-122"/>
            </a:endParaRPr>
          </a:p>
        </p:txBody>
      </p:sp>
      <p:sp>
        <p:nvSpPr>
          <p:cNvPr id="2" name="矩形 1"/>
          <p:cNvSpPr/>
          <p:nvPr/>
        </p:nvSpPr>
        <p:spPr>
          <a:xfrm>
            <a:off x="73025" y="2655888"/>
            <a:ext cx="8820150" cy="650875"/>
          </a:xfrm>
          <a:prstGeom prst="rect">
            <a:avLst/>
          </a:prstGeom>
          <a:noFill/>
          <a:ln w="9525">
            <a:noFill/>
          </a:ln>
        </p:spPr>
        <p:txBody>
          <a:bodyPr anchor="t">
            <a:spAutoFit/>
          </a:bodyPr>
          <a:p>
            <a:pPr>
              <a:lnSpc>
                <a:spcPct val="130000"/>
              </a:lnSpc>
            </a:pPr>
            <a:r>
              <a:rPr lang="zh-CN" altLang="en-US" dirty="0">
                <a:latin typeface="Arial" panose="020B0604020202020204" pitchFamily="34" charset="0"/>
                <a:ea typeface="宋体" panose="02010600030101010101" pitchFamily="2" charset="-122"/>
              </a:rPr>
              <a:t>第</a:t>
            </a:r>
            <a:r>
              <a:rPr lang="zh-CN" altLang="en-US" dirty="0">
                <a:latin typeface="楷体_GB2312" panose="02010609030101010101" pitchFamily="49" charset="-122"/>
                <a:ea typeface="楷体_GB2312" panose="02010609030101010101" pitchFamily="49" charset="-122"/>
              </a:rPr>
              <a:t>二</a:t>
            </a:r>
            <a:r>
              <a:rPr lang="zh-CN" altLang="en-US" dirty="0">
                <a:latin typeface="Arial" panose="020B0604020202020204" pitchFamily="34" charset="0"/>
                <a:ea typeface="宋体" panose="02010600030101010101" pitchFamily="2" charset="-122"/>
              </a:rPr>
              <a:t>定</a:t>
            </a:r>
            <a:r>
              <a:rPr lang="zh-CN" altLang="en-US" dirty="0">
                <a:latin typeface="楷体_GB2312" panose="02010609030101010101" pitchFamily="49" charset="-122"/>
                <a:ea typeface="楷体_GB2312" panose="02010609030101010101" pitchFamily="49" charset="-122"/>
              </a:rPr>
              <a:t>律：指出力与物体运动变化之间的</a:t>
            </a:r>
            <a:r>
              <a:rPr lang="zh-CN" altLang="en-US" dirty="0">
                <a:solidFill>
                  <a:srgbClr val="C00000"/>
                </a:solidFill>
                <a:latin typeface="楷体_GB2312" panose="02010609030101010101" pitchFamily="49" charset="-122"/>
                <a:ea typeface="楷体_GB2312" panose="02010609030101010101" pitchFamily="49" charset="-122"/>
              </a:rPr>
              <a:t>数学关系</a:t>
            </a:r>
            <a:r>
              <a:rPr lang="zh-CN" altLang="en-US" dirty="0">
                <a:latin typeface="楷体_GB2312" panose="02010609030101010101" pitchFamily="49" charset="-122"/>
                <a:ea typeface="楷体_GB2312" panose="02010609030101010101" pitchFamily="49" charset="-122"/>
              </a:rPr>
              <a:t>式；</a:t>
            </a:r>
            <a:endParaRPr lang="zh-CN" altLang="en-US" dirty="0">
              <a:latin typeface="楷体_GB2312" panose="02010609030101010101" pitchFamily="49" charset="-122"/>
              <a:ea typeface="楷体_GB2312" panose="02010609030101010101" pitchFamily="49" charset="-122"/>
            </a:endParaRPr>
          </a:p>
        </p:txBody>
      </p:sp>
      <p:sp>
        <p:nvSpPr>
          <p:cNvPr id="3" name="矩形 2"/>
          <p:cNvSpPr/>
          <p:nvPr/>
        </p:nvSpPr>
        <p:spPr>
          <a:xfrm>
            <a:off x="38100" y="3386138"/>
            <a:ext cx="8820150" cy="1211262"/>
          </a:xfrm>
          <a:prstGeom prst="rect">
            <a:avLst/>
          </a:prstGeom>
          <a:noFill/>
          <a:ln w="9525">
            <a:noFill/>
          </a:ln>
        </p:spPr>
        <p:txBody>
          <a:bodyPr anchor="t">
            <a:spAutoFit/>
          </a:bodyPr>
          <a:p>
            <a:pPr>
              <a:lnSpc>
                <a:spcPct val="130000"/>
              </a:lnSpc>
            </a:pPr>
            <a:r>
              <a:rPr lang="zh-CN" altLang="en-US" dirty="0">
                <a:latin typeface="Arial" panose="020B0604020202020204" pitchFamily="34" charset="0"/>
                <a:ea typeface="宋体" panose="02010600030101010101" pitchFamily="2" charset="-122"/>
              </a:rPr>
              <a:t>第</a:t>
            </a:r>
            <a:r>
              <a:rPr lang="zh-CN" altLang="en-US" dirty="0">
                <a:latin typeface="楷体_GB2312" panose="02010609030101010101" pitchFamily="49" charset="-122"/>
                <a:ea typeface="楷体_GB2312" panose="02010609030101010101" pitchFamily="49" charset="-122"/>
              </a:rPr>
              <a:t>三</a:t>
            </a:r>
            <a:r>
              <a:rPr lang="zh-CN" altLang="en-US" dirty="0">
                <a:latin typeface="Arial" panose="020B0604020202020204" pitchFamily="34" charset="0"/>
                <a:ea typeface="宋体" panose="02010600030101010101" pitchFamily="2" charset="-122"/>
              </a:rPr>
              <a:t>定</a:t>
            </a:r>
            <a:r>
              <a:rPr lang="zh-CN" altLang="en-US" dirty="0">
                <a:latin typeface="楷体_GB2312" panose="02010609030101010101" pitchFamily="49" charset="-122"/>
                <a:ea typeface="楷体_GB2312" panose="02010609030101010101" pitchFamily="49" charset="-122"/>
              </a:rPr>
              <a:t>律：指出了</a:t>
            </a:r>
            <a:r>
              <a:rPr lang="zh-CN" altLang="en-US" dirty="0">
                <a:solidFill>
                  <a:srgbClr val="FF0000"/>
                </a:solidFill>
                <a:latin typeface="楷体_GB2312" panose="02010609030101010101" pitchFamily="49" charset="-122"/>
                <a:ea typeface="楷体_GB2312" panose="02010609030101010101" pitchFamily="49" charset="-122"/>
              </a:rPr>
              <a:t>力的相互作用</a:t>
            </a:r>
            <a:r>
              <a:rPr lang="zh-CN" altLang="en-US" dirty="0">
                <a:latin typeface="楷体_GB2312" panose="02010609030101010101" pitchFamily="49" charset="-122"/>
                <a:ea typeface="楷体_GB2312" panose="02010609030101010101" pitchFamily="49" charset="-122"/>
              </a:rPr>
              <a:t>关系，为正确分析物体</a:t>
            </a:r>
            <a:endParaRPr lang="zh-CN" altLang="en-US" dirty="0">
              <a:latin typeface="楷体_GB2312" panose="02010609030101010101" pitchFamily="49" charset="-122"/>
              <a:ea typeface="楷体_GB2312" panose="02010609030101010101" pitchFamily="49" charset="-122"/>
            </a:endParaRPr>
          </a:p>
          <a:p>
            <a:pPr>
              <a:lnSpc>
                <a:spcPct val="130000"/>
              </a:lnSpc>
            </a:pPr>
            <a:r>
              <a:rPr lang="zh-CN" altLang="en-US" dirty="0">
                <a:latin typeface="楷体_GB2312" panose="02010609030101010101" pitchFamily="49" charset="-122"/>
                <a:ea typeface="楷体_GB2312" panose="02010609030101010101" pitchFamily="49" charset="-122"/>
              </a:rPr>
              <a:t>          受力提供了依据。</a:t>
            </a:r>
            <a:endParaRPr lang="zh-CN" altLang="en-US" dirty="0">
              <a:latin typeface="楷体_GB2312" panose="02010609030101010101" pitchFamily="49" charset="-122"/>
              <a:ea typeface="楷体_GB2312" panose="02010609030101010101" pitchFamily="49" charset="-122"/>
            </a:endParaRPr>
          </a:p>
        </p:txBody>
      </p:sp>
      <p:sp>
        <p:nvSpPr>
          <p:cNvPr id="4" name="矩形 3"/>
          <p:cNvSpPr/>
          <p:nvPr/>
        </p:nvSpPr>
        <p:spPr>
          <a:xfrm>
            <a:off x="161925" y="852488"/>
            <a:ext cx="8820150" cy="650875"/>
          </a:xfrm>
          <a:prstGeom prst="rect">
            <a:avLst/>
          </a:prstGeom>
          <a:noFill/>
          <a:ln w="9525">
            <a:noFill/>
          </a:ln>
        </p:spPr>
        <p:txBody>
          <a:bodyPr anchor="t">
            <a:spAutoFit/>
          </a:bodyPr>
          <a:p>
            <a:pPr>
              <a:lnSpc>
                <a:spcPct val="130000"/>
              </a:lnSpc>
            </a:pPr>
            <a:r>
              <a:rPr lang="zh-CN" altLang="en-US" dirty="0">
                <a:latin typeface="楷体_GB2312" panose="02010609030101010101" pitchFamily="49" charset="-122"/>
                <a:ea typeface="楷体_GB2312" panose="02010609030101010101" pitchFamily="49" charset="-122"/>
              </a:rPr>
              <a:t>三定律是一个整体；</a:t>
            </a:r>
            <a:endParaRPr lang="zh-CN" altLang="en-US" dirty="0">
              <a:latin typeface="楷体_GB2312" panose="02010609030101010101" pitchFamily="49" charset="-122"/>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251"/>
                                        </p:tgtEl>
                                        <p:attrNameLst>
                                          <p:attrName>style.visibility</p:attrName>
                                        </p:attrNameLst>
                                      </p:cBhvr>
                                      <p:to>
                                        <p:strVal val="visible"/>
                                      </p:to>
                                    </p:set>
                                    <p:animEffect transition="in" filter="blinds(horizontal)">
                                      <p:cBhvr>
                                        <p:cTn id="12" dur="500"/>
                                        <p:tgtEl>
                                          <p:spTgt spid="5325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500"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3250"/>
                                        </p:tgtEl>
                                        <p:attrNameLst>
                                          <p:attrName>style.visibility</p:attrName>
                                        </p:attrNameLst>
                                      </p:cBhvr>
                                      <p:to>
                                        <p:strVal val="visible"/>
                                      </p:to>
                                    </p:set>
                                    <p:animEffect transition="in" filter="wipe(left)">
                                      <p:cBhvr>
                                        <p:cTn id="27" dur="500"/>
                                        <p:tgtEl>
                                          <p:spTgt spid="5325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53257"/>
                                        </p:tgtEl>
                                        <p:attrNameLst>
                                          <p:attrName>style.visibility</p:attrName>
                                        </p:attrNameLst>
                                      </p:cBhvr>
                                      <p:to>
                                        <p:strVal val="visible"/>
                                      </p:to>
                                    </p:set>
                                    <p:anim calcmode="lin" valueType="num">
                                      <p:cBhvr additive="base">
                                        <p:cTn id="32" dur="500" fill="hold"/>
                                        <p:tgtEl>
                                          <p:spTgt spid="53257"/>
                                        </p:tgtEl>
                                        <p:attrNameLst>
                                          <p:attrName>ppt_x</p:attrName>
                                        </p:attrNameLst>
                                      </p:cBhvr>
                                      <p:tavLst>
                                        <p:tav tm="0">
                                          <p:val>
                                            <p:strVal val="0-#ppt_w/2"/>
                                          </p:val>
                                        </p:tav>
                                        <p:tav tm="100000">
                                          <p:val>
                                            <p:strVal val="#ppt_x"/>
                                          </p:val>
                                        </p:tav>
                                      </p:tavLst>
                                    </p:anim>
                                    <p:anim calcmode="lin" valueType="num">
                                      <p:cBhvr additive="base">
                                        <p:cTn id="33" dur="500" fill="hold"/>
                                        <p:tgtEl>
                                          <p:spTgt spid="5325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53252"/>
                                        </p:tgtEl>
                                        <p:attrNameLst>
                                          <p:attrName>style.visibility</p:attrName>
                                        </p:attrNameLst>
                                      </p:cBhvr>
                                      <p:to>
                                        <p:strVal val="visible"/>
                                      </p:to>
                                    </p:set>
                                    <p:anim calcmode="lin" valueType="num">
                                      <p:cBhvr additive="base">
                                        <p:cTn id="38" dur="500" fill="hold"/>
                                        <p:tgtEl>
                                          <p:spTgt spid="53252"/>
                                        </p:tgtEl>
                                        <p:attrNameLst>
                                          <p:attrName>ppt_x</p:attrName>
                                        </p:attrNameLst>
                                      </p:cBhvr>
                                      <p:tavLst>
                                        <p:tav tm="0">
                                          <p:val>
                                            <p:strVal val="1+#ppt_w/2"/>
                                          </p:val>
                                        </p:tav>
                                        <p:tav tm="100000">
                                          <p:val>
                                            <p:strVal val="#ppt_x"/>
                                          </p:val>
                                        </p:tav>
                                      </p:tavLst>
                                    </p:anim>
                                    <p:anim calcmode="lin" valueType="num">
                                      <p:cBhvr additive="base">
                                        <p:cTn id="39" dur="500" fill="hold"/>
                                        <p:tgtEl>
                                          <p:spTgt spid="53252"/>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53255"/>
                                        </p:tgtEl>
                                        <p:attrNameLst>
                                          <p:attrName>style.visibility</p:attrName>
                                        </p:attrNameLst>
                                      </p:cBhvr>
                                      <p:to>
                                        <p:strVal val="visible"/>
                                      </p:to>
                                    </p:set>
                                    <p:anim calcmode="lin" valueType="num">
                                      <p:cBhvr additive="base">
                                        <p:cTn id="44" dur="500" fill="hold"/>
                                        <p:tgtEl>
                                          <p:spTgt spid="53255"/>
                                        </p:tgtEl>
                                        <p:attrNameLst>
                                          <p:attrName>ppt_x</p:attrName>
                                        </p:attrNameLst>
                                      </p:cBhvr>
                                      <p:tavLst>
                                        <p:tav tm="0">
                                          <p:val>
                                            <p:strVal val="#ppt_x"/>
                                          </p:val>
                                        </p:tav>
                                        <p:tav tm="100000">
                                          <p:val>
                                            <p:strVal val="#ppt_x"/>
                                          </p:val>
                                        </p:tav>
                                      </p:tavLst>
                                    </p:anim>
                                    <p:anim calcmode="lin" valueType="num">
                                      <p:cBhvr additive="base">
                                        <p:cTn id="45" dur="500" fill="hold"/>
                                        <p:tgtEl>
                                          <p:spTgt spid="5325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53253"/>
                                        </p:tgtEl>
                                        <p:attrNameLst>
                                          <p:attrName>style.visibility</p:attrName>
                                        </p:attrNameLst>
                                      </p:cBhvr>
                                      <p:to>
                                        <p:strVal val="visible"/>
                                      </p:to>
                                    </p:set>
                                    <p:anim calcmode="lin" valueType="num">
                                      <p:cBhvr additive="base">
                                        <p:cTn id="50" dur="500" fill="hold"/>
                                        <p:tgtEl>
                                          <p:spTgt spid="53253"/>
                                        </p:tgtEl>
                                        <p:attrNameLst>
                                          <p:attrName>ppt_x</p:attrName>
                                        </p:attrNameLst>
                                      </p:cBhvr>
                                      <p:tavLst>
                                        <p:tav tm="0">
                                          <p:val>
                                            <p:strVal val="0-#ppt_w/2"/>
                                          </p:val>
                                        </p:tav>
                                        <p:tav tm="100000">
                                          <p:val>
                                            <p:strVal val="#ppt_x"/>
                                          </p:val>
                                        </p:tav>
                                      </p:tavLst>
                                    </p:anim>
                                    <p:anim calcmode="lin" valueType="num">
                                      <p:cBhvr additive="base">
                                        <p:cTn id="51" dur="500" fill="hold"/>
                                        <p:tgtEl>
                                          <p:spTgt spid="53253"/>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3254"/>
                                        </p:tgtEl>
                                        <p:attrNameLst>
                                          <p:attrName>style.visibility</p:attrName>
                                        </p:attrNameLst>
                                      </p:cBhvr>
                                      <p:to>
                                        <p:strVal val="visible"/>
                                      </p:to>
                                    </p:set>
                                    <p:anim calcmode="lin" valueType="num">
                                      <p:cBhvr additive="base">
                                        <p:cTn id="56" dur="500" fill="hold"/>
                                        <p:tgtEl>
                                          <p:spTgt spid="53254"/>
                                        </p:tgtEl>
                                        <p:attrNameLst>
                                          <p:attrName>ppt_x</p:attrName>
                                        </p:attrNameLst>
                                      </p:cBhvr>
                                      <p:tavLst>
                                        <p:tav tm="0">
                                          <p:val>
                                            <p:strVal val="#ppt_x"/>
                                          </p:val>
                                        </p:tav>
                                        <p:tav tm="100000">
                                          <p:val>
                                            <p:strVal val="#ppt_x"/>
                                          </p:val>
                                        </p:tav>
                                      </p:tavLst>
                                    </p:anim>
                                    <p:anim calcmode="lin" valueType="num">
                                      <p:cBhvr additive="base">
                                        <p:cTn id="57" dur="500" fill="hold"/>
                                        <p:tgtEl>
                                          <p:spTgt spid="532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p:bldP spid="53251" grpId="0"/>
      <p:bldP spid="53252" grpId="0"/>
      <p:bldP spid="53253" grpId="0"/>
      <p:bldP spid="53255" grpId="0"/>
      <p:bldP spid="53257" grpId="0"/>
      <p:bldP spid="2" grpId="0"/>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313" name="组合 47105"/>
          <p:cNvGrpSpPr/>
          <p:nvPr/>
        </p:nvGrpSpPr>
        <p:grpSpPr>
          <a:xfrm>
            <a:off x="182563" y="947738"/>
            <a:ext cx="8423275" cy="5122862"/>
            <a:chOff x="351" y="704"/>
            <a:chExt cx="5306" cy="3227"/>
          </a:xfrm>
        </p:grpSpPr>
        <p:pic>
          <p:nvPicPr>
            <p:cNvPr id="13314" name="图片 47106" descr="Image143"/>
            <p:cNvPicPr>
              <a:picLocks noChangeAspect="1"/>
            </p:cNvPicPr>
            <p:nvPr/>
          </p:nvPicPr>
          <p:blipFill>
            <a:blip r:embed="rId1"/>
            <a:stretch>
              <a:fillRect/>
            </a:stretch>
          </p:blipFill>
          <p:spPr>
            <a:xfrm>
              <a:off x="458" y="704"/>
              <a:ext cx="1110" cy="1422"/>
            </a:xfrm>
            <a:prstGeom prst="rect">
              <a:avLst/>
            </a:prstGeom>
            <a:noFill/>
            <a:ln w="9525">
              <a:noFill/>
            </a:ln>
          </p:spPr>
        </p:pic>
        <p:sp>
          <p:nvSpPr>
            <p:cNvPr id="13315" name="文本框 47107"/>
            <p:cNvSpPr txBox="1"/>
            <p:nvPr/>
          </p:nvSpPr>
          <p:spPr>
            <a:xfrm>
              <a:off x="351" y="2517"/>
              <a:ext cx="5257" cy="1414"/>
            </a:xfrm>
            <a:prstGeom prst="rect">
              <a:avLst/>
            </a:prstGeom>
            <a:noFill/>
            <a:ln w="9525">
              <a:noFill/>
            </a:ln>
          </p:spPr>
          <p:txBody>
            <a:bodyPr wrap="square" lIns="92075" tIns="46038" rIns="92075" bIns="46038" anchor="t">
              <a:spAutoFit/>
            </a:bodyPr>
            <a:p>
              <a:pPr eaLnBrk="0" hangingPunct="0">
                <a:spcBef>
                  <a:spcPct val="50000"/>
                </a:spcBef>
              </a:pPr>
              <a:r>
                <a:rPr lang="zh-CN" altLang="en-US" dirty="0">
                  <a:latin typeface="Times New Roman" panose="02020603050405020304" pitchFamily="18" charset="0"/>
                  <a:ea typeface="楷体_GB2312" panose="02010609030101010101" pitchFamily="49" charset="-122"/>
                </a:rPr>
                <a:t>      </a:t>
              </a:r>
              <a:r>
                <a:rPr lang="zh-CN" altLang="en-US" u="sng" dirty="0">
                  <a:solidFill>
                    <a:srgbClr val="FF0000"/>
                  </a:solidFill>
                  <a:latin typeface="Times New Roman" panose="02020603050405020304" pitchFamily="18" charset="0"/>
                  <a:ea typeface="楷体_GB2312" panose="02010609030101010101" pitchFamily="49" charset="-122"/>
                </a:rPr>
                <a:t>恩格斯</a:t>
              </a:r>
              <a:r>
                <a:rPr lang="zh-CN" altLang="en-US" dirty="0">
                  <a:latin typeface="Times New Roman" panose="02020603050405020304" pitchFamily="18" charset="0"/>
                  <a:ea typeface="楷体_GB2312" panose="02010609030101010101" pitchFamily="49" charset="-122"/>
                </a:rPr>
                <a:t>说： “ 牛顿由于发现了万有引力定律而创立了</a:t>
              </a:r>
              <a:r>
                <a:rPr lang="zh-CN" altLang="en-US" dirty="0">
                  <a:solidFill>
                    <a:srgbClr val="0000FF"/>
                  </a:solidFill>
                  <a:latin typeface="Times New Roman" panose="02020603050405020304" pitchFamily="18" charset="0"/>
                  <a:ea typeface="楷体_GB2312" panose="02010609030101010101" pitchFamily="49" charset="-122"/>
                </a:rPr>
                <a:t>天文学</a:t>
              </a:r>
              <a:r>
                <a:rPr lang="zh-CN" altLang="en-US" dirty="0">
                  <a:latin typeface="Times New Roman" panose="02020603050405020304" pitchFamily="18" charset="0"/>
                  <a:ea typeface="楷体_GB2312" panose="02010609030101010101" pitchFamily="49" charset="-122"/>
                </a:rPr>
                <a:t>，由于进行光的分解而创立了科学的</a:t>
              </a:r>
              <a:r>
                <a:rPr lang="zh-CN" altLang="en-US" dirty="0">
                  <a:solidFill>
                    <a:srgbClr val="0000FF"/>
                  </a:solidFill>
                  <a:latin typeface="Times New Roman" panose="02020603050405020304" pitchFamily="18" charset="0"/>
                  <a:ea typeface="楷体_GB2312" panose="02010609030101010101" pitchFamily="49" charset="-122"/>
                </a:rPr>
                <a:t>光学</a:t>
              </a:r>
              <a:r>
                <a:rPr lang="zh-CN" altLang="en-US" dirty="0">
                  <a:latin typeface="Times New Roman" panose="02020603050405020304" pitchFamily="18" charset="0"/>
                  <a:ea typeface="楷体_GB2312" panose="02010609030101010101" pitchFamily="49" charset="-122"/>
                </a:rPr>
                <a:t>，由于创立了二项式定理和无限理论而创立了科学的</a:t>
              </a:r>
              <a:r>
                <a:rPr lang="zh-CN" altLang="en-US" dirty="0">
                  <a:solidFill>
                    <a:srgbClr val="0000FF"/>
                  </a:solidFill>
                  <a:latin typeface="Times New Roman" panose="02020603050405020304" pitchFamily="18" charset="0"/>
                  <a:ea typeface="楷体_GB2312" panose="02010609030101010101" pitchFamily="49" charset="-122"/>
                </a:rPr>
                <a:t>数学</a:t>
              </a:r>
              <a:r>
                <a:rPr lang="zh-CN" altLang="en-US" dirty="0">
                  <a:latin typeface="Times New Roman" panose="02020603050405020304" pitchFamily="18" charset="0"/>
                  <a:ea typeface="楷体_GB2312" panose="02010609030101010101" pitchFamily="49" charset="-122"/>
                </a:rPr>
                <a:t>，由于认识了力学的本性而创立了科学的</a:t>
              </a:r>
              <a:r>
                <a:rPr lang="zh-CN" altLang="en-US" dirty="0">
                  <a:solidFill>
                    <a:srgbClr val="0000FF"/>
                  </a:solidFill>
                  <a:latin typeface="Times New Roman" panose="02020603050405020304" pitchFamily="18" charset="0"/>
                  <a:ea typeface="楷体_GB2312" panose="02010609030101010101" pitchFamily="49" charset="-122"/>
                </a:rPr>
                <a:t>力学</a:t>
              </a:r>
              <a:r>
                <a:rPr lang="zh-CN" altLang="en-US" dirty="0">
                  <a:latin typeface="Times New Roman" panose="02020603050405020304" pitchFamily="18" charset="0"/>
                  <a:ea typeface="楷体_GB2312" panose="02010609030101010101" pitchFamily="49" charset="-122"/>
                </a:rPr>
                <a:t>。”</a:t>
              </a:r>
              <a:endParaRPr lang="zh-CN" altLang="en-US" dirty="0">
                <a:latin typeface="Times New Roman" panose="02020603050405020304" pitchFamily="18" charset="0"/>
                <a:ea typeface="楷体_GB2312" panose="02010609030101010101" pitchFamily="49" charset="-122"/>
              </a:endParaRPr>
            </a:p>
          </p:txBody>
        </p:sp>
        <p:sp>
          <p:nvSpPr>
            <p:cNvPr id="13316" name="矩形 47108"/>
            <p:cNvSpPr/>
            <p:nvPr/>
          </p:nvSpPr>
          <p:spPr>
            <a:xfrm>
              <a:off x="1834" y="917"/>
              <a:ext cx="3823" cy="1143"/>
            </a:xfrm>
            <a:prstGeom prst="rect">
              <a:avLst/>
            </a:prstGeom>
            <a:noFill/>
            <a:ln w="9525">
              <a:noFill/>
            </a:ln>
          </p:spPr>
          <p:txBody>
            <a:bodyPr wrap="square" lIns="92075" tIns="46038" rIns="92075" bIns="46038" anchor="t">
              <a:spAutoFit/>
            </a:bodyPr>
            <a:p>
              <a:pPr eaLnBrk="0" hangingPunct="0">
                <a:spcBef>
                  <a:spcPct val="50000"/>
                </a:spcBef>
              </a:pPr>
              <a:r>
                <a:rPr lang="zh-CN" altLang="en-US" dirty="0">
                  <a:latin typeface="Times New Roman" panose="02020603050405020304" pitchFamily="18" charset="0"/>
                  <a:ea typeface="楷体_GB2312" panose="02010609030101010101" pitchFamily="49" charset="-122"/>
                </a:rPr>
                <a:t>        </a:t>
              </a:r>
              <a:r>
                <a:rPr lang="zh-CN" altLang="en-US" u="sng" dirty="0">
                  <a:solidFill>
                    <a:srgbClr val="FF0000"/>
                  </a:solidFill>
                  <a:latin typeface="Times New Roman" panose="02020603050405020304" pitchFamily="18" charset="0"/>
                  <a:ea typeface="楷体_GB2312" panose="02010609030101010101" pitchFamily="49" charset="-122"/>
                </a:rPr>
                <a:t>牛顿 </a:t>
              </a:r>
              <a:r>
                <a:rPr lang="en-US" altLang="zh-CN" dirty="0">
                  <a:latin typeface="Times New Roman" panose="02020603050405020304" pitchFamily="18" charset="0"/>
                  <a:ea typeface="楷体_GB2312" panose="02010609030101010101" pitchFamily="49" charset="-122"/>
                </a:rPr>
                <a:t>(</a:t>
              </a:r>
              <a:r>
                <a:rPr lang="zh-CN" altLang="en-US">
                  <a:latin typeface="Times New Roman" panose="02020603050405020304" pitchFamily="18" charset="0"/>
                  <a:ea typeface="宋体" panose="02010600030101010101" pitchFamily="2" charset="-122"/>
                </a:rPr>
                <a:t>1643-1727</a:t>
              </a:r>
              <a:r>
                <a:rPr lang="en-US" altLang="zh-CN" dirty="0">
                  <a:latin typeface="Times New Roman" panose="02020603050405020304" pitchFamily="18" charset="0"/>
                  <a:ea typeface="楷体_GB2312" panose="02010609030101010101" pitchFamily="49" charset="-122"/>
                </a:rPr>
                <a:t>) </a:t>
              </a:r>
              <a:r>
                <a:rPr lang="zh-CN" altLang="en-US" dirty="0">
                  <a:latin typeface="Times New Roman" panose="02020603050405020304" pitchFamily="18" charset="0"/>
                  <a:ea typeface="楷体_GB2312" panose="02010609030101010101" pitchFamily="49" charset="-122"/>
                </a:rPr>
                <a:t>是英国伟大的物理学家、数学家、天文学家。在自然科学领域里作了奠基的贡献，堪称科学巨匠。</a:t>
              </a:r>
              <a:endParaRPr lang="en-US" altLang="zh-CN" dirty="0">
                <a:latin typeface="Times New Roman" panose="02020603050405020304" pitchFamily="18" charset="0"/>
                <a:ea typeface="楷体_GB2312" panose="02010609030101010101" pitchFamily="49" charset="-122"/>
              </a:endParaRPr>
            </a:p>
          </p:txBody>
        </p:sp>
      </p:grpSp>
      <p:sp>
        <p:nvSpPr>
          <p:cNvPr id="13317" name="文本框 349188"/>
          <p:cNvSpPr txBox="1"/>
          <p:nvPr/>
        </p:nvSpPr>
        <p:spPr>
          <a:xfrm>
            <a:off x="2457450" y="368300"/>
            <a:ext cx="4464050" cy="579438"/>
          </a:xfrm>
          <a:prstGeom prst="rect">
            <a:avLst/>
          </a:prstGeom>
          <a:noFill/>
          <a:ln w="9525">
            <a:noFill/>
          </a:ln>
        </p:spPr>
        <p:txBody>
          <a:bodyPr anchor="t">
            <a:spAutoFit/>
          </a:bodyPr>
          <a:p>
            <a:pPr>
              <a:spcBef>
                <a:spcPct val="50000"/>
              </a:spcBef>
            </a:pPr>
            <a:r>
              <a:rPr lang="zh-CN" altLang="en-US" sz="3200" dirty="0">
                <a:solidFill>
                  <a:srgbClr val="CC0000"/>
                </a:solidFill>
                <a:latin typeface="Times New Roman" panose="02020603050405020304" pitchFamily="18" charset="0"/>
                <a:ea typeface="宋体" panose="02010600030101010101" pitchFamily="2" charset="-122"/>
              </a:rPr>
              <a:t>§</a:t>
            </a:r>
            <a:r>
              <a:rPr lang="en-US" altLang="zh-CN" sz="3200">
                <a:solidFill>
                  <a:srgbClr val="CC0000"/>
                </a:solidFill>
                <a:latin typeface="Times New Roman" panose="02020603050405020304" pitchFamily="18" charset="0"/>
                <a:ea typeface="宋体" panose="02010600030101010101" pitchFamily="2" charset="-122"/>
              </a:rPr>
              <a:t>2.1 </a:t>
            </a:r>
            <a:r>
              <a:rPr lang="zh-CN" altLang="en-US" sz="3200" dirty="0">
                <a:solidFill>
                  <a:srgbClr val="CC0000"/>
                </a:solidFill>
                <a:latin typeface="Times New Roman" panose="02020603050405020304" pitchFamily="18" charset="0"/>
                <a:ea typeface="宋体" panose="02010600030101010101" pitchFamily="2" charset="-122"/>
              </a:rPr>
              <a:t>牛顿运动定律</a:t>
            </a:r>
            <a:r>
              <a:rPr lang="zh-CN" altLang="en-US"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矩形 49153"/>
          <p:cNvSpPr/>
          <p:nvPr/>
        </p:nvSpPr>
        <p:spPr>
          <a:xfrm>
            <a:off x="658813" y="403225"/>
            <a:ext cx="8035925" cy="4662488"/>
          </a:xfrm>
          <a:prstGeom prst="rect">
            <a:avLst/>
          </a:prstGeom>
          <a:solidFill>
            <a:schemeClr val="accent1"/>
          </a:solidFill>
          <a:ln w="9525">
            <a:noFill/>
          </a:ln>
        </p:spPr>
        <p:txBody>
          <a:bodyPr anchor="t"/>
          <a:p>
            <a:endParaRPr lang="zh-CN" altLang="en-US" dirty="0">
              <a:latin typeface="Arial" panose="020B0604020202020204" pitchFamily="34" charset="0"/>
              <a:ea typeface="宋体" panose="02010600030101010101" pitchFamily="2" charset="-122"/>
            </a:endParaRPr>
          </a:p>
        </p:txBody>
      </p:sp>
      <p:grpSp>
        <p:nvGrpSpPr>
          <p:cNvPr id="14338" name="组合 49154"/>
          <p:cNvGrpSpPr/>
          <p:nvPr/>
        </p:nvGrpSpPr>
        <p:grpSpPr>
          <a:xfrm>
            <a:off x="196850" y="577850"/>
            <a:ext cx="8796338" cy="5921375"/>
            <a:chOff x="124" y="364"/>
            <a:chExt cx="5541" cy="3730"/>
          </a:xfrm>
        </p:grpSpPr>
        <p:sp>
          <p:nvSpPr>
            <p:cNvPr id="14339" name="文本框 49155"/>
            <p:cNvSpPr txBox="1"/>
            <p:nvPr/>
          </p:nvSpPr>
          <p:spPr>
            <a:xfrm>
              <a:off x="489" y="364"/>
              <a:ext cx="4913" cy="2718"/>
            </a:xfrm>
            <a:prstGeom prst="rect">
              <a:avLst/>
            </a:prstGeom>
            <a:noFill/>
            <a:ln w="9525">
              <a:noFill/>
            </a:ln>
          </p:spPr>
          <p:txBody>
            <a:bodyPr lIns="92075" tIns="46038" rIns="92075" bIns="46038" anchor="t">
              <a:spAutoFit/>
            </a:bodyPr>
            <a:p>
              <a:pPr marL="360680" indent="-179705" eaLnBrk="0" hangingPunct="0">
                <a:spcBef>
                  <a:spcPct val="30000"/>
                </a:spcBef>
                <a:buChar char="•"/>
              </a:pPr>
              <a:r>
                <a:rPr lang="zh-CN" altLang="en-US" dirty="0">
                  <a:solidFill>
                    <a:srgbClr val="C00000"/>
                  </a:solidFill>
                  <a:latin typeface="Times New Roman" panose="02020603050405020304" pitchFamily="18" charset="0"/>
                  <a:ea typeface="楷体_GB2312" panose="02010609030101010101" pitchFamily="49" charset="-122"/>
                </a:rPr>
                <a:t>万有引力定律</a:t>
              </a:r>
              <a:r>
                <a:rPr lang="zh-CN" altLang="en-US" dirty="0">
                  <a:latin typeface="Times New Roman" panose="02020603050405020304" pitchFamily="18" charset="0"/>
                  <a:ea typeface="楷体_GB2312" panose="02010609030101010101" pitchFamily="49" charset="-122"/>
                </a:rPr>
                <a:t>：总结了伽利略和开普勒的理论和经验，用数学方法完美地描述了天体运动的规律。</a:t>
              </a:r>
              <a:endParaRPr lang="zh-CN" altLang="en-US" dirty="0">
                <a:latin typeface="Times New Roman" panose="02020603050405020304" pitchFamily="18" charset="0"/>
                <a:ea typeface="楷体_GB2312" panose="02010609030101010101" pitchFamily="49" charset="-122"/>
              </a:endParaRPr>
            </a:p>
            <a:p>
              <a:pPr marL="360680" indent="-179705" eaLnBrk="0" hangingPunct="0">
                <a:spcBef>
                  <a:spcPct val="30000"/>
                </a:spcBef>
                <a:buChar char="•"/>
              </a:pPr>
              <a:r>
                <a:rPr lang="zh-CN" altLang="en-US" dirty="0">
                  <a:solidFill>
                    <a:srgbClr val="C00000"/>
                  </a:solidFill>
                  <a:latin typeface="Times New Roman" panose="02020603050405020304" pitchFamily="18" charset="0"/>
                  <a:ea typeface="楷体_GB2312" panose="02010609030101010101" pitchFamily="49" charset="-122"/>
                </a:rPr>
                <a:t>牛顿运动三大定律</a:t>
              </a:r>
              <a:r>
                <a:rPr lang="zh-CN" altLang="en-US" dirty="0">
                  <a:latin typeface="Times New Roman" panose="02020603050405020304" pitchFamily="18" charset="0"/>
                  <a:ea typeface="楷体_GB2312" panose="02010609030101010101" pitchFamily="49" charset="-122"/>
                </a:rPr>
                <a:t>：</a:t>
              </a:r>
              <a:r>
                <a:rPr lang="en-US" altLang="zh-CN">
                  <a:latin typeface="Times New Roman" panose="02020603050405020304" pitchFamily="18" charset="0"/>
                  <a:ea typeface="楷体_GB2312" panose="02010609030101010101" pitchFamily="49" charset="-122"/>
                </a:rPr>
                <a:t>《</a:t>
              </a:r>
              <a:r>
                <a:rPr lang="zh-CN" altLang="en-US" dirty="0">
                  <a:solidFill>
                    <a:srgbClr val="0000CC"/>
                  </a:solidFill>
                  <a:latin typeface="Times New Roman" panose="02020603050405020304" pitchFamily="18" charset="0"/>
                  <a:ea typeface="楷体_GB2312" panose="02010609030101010101" pitchFamily="49" charset="-122"/>
                </a:rPr>
                <a:t>自然哲学的数学原理</a:t>
              </a:r>
              <a:r>
                <a:rPr lang="en-US" altLang="zh-CN">
                  <a:latin typeface="Times New Roman" panose="02020603050405020304" pitchFamily="18" charset="0"/>
                  <a:ea typeface="楷体_GB2312" panose="02010609030101010101" pitchFamily="49" charset="-122"/>
                </a:rPr>
                <a:t>》</a:t>
              </a:r>
              <a:r>
                <a:rPr lang="zh-CN" altLang="en-US" dirty="0">
                  <a:latin typeface="Times New Roman" panose="02020603050405020304" pitchFamily="18" charset="0"/>
                  <a:ea typeface="楷体_GB2312" panose="02010609030101010101" pitchFamily="49" charset="-122"/>
                </a:rPr>
                <a:t>中含有牛顿运动三条定律和万有引力定律，以及质量、动量、力和加速度等概念。</a:t>
              </a:r>
              <a:endParaRPr lang="zh-CN" altLang="en-US" dirty="0">
                <a:latin typeface="Times New Roman" panose="02020603050405020304" pitchFamily="18" charset="0"/>
                <a:ea typeface="楷体_GB2312" panose="02010609030101010101" pitchFamily="49" charset="-122"/>
              </a:endParaRPr>
            </a:p>
            <a:p>
              <a:pPr marL="360680" indent="-179705" eaLnBrk="0" hangingPunct="0">
                <a:spcBef>
                  <a:spcPct val="30000"/>
                </a:spcBef>
                <a:buChar char="•"/>
              </a:pPr>
              <a:r>
                <a:rPr lang="zh-CN" altLang="en-US" dirty="0">
                  <a:solidFill>
                    <a:srgbClr val="C00000"/>
                  </a:solidFill>
                  <a:latin typeface="Times New Roman" panose="02020603050405020304" pitchFamily="18" charset="0"/>
                  <a:ea typeface="楷体_GB2312" panose="02010609030101010101" pitchFamily="49" charset="-122"/>
                </a:rPr>
                <a:t>光学贡献</a:t>
              </a:r>
              <a:r>
                <a:rPr lang="zh-CN" altLang="en-US" dirty="0">
                  <a:latin typeface="Times New Roman" panose="02020603050405020304" pitchFamily="18" charset="0"/>
                  <a:ea typeface="楷体_GB2312" panose="02010609030101010101" pitchFamily="49" charset="-122"/>
                </a:rPr>
                <a:t>：牛顿发现色散、色差及牛顿环，他还提出了光的微粒说。</a:t>
              </a:r>
              <a:endParaRPr lang="zh-CN" altLang="en-US" dirty="0">
                <a:latin typeface="Times New Roman" panose="02020603050405020304" pitchFamily="18" charset="0"/>
                <a:ea typeface="楷体_GB2312" panose="02010609030101010101" pitchFamily="49" charset="-122"/>
              </a:endParaRPr>
            </a:p>
            <a:p>
              <a:pPr marL="360680" indent="-179705" eaLnBrk="0" hangingPunct="0">
                <a:spcBef>
                  <a:spcPct val="30000"/>
                </a:spcBef>
                <a:buChar char="•"/>
              </a:pPr>
              <a:r>
                <a:rPr lang="zh-CN" altLang="en-US" dirty="0">
                  <a:solidFill>
                    <a:srgbClr val="C00000"/>
                  </a:solidFill>
                  <a:latin typeface="Times New Roman" panose="02020603050405020304" pitchFamily="18" charset="0"/>
                  <a:ea typeface="楷体_GB2312" panose="02010609030101010101" pitchFamily="49" charset="-122"/>
                </a:rPr>
                <a:t>反射式望远镜的发明</a:t>
              </a:r>
              <a:endParaRPr lang="zh-CN" altLang="en-US" dirty="0">
                <a:solidFill>
                  <a:srgbClr val="C00000"/>
                </a:solidFill>
                <a:latin typeface="Times New Roman" panose="02020603050405020304" pitchFamily="18" charset="0"/>
                <a:ea typeface="楷体_GB2312" panose="02010609030101010101" pitchFamily="49" charset="-122"/>
              </a:endParaRPr>
            </a:p>
          </p:txBody>
        </p:sp>
        <p:sp>
          <p:nvSpPr>
            <p:cNvPr id="14340" name="文本框 49156"/>
            <p:cNvSpPr txBox="1"/>
            <p:nvPr/>
          </p:nvSpPr>
          <p:spPr>
            <a:xfrm>
              <a:off x="124" y="3455"/>
              <a:ext cx="5541" cy="639"/>
            </a:xfrm>
            <a:prstGeom prst="rect">
              <a:avLst/>
            </a:prstGeom>
            <a:noFill/>
            <a:ln w="9525">
              <a:noFill/>
            </a:ln>
          </p:spPr>
          <p:txBody>
            <a:bodyPr anchor="t">
              <a:spAutoFit/>
            </a:bodyPr>
            <a:p>
              <a:pPr>
                <a:spcBef>
                  <a:spcPct val="50000"/>
                </a:spcBef>
              </a:pPr>
              <a:r>
                <a:rPr lang="zh-CN" altLang="en-US" sz="2000" dirty="0">
                  <a:solidFill>
                    <a:schemeClr val="tx1"/>
                  </a:solidFill>
                  <a:latin typeface="Times New Roman" panose="02020603050405020304" pitchFamily="18" charset="0"/>
                  <a:ea typeface="楷体_GB2312" panose="02010609030101010101" pitchFamily="49" charset="-122"/>
                </a:rPr>
                <a:t>我不知道世人将如何看我，但是，就我自己看来，我好象不过是一个在海滨玩耍的小孩，不时地为找到一个比通常更光滑的贝壳而感到高兴，但是，有待探索的真理的海洋正展现在我的面前。</a:t>
              </a:r>
              <a:endParaRPr lang="zh-CN" altLang="en-US" sz="2000" dirty="0">
                <a:solidFill>
                  <a:schemeClr val="tx1"/>
                </a:solidFill>
                <a:latin typeface="Times New Roman" panose="02020603050405020304" pitchFamily="18" charset="0"/>
                <a:ea typeface="楷体_GB2312" panose="0201060903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fade">
                                      <p:cBhvr>
                                        <p:cTn id="7" dur="2000"/>
                                        <p:tgtEl>
                                          <p:spTgt spid="49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惯性定律图片1"/>
          <p:cNvPicPr>
            <a:picLocks noChangeAspect="1"/>
          </p:cNvPicPr>
          <p:nvPr/>
        </p:nvPicPr>
        <p:blipFill>
          <a:blip r:embed="rId1"/>
          <a:stretch>
            <a:fillRect/>
          </a:stretch>
        </p:blipFill>
        <p:spPr>
          <a:xfrm>
            <a:off x="1077595" y="284480"/>
            <a:ext cx="5711190" cy="6289040"/>
          </a:xfrm>
          <a:prstGeom prst="rect">
            <a:avLst/>
          </a:prstGeom>
        </p:spPr>
      </p:pic>
      <p:pic>
        <p:nvPicPr>
          <p:cNvPr id="3" name="图片 2" descr="惯性定律图片2"/>
          <p:cNvPicPr>
            <a:picLocks noChangeAspect="1"/>
          </p:cNvPicPr>
          <p:nvPr/>
        </p:nvPicPr>
        <p:blipFill>
          <a:blip r:embed="rId2"/>
          <a:stretch>
            <a:fillRect/>
          </a:stretch>
        </p:blipFill>
        <p:spPr>
          <a:xfrm>
            <a:off x="182880" y="283845"/>
            <a:ext cx="8891270" cy="64046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9" name="文本框 50178"/>
          <p:cNvSpPr txBox="1"/>
          <p:nvPr/>
        </p:nvSpPr>
        <p:spPr>
          <a:xfrm>
            <a:off x="250825" y="5356225"/>
            <a:ext cx="2881313" cy="946150"/>
          </a:xfrm>
          <a:prstGeom prst="rect">
            <a:avLst/>
          </a:prstGeom>
          <a:noFill/>
          <a:ln w="9525">
            <a:noFill/>
          </a:ln>
        </p:spPr>
        <p:txBody>
          <a:bodyPr anchor="t">
            <a:spAutoFit/>
          </a:bodyPr>
          <a:p>
            <a:pPr>
              <a:spcBef>
                <a:spcPct val="50000"/>
              </a:spcBef>
            </a:pPr>
            <a:r>
              <a:rPr lang="en-US" altLang="zh-CN" b="0">
                <a:solidFill>
                  <a:srgbClr val="9933FF"/>
                </a:solidFill>
                <a:latin typeface="Times New Roman" panose="02020603050405020304" pitchFamily="18" charset="0"/>
                <a:ea typeface="宋体" panose="02010600030101010101" pitchFamily="2" charset="-122"/>
              </a:rPr>
              <a:t>3</a:t>
            </a:r>
            <a:r>
              <a:rPr lang="en-US" altLang="zh-CN">
                <a:solidFill>
                  <a:srgbClr val="9933FF"/>
                </a:solidFill>
                <a:latin typeface="Times New Roman" panose="02020603050405020304" pitchFamily="18" charset="0"/>
                <a:ea typeface="宋体" panose="02010600030101010101" pitchFamily="2" charset="-122"/>
              </a:rPr>
              <a:t>.</a:t>
            </a:r>
            <a:r>
              <a:rPr lang="en-US" altLang="zh-CN">
                <a:solidFill>
                  <a:srgbClr val="9933FF"/>
                </a:solidFill>
                <a:latin typeface="宋体" panose="02010600030101010101" pitchFamily="2" charset="-122"/>
                <a:ea typeface="宋体" panose="02010600030101010101" pitchFamily="2" charset="-122"/>
              </a:rPr>
              <a:t> </a:t>
            </a:r>
            <a:r>
              <a:rPr lang="zh-CN" altLang="en-US" dirty="0">
                <a:solidFill>
                  <a:srgbClr val="9933FF"/>
                </a:solidFill>
                <a:latin typeface="宋体" panose="02010600030101010101" pitchFamily="2" charset="-122"/>
                <a:ea typeface="宋体" panose="02010600030101010101" pitchFamily="2" charset="-122"/>
              </a:rPr>
              <a:t>定性给出了</a:t>
            </a:r>
            <a:endParaRPr lang="zh-CN" altLang="en-US" dirty="0">
              <a:solidFill>
                <a:srgbClr val="9933FF"/>
              </a:solidFill>
              <a:latin typeface="宋体" panose="02010600030101010101" pitchFamily="2" charset="-122"/>
              <a:ea typeface="宋体" panose="02010600030101010101" pitchFamily="2" charset="-122"/>
            </a:endParaRPr>
          </a:p>
          <a:p>
            <a:r>
              <a:rPr lang="zh-CN" altLang="en-US" dirty="0">
                <a:solidFill>
                  <a:srgbClr val="9933FF"/>
                </a:solidFill>
                <a:latin typeface="宋体" panose="02010600030101010101" pitchFamily="2" charset="-122"/>
                <a:ea typeface="宋体" panose="02010600030101010101" pitchFamily="2" charset="-122"/>
              </a:rPr>
              <a:t>   力的概念；</a:t>
            </a:r>
            <a:endParaRPr lang="zh-CN" altLang="en-US">
              <a:solidFill>
                <a:srgbClr val="9933FF"/>
              </a:solidFill>
              <a:latin typeface="宋体" panose="02010600030101010101" pitchFamily="2" charset="-122"/>
              <a:ea typeface="宋体" panose="02010600030101010101" pitchFamily="2" charset="-122"/>
            </a:endParaRPr>
          </a:p>
        </p:txBody>
      </p:sp>
      <p:sp>
        <p:nvSpPr>
          <p:cNvPr id="50180" name="文本框 50179"/>
          <p:cNvSpPr txBox="1"/>
          <p:nvPr/>
        </p:nvSpPr>
        <p:spPr>
          <a:xfrm>
            <a:off x="3267075" y="6040438"/>
            <a:ext cx="6172200" cy="519112"/>
          </a:xfrm>
          <a:prstGeom prst="rect">
            <a:avLst/>
          </a:prstGeom>
          <a:noFill/>
          <a:ln w="9525">
            <a:noFill/>
          </a:ln>
        </p:spPr>
        <p:txBody>
          <a:bodyPr anchor="t">
            <a:spAutoFit/>
          </a:bodyPr>
          <a:p>
            <a:pPr>
              <a:spcBef>
                <a:spcPct val="50000"/>
              </a:spcBef>
              <a:buChar char="•"/>
            </a:pPr>
            <a:r>
              <a:rPr lang="zh-CN" altLang="en-US" dirty="0">
                <a:solidFill>
                  <a:schemeClr val="tx1"/>
                </a:solidFill>
                <a:latin typeface="宋体" panose="02010600030101010101" pitchFamily="2" charset="-122"/>
                <a:ea typeface="宋体" panose="02010600030101010101" pitchFamily="2" charset="-122"/>
              </a:rPr>
              <a:t>力的效果：改变了物体的运动状态。</a:t>
            </a:r>
            <a:endParaRPr lang="zh-CN" altLang="en-US" dirty="0">
              <a:solidFill>
                <a:schemeClr val="tx1"/>
              </a:solidFill>
              <a:latin typeface="宋体" panose="02010600030101010101" pitchFamily="2" charset="-122"/>
              <a:ea typeface="宋体" panose="02010600030101010101" pitchFamily="2" charset="-122"/>
            </a:endParaRPr>
          </a:p>
        </p:txBody>
      </p:sp>
      <p:sp>
        <p:nvSpPr>
          <p:cNvPr id="50181" name="左大括号 50180"/>
          <p:cNvSpPr/>
          <p:nvPr/>
        </p:nvSpPr>
        <p:spPr>
          <a:xfrm>
            <a:off x="3051175" y="5645150"/>
            <a:ext cx="152400" cy="762000"/>
          </a:xfrm>
          <a:prstGeom prst="leftBrace">
            <a:avLst>
              <a:gd name="adj1" fmla="val 41319"/>
              <a:gd name="adj2" fmla="val 50000"/>
            </a:avLst>
          </a:prstGeom>
          <a:noFill/>
          <a:ln w="19050" cap="flat" cmpd="sng">
            <a:solidFill>
              <a:schemeClr val="tx1"/>
            </a:solidFill>
            <a:prstDash val="solid"/>
            <a:round/>
            <a:headEnd type="none" w="med" len="med"/>
            <a:tailEnd type="none" w="med" len="lg"/>
          </a:ln>
        </p:spPr>
        <p:txBody>
          <a:bodyPr anchor="t"/>
          <a:p>
            <a:endParaRPr lang="zh-CN" altLang="en-US" dirty="0">
              <a:latin typeface="Arial" panose="020B0604020202020204" pitchFamily="34" charset="0"/>
              <a:ea typeface="宋体" panose="02010600030101010101" pitchFamily="2" charset="-122"/>
            </a:endParaRPr>
          </a:p>
        </p:txBody>
      </p:sp>
      <p:sp>
        <p:nvSpPr>
          <p:cNvPr id="50182" name="文本框 50181"/>
          <p:cNvSpPr txBox="1"/>
          <p:nvPr/>
        </p:nvSpPr>
        <p:spPr>
          <a:xfrm>
            <a:off x="3222625" y="5410200"/>
            <a:ext cx="5486400" cy="519113"/>
          </a:xfrm>
          <a:prstGeom prst="rect">
            <a:avLst/>
          </a:prstGeom>
          <a:noFill/>
          <a:ln w="9525">
            <a:noFill/>
          </a:ln>
        </p:spPr>
        <p:txBody>
          <a:bodyPr anchor="t">
            <a:spAutoFit/>
          </a:bodyPr>
          <a:p>
            <a:pPr>
              <a:spcBef>
                <a:spcPct val="50000"/>
              </a:spcBef>
              <a:buChar char="•"/>
            </a:pPr>
            <a:r>
              <a:rPr lang="zh-CN" altLang="en-US" dirty="0">
                <a:solidFill>
                  <a:schemeClr val="tx1"/>
                </a:solidFill>
                <a:latin typeface="宋体" panose="02010600030101010101" pitchFamily="2" charset="-122"/>
                <a:ea typeface="宋体" panose="02010600030101010101" pitchFamily="2" charset="-122"/>
              </a:rPr>
              <a:t>力的起源：物体间的相互作用</a:t>
            </a:r>
            <a:r>
              <a:rPr lang="zh-CN" altLang="en-US" dirty="0">
                <a:solidFill>
                  <a:srgbClr val="000066"/>
                </a:solidFill>
                <a:latin typeface="宋体" panose="02010600030101010101" pitchFamily="2" charset="-122"/>
                <a:ea typeface="宋体" panose="02010600030101010101" pitchFamily="2" charset="-122"/>
              </a:rPr>
              <a:t>；</a:t>
            </a:r>
            <a:endParaRPr lang="zh-CN" altLang="en-US">
              <a:solidFill>
                <a:srgbClr val="000066"/>
              </a:solidFill>
              <a:latin typeface="宋体" panose="02010600030101010101" pitchFamily="2" charset="-122"/>
              <a:ea typeface="宋体" panose="02010600030101010101" pitchFamily="2" charset="-122"/>
            </a:endParaRPr>
          </a:p>
        </p:txBody>
      </p:sp>
      <p:sp>
        <p:nvSpPr>
          <p:cNvPr id="50183" name="文本框 50182"/>
          <p:cNvSpPr txBox="1"/>
          <p:nvPr/>
        </p:nvSpPr>
        <p:spPr>
          <a:xfrm>
            <a:off x="250825" y="4241800"/>
            <a:ext cx="4487863" cy="579438"/>
          </a:xfrm>
          <a:prstGeom prst="rect">
            <a:avLst/>
          </a:prstGeom>
          <a:noFill/>
          <a:ln w="9525">
            <a:noFill/>
          </a:ln>
        </p:spPr>
        <p:txBody>
          <a:bodyPr anchor="t">
            <a:spAutoFit/>
          </a:bodyPr>
          <a:p>
            <a:pPr>
              <a:spcBef>
                <a:spcPct val="50000"/>
              </a:spcBef>
            </a:pPr>
            <a:r>
              <a:rPr lang="en-US" altLang="zh-CN" b="0">
                <a:solidFill>
                  <a:srgbClr val="9933FF"/>
                </a:solidFill>
                <a:latin typeface="Times New Roman" panose="02020603050405020304" pitchFamily="18" charset="0"/>
                <a:ea typeface="宋体" panose="02010600030101010101" pitchFamily="2" charset="-122"/>
              </a:rPr>
              <a:t>2</a:t>
            </a:r>
            <a:r>
              <a:rPr lang="en-US" altLang="zh-CN">
                <a:solidFill>
                  <a:srgbClr val="9933FF"/>
                </a:solidFill>
                <a:latin typeface="Times New Roman" panose="02020603050405020304" pitchFamily="18" charset="0"/>
                <a:ea typeface="宋体" panose="02010600030101010101" pitchFamily="2" charset="-122"/>
              </a:rPr>
              <a:t>.</a:t>
            </a:r>
            <a:r>
              <a:rPr lang="en-US" altLang="zh-CN">
                <a:solidFill>
                  <a:srgbClr val="9933FF"/>
                </a:solidFill>
                <a:latin typeface="宋体" panose="02010600030101010101" pitchFamily="2" charset="-122"/>
                <a:ea typeface="宋体" panose="02010600030101010101" pitchFamily="2" charset="-122"/>
              </a:rPr>
              <a:t> </a:t>
            </a:r>
            <a:r>
              <a:rPr lang="zh-CN" altLang="en-US" dirty="0">
                <a:solidFill>
                  <a:srgbClr val="9933FF"/>
                </a:solidFill>
                <a:latin typeface="宋体" panose="02010600030101010101" pitchFamily="2" charset="-122"/>
                <a:ea typeface="宋体" panose="02010600030101010101" pitchFamily="2" charset="-122"/>
              </a:rPr>
              <a:t>物体都具有惯性</a:t>
            </a:r>
            <a:r>
              <a:rPr lang="zh-CN" altLang="en-US" sz="3200" dirty="0">
                <a:solidFill>
                  <a:srgbClr val="9933FF"/>
                </a:solidFill>
                <a:latin typeface="宋体" panose="02010600030101010101" pitchFamily="2" charset="-122"/>
                <a:ea typeface="宋体" panose="02010600030101010101" pitchFamily="2" charset="-122"/>
              </a:rPr>
              <a:t>；</a:t>
            </a:r>
            <a:endParaRPr lang="zh-CN" altLang="en-US" sz="3200" dirty="0">
              <a:solidFill>
                <a:srgbClr val="9933FF"/>
              </a:solidFill>
              <a:latin typeface="宋体" panose="02010600030101010101" pitchFamily="2" charset="-122"/>
              <a:ea typeface="宋体" panose="02010600030101010101" pitchFamily="2" charset="-122"/>
            </a:endParaRPr>
          </a:p>
        </p:txBody>
      </p:sp>
      <p:sp>
        <p:nvSpPr>
          <p:cNvPr id="50184" name="矩形 50183"/>
          <p:cNvSpPr/>
          <p:nvPr/>
        </p:nvSpPr>
        <p:spPr>
          <a:xfrm>
            <a:off x="3667125" y="4294505"/>
            <a:ext cx="4419600" cy="521970"/>
          </a:xfrm>
          <a:prstGeom prst="rect">
            <a:avLst/>
          </a:prstGeom>
          <a:noFill/>
          <a:ln w="19050">
            <a:noFill/>
          </a:ln>
        </p:spPr>
        <p:txBody>
          <a:bodyPr anchor="t">
            <a:spAutoFit/>
          </a:bodyPr>
          <a:p>
            <a:r>
              <a:rPr lang="zh-CN" altLang="en-US" dirty="0">
                <a:solidFill>
                  <a:schemeClr val="tx1"/>
                </a:solidFill>
                <a:latin typeface="宋体" panose="02010600030101010101" pitchFamily="2" charset="-122"/>
                <a:ea typeface="宋体" panose="02010600030101010101" pitchFamily="2" charset="-122"/>
              </a:rPr>
              <a:t>维持运动的是惯性</a:t>
            </a:r>
            <a:endParaRPr lang="zh-CN" altLang="en-US" dirty="0">
              <a:solidFill>
                <a:srgbClr val="000066"/>
              </a:solidFill>
              <a:latin typeface="黑体" panose="02010609060101010101" pitchFamily="49" charset="-122"/>
              <a:ea typeface="黑体" panose="02010609060101010101" pitchFamily="49" charset="-122"/>
            </a:endParaRPr>
          </a:p>
        </p:txBody>
      </p:sp>
      <p:sp>
        <p:nvSpPr>
          <p:cNvPr id="50187" name="文本框 50186"/>
          <p:cNvSpPr txBox="1"/>
          <p:nvPr/>
        </p:nvSpPr>
        <p:spPr>
          <a:xfrm>
            <a:off x="259080" y="2177415"/>
            <a:ext cx="2959100" cy="521970"/>
          </a:xfrm>
          <a:prstGeom prst="rect">
            <a:avLst/>
          </a:prstGeom>
          <a:noFill/>
          <a:ln w="9525">
            <a:noFill/>
          </a:ln>
        </p:spPr>
        <p:txBody>
          <a:bodyPr wrap="square" anchor="t">
            <a:spAutoFit/>
          </a:bodyPr>
          <a:p>
            <a:pPr>
              <a:spcBef>
                <a:spcPct val="50000"/>
              </a:spcBef>
            </a:pPr>
            <a:r>
              <a:rPr lang="en-US" altLang="zh-CN" b="0">
                <a:solidFill>
                  <a:srgbClr val="9933FF"/>
                </a:solidFill>
                <a:latin typeface="Times New Roman" panose="02020603050405020304" pitchFamily="18" charset="0"/>
                <a:ea typeface="宋体" panose="02010600030101010101" pitchFamily="2" charset="-122"/>
              </a:rPr>
              <a:t>1</a:t>
            </a:r>
            <a:r>
              <a:rPr lang="en-US" altLang="zh-CN">
                <a:solidFill>
                  <a:srgbClr val="9933FF"/>
                </a:solidFill>
                <a:latin typeface="Times New Roman" panose="02020603050405020304" pitchFamily="18" charset="0"/>
                <a:ea typeface="宋体" panose="02010600030101010101" pitchFamily="2" charset="-122"/>
              </a:rPr>
              <a:t>.</a:t>
            </a:r>
            <a:r>
              <a:rPr lang="zh-CN" altLang="en-US" dirty="0">
                <a:solidFill>
                  <a:srgbClr val="9933FF"/>
                </a:solidFill>
                <a:latin typeface="宋体" panose="02010600030101010101" pitchFamily="2" charset="-122"/>
                <a:ea typeface="宋体" panose="02010600030101010101" pitchFamily="2" charset="-122"/>
              </a:rPr>
              <a:t>定义了</a:t>
            </a:r>
            <a:r>
              <a:rPr lang="zh-CN" altLang="en-US" dirty="0">
                <a:solidFill>
                  <a:srgbClr val="9933FF"/>
                </a:solidFill>
                <a:latin typeface="宋体" panose="02010600030101010101" pitchFamily="2" charset="-122"/>
                <a:ea typeface="宋体" panose="02010600030101010101" pitchFamily="2" charset="-122"/>
                <a:hlinkClick r:id="rId1" action="ppaction://hlinkfile"/>
              </a:rPr>
              <a:t>惯性系</a:t>
            </a:r>
            <a:endParaRPr lang="zh-CN" altLang="en-US">
              <a:solidFill>
                <a:srgbClr val="6600CC"/>
              </a:solidFill>
              <a:latin typeface="Times New Roman" panose="02020603050405020304" pitchFamily="18" charset="0"/>
              <a:ea typeface="黑体" panose="02010609060101010101" pitchFamily="49" charset="-122"/>
            </a:endParaRPr>
          </a:p>
        </p:txBody>
      </p:sp>
      <p:sp>
        <p:nvSpPr>
          <p:cNvPr id="50188" name="文本框 50187"/>
          <p:cNvSpPr txBox="1"/>
          <p:nvPr/>
        </p:nvSpPr>
        <p:spPr>
          <a:xfrm>
            <a:off x="387350" y="2805113"/>
            <a:ext cx="8228013" cy="946150"/>
          </a:xfrm>
          <a:prstGeom prst="rect">
            <a:avLst/>
          </a:prstGeom>
          <a:noFill/>
          <a:ln w="9525">
            <a:noFill/>
          </a:ln>
        </p:spPr>
        <p:txBody>
          <a:bodyPr anchor="t">
            <a:spAutoFit/>
          </a:bodyPr>
          <a:p>
            <a:pPr>
              <a:spcBef>
                <a:spcPct val="50000"/>
              </a:spcBef>
            </a:pPr>
            <a:r>
              <a:rPr lang="zh-CN" altLang="en-US" dirty="0">
                <a:solidFill>
                  <a:srgbClr val="000066"/>
                </a:solidFill>
                <a:latin typeface="黑体" panose="02010609060101010101" pitchFamily="49" charset="-122"/>
                <a:ea typeface="黑体" panose="02010609060101010101" pitchFamily="49" charset="-122"/>
              </a:rPr>
              <a:t>    </a:t>
            </a:r>
            <a:r>
              <a:rPr lang="zh-CN" altLang="en-US" dirty="0">
                <a:solidFill>
                  <a:schemeClr val="tx1"/>
                </a:solidFill>
                <a:latin typeface="黑体" panose="02010609060101010101" pitchFamily="49" charset="-122"/>
                <a:ea typeface="宋体" panose="02010600030101010101" pitchFamily="2" charset="-122"/>
              </a:rPr>
              <a:t>在</a:t>
            </a:r>
            <a:r>
              <a:rPr lang="zh-CN" altLang="en-US" dirty="0">
                <a:solidFill>
                  <a:srgbClr val="C00000"/>
                </a:solidFill>
                <a:latin typeface="黑体" panose="02010609060101010101" pitchFamily="49" charset="-122"/>
                <a:ea typeface="宋体" panose="02010600030101010101" pitchFamily="2" charset="-122"/>
              </a:rPr>
              <a:t>这种</a:t>
            </a:r>
            <a:r>
              <a:rPr lang="zh-CN" altLang="en-US" dirty="0">
                <a:solidFill>
                  <a:schemeClr val="tx1"/>
                </a:solidFill>
                <a:latin typeface="黑体" panose="02010609060101010101" pitchFamily="49" charset="-122"/>
                <a:ea typeface="宋体" panose="02010600030101010101" pitchFamily="2" charset="-122"/>
              </a:rPr>
              <a:t>参考系中观察，一个不受力作用的物体将</a:t>
            </a:r>
            <a:r>
              <a:rPr lang="zh-CN" altLang="en-US" dirty="0">
                <a:solidFill>
                  <a:schemeClr val="tx1"/>
                </a:solidFill>
                <a:latin typeface="Arial" panose="020B0604020202020204" pitchFamily="34" charset="0"/>
                <a:ea typeface="宋体" panose="02010600030101010101" pitchFamily="2" charset="-122"/>
              </a:rPr>
              <a:t>保持其静止或匀速直线运动状态。</a:t>
            </a:r>
            <a:endParaRPr lang="zh-CN" altLang="en-US" dirty="0">
              <a:solidFill>
                <a:schemeClr val="tx1"/>
              </a:solidFill>
              <a:latin typeface="Arial" panose="020B0604020202020204" pitchFamily="34" charset="0"/>
              <a:ea typeface="宋体" panose="02010600030101010101" pitchFamily="2" charset="-122"/>
            </a:endParaRPr>
          </a:p>
        </p:txBody>
      </p:sp>
      <p:sp>
        <p:nvSpPr>
          <p:cNvPr id="50189" name="矩形 50188"/>
          <p:cNvSpPr/>
          <p:nvPr/>
        </p:nvSpPr>
        <p:spPr>
          <a:xfrm>
            <a:off x="522288" y="638175"/>
            <a:ext cx="8316912" cy="1433513"/>
          </a:xfrm>
          <a:prstGeom prst="rect">
            <a:avLst/>
          </a:prstGeom>
          <a:noFill/>
          <a:ln w="9525">
            <a:noFill/>
          </a:ln>
        </p:spPr>
        <p:txBody>
          <a:bodyPr anchor="t">
            <a:spAutoFit/>
          </a:bodyPr>
          <a:p>
            <a:pPr>
              <a:spcBef>
                <a:spcPct val="50000"/>
              </a:spcBef>
            </a:pPr>
            <a:r>
              <a:rPr lang="zh-CN" altLang="en-US" sz="3200" dirty="0">
                <a:solidFill>
                  <a:srgbClr val="000066"/>
                </a:solidFill>
                <a:latin typeface="宋体" panose="02010600030101010101" pitchFamily="2" charset="-122"/>
                <a:ea typeface="宋体" panose="02010600030101010101" pitchFamily="2" charset="-122"/>
              </a:rPr>
              <a:t>   </a:t>
            </a:r>
            <a:r>
              <a:rPr lang="zh-CN" altLang="en-US" sz="3200" dirty="0">
                <a:solidFill>
                  <a:schemeClr val="tx1"/>
                </a:solidFill>
                <a:latin typeface="宋体" panose="02010600030101010101" pitchFamily="2" charset="-122"/>
                <a:ea typeface="宋体" panose="02010600030101010101" pitchFamily="2" charset="-122"/>
              </a:rPr>
              <a:t> </a:t>
            </a:r>
            <a:r>
              <a:rPr lang="zh-CN" altLang="en-US" dirty="0">
                <a:solidFill>
                  <a:schemeClr val="tx1"/>
                </a:solidFill>
                <a:latin typeface="宋体" panose="02010600030101010101" pitchFamily="2" charset="-122"/>
                <a:ea typeface="宋体" panose="02010600030101010101" pitchFamily="2" charset="-122"/>
              </a:rPr>
              <a:t>任何物体都要保持其静止或匀速直线运动状态，直到其他物体对它作用的力迫使它改变这种运动状态为止。</a:t>
            </a:r>
            <a:endParaRPr lang="zh-CN" altLang="en-US" dirty="0">
              <a:solidFill>
                <a:schemeClr val="tx1"/>
              </a:solidFill>
              <a:latin typeface="宋体" panose="02010600030101010101" pitchFamily="2" charset="-122"/>
              <a:ea typeface="宋体" panose="02010600030101010101" pitchFamily="2" charset="-122"/>
            </a:endParaRPr>
          </a:p>
        </p:txBody>
      </p:sp>
      <p:sp>
        <p:nvSpPr>
          <p:cNvPr id="50190" name="文本框 50189"/>
          <p:cNvSpPr txBox="1"/>
          <p:nvPr/>
        </p:nvSpPr>
        <p:spPr>
          <a:xfrm>
            <a:off x="447675" y="123825"/>
            <a:ext cx="6429375" cy="579438"/>
          </a:xfrm>
          <a:prstGeom prst="rect">
            <a:avLst/>
          </a:prstGeom>
          <a:noFill/>
          <a:ln w="9525">
            <a:noFill/>
          </a:ln>
        </p:spPr>
        <p:txBody>
          <a:bodyPr anchor="t">
            <a:spAutoFit/>
          </a:bodyPr>
          <a:p>
            <a:r>
              <a:rPr lang="zh-CN" altLang="en-US" sz="3200" b="0" dirty="0">
                <a:solidFill>
                  <a:srgbClr val="993300"/>
                </a:solidFill>
                <a:latin typeface="宋体" panose="02010600030101010101" pitchFamily="2" charset="-122"/>
                <a:ea typeface="宋体" panose="02010600030101010101" pitchFamily="2" charset="-122"/>
              </a:rPr>
              <a:t>一、</a:t>
            </a:r>
            <a:r>
              <a:rPr lang="zh-CN" altLang="en-US" sz="3200" dirty="0">
                <a:solidFill>
                  <a:srgbClr val="993300"/>
                </a:solidFill>
                <a:latin typeface="宋体" panose="02010600030101010101" pitchFamily="2" charset="-122"/>
                <a:ea typeface="宋体" panose="02010600030101010101" pitchFamily="2" charset="-122"/>
              </a:rPr>
              <a:t>牛顿第一定律（惯性定律）</a:t>
            </a:r>
            <a:endParaRPr lang="zh-CN" altLang="en-US" sz="3200">
              <a:solidFill>
                <a:srgbClr val="993300"/>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190"/>
                                        </p:tgtEl>
                                        <p:attrNameLst>
                                          <p:attrName>style.visibility</p:attrName>
                                        </p:attrNameLst>
                                      </p:cBhvr>
                                      <p:to>
                                        <p:strVal val="visible"/>
                                      </p:to>
                                    </p:set>
                                    <p:animEffect transition="in" filter="blinds(horizontal)">
                                      <p:cBhvr>
                                        <p:cTn id="7" dur="500"/>
                                        <p:tgtEl>
                                          <p:spTgt spid="5019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189"/>
                                        </p:tgtEl>
                                        <p:attrNameLst>
                                          <p:attrName>style.visibility</p:attrName>
                                        </p:attrNameLst>
                                      </p:cBhvr>
                                      <p:to>
                                        <p:strVal val="visible"/>
                                      </p:to>
                                    </p:set>
                                    <p:animEffect transition="in" filter="blinds(horizontal)">
                                      <p:cBhvr>
                                        <p:cTn id="12" dur="500"/>
                                        <p:tgtEl>
                                          <p:spTgt spid="501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187"/>
                                        </p:tgtEl>
                                        <p:attrNameLst>
                                          <p:attrName>style.visibility</p:attrName>
                                        </p:attrNameLst>
                                      </p:cBhvr>
                                      <p:to>
                                        <p:strVal val="visible"/>
                                      </p:to>
                                    </p:set>
                                    <p:animEffect transition="in" filter="wipe(left)">
                                      <p:cBhvr>
                                        <p:cTn id="17" dur="500"/>
                                        <p:tgtEl>
                                          <p:spTgt spid="501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0188"/>
                                        </p:tgtEl>
                                        <p:attrNameLst>
                                          <p:attrName>style.visibility</p:attrName>
                                        </p:attrNameLst>
                                      </p:cBhvr>
                                      <p:to>
                                        <p:strVal val="visible"/>
                                      </p:to>
                                    </p:set>
                                    <p:animEffect transition="in" filter="wipe(left)">
                                      <p:cBhvr>
                                        <p:cTn id="22" dur="500"/>
                                        <p:tgtEl>
                                          <p:spTgt spid="50188"/>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50183"/>
                                        </p:tgtEl>
                                        <p:attrNameLst>
                                          <p:attrName>style.visibility</p:attrName>
                                        </p:attrNameLst>
                                      </p:cBhvr>
                                      <p:to>
                                        <p:strVal val="visible"/>
                                      </p:to>
                                    </p:set>
                                    <p:animEffect transition="in" filter="strips(downRight)">
                                      <p:cBhvr>
                                        <p:cTn id="27" dur="500"/>
                                        <p:tgtEl>
                                          <p:spTgt spid="5018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0184"/>
                                        </p:tgtEl>
                                        <p:attrNameLst>
                                          <p:attrName>style.visibility</p:attrName>
                                        </p:attrNameLst>
                                      </p:cBhvr>
                                      <p:to>
                                        <p:strVal val="visible"/>
                                      </p:to>
                                    </p:set>
                                    <p:animEffect transition="in" filter="wipe(left)">
                                      <p:cBhvr>
                                        <p:cTn id="32" dur="500"/>
                                        <p:tgtEl>
                                          <p:spTgt spid="50184"/>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50179"/>
                                        </p:tgtEl>
                                        <p:attrNameLst>
                                          <p:attrName>style.visibility</p:attrName>
                                        </p:attrNameLst>
                                      </p:cBhvr>
                                      <p:to>
                                        <p:strVal val="visible"/>
                                      </p:to>
                                    </p:set>
                                    <p:animEffect transition="in" filter="strips(downRight)">
                                      <p:cBhvr>
                                        <p:cTn id="37" dur="500"/>
                                        <p:tgtEl>
                                          <p:spTgt spid="5017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0181"/>
                                        </p:tgtEl>
                                        <p:attrNameLst>
                                          <p:attrName>style.visibility</p:attrName>
                                        </p:attrNameLst>
                                      </p:cBhvr>
                                      <p:to>
                                        <p:strVal val="visible"/>
                                      </p:to>
                                    </p:set>
                                    <p:animEffect transition="in" filter="wipe(left)">
                                      <p:cBhvr>
                                        <p:cTn id="42" dur="500"/>
                                        <p:tgtEl>
                                          <p:spTgt spid="5018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0182"/>
                                        </p:tgtEl>
                                        <p:attrNameLst>
                                          <p:attrName>style.visibility</p:attrName>
                                        </p:attrNameLst>
                                      </p:cBhvr>
                                      <p:to>
                                        <p:strVal val="visible"/>
                                      </p:to>
                                    </p:set>
                                    <p:animEffect transition="in" filter="wipe(left)">
                                      <p:cBhvr>
                                        <p:cTn id="47" dur="500"/>
                                        <p:tgtEl>
                                          <p:spTgt spid="5018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0180"/>
                                        </p:tgtEl>
                                        <p:attrNameLst>
                                          <p:attrName>style.visibility</p:attrName>
                                        </p:attrNameLst>
                                      </p:cBhvr>
                                      <p:to>
                                        <p:strVal val="visible"/>
                                      </p:to>
                                    </p:set>
                                    <p:animEffect transition="in" filter="wipe(left)">
                                      <p:cBhvr>
                                        <p:cTn id="52" dur="500"/>
                                        <p:tgtEl>
                                          <p:spTgt spid="50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p:bldP spid="50180" grpId="0"/>
      <p:bldP spid="50182" grpId="0"/>
      <p:bldP spid="50183" grpId="0"/>
      <p:bldP spid="50184" grpId="0"/>
      <p:bldP spid="50187" grpId="0"/>
      <p:bldP spid="50188" grpId="0"/>
      <p:bldP spid="50189" grpId="0"/>
      <p:bldP spid="5019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5874" name="文本框 335873"/>
          <p:cNvSpPr txBox="1"/>
          <p:nvPr/>
        </p:nvSpPr>
        <p:spPr>
          <a:xfrm>
            <a:off x="196850" y="365125"/>
            <a:ext cx="5867400" cy="519113"/>
          </a:xfrm>
          <a:prstGeom prst="rect">
            <a:avLst/>
          </a:prstGeom>
          <a:noFill/>
          <a:ln w="9525">
            <a:noFill/>
          </a:ln>
        </p:spPr>
        <p:txBody>
          <a:bodyPr anchor="t">
            <a:spAutoFit/>
          </a:bodyPr>
          <a:p>
            <a:pPr>
              <a:spcBef>
                <a:spcPct val="50000"/>
              </a:spcBef>
            </a:pPr>
            <a:r>
              <a:rPr lang="zh-CN" altLang="en-US" dirty="0">
                <a:solidFill>
                  <a:srgbClr val="CC0000"/>
                </a:solidFill>
                <a:latin typeface="宋体" panose="02010600030101010101" pitchFamily="2" charset="-122"/>
                <a:ea typeface="宋体" panose="02010600030101010101" pitchFamily="2" charset="-122"/>
              </a:rPr>
              <a:t>二、牛顿第二定律</a:t>
            </a:r>
            <a:endParaRPr lang="zh-CN" altLang="en-US" sz="2400">
              <a:solidFill>
                <a:srgbClr val="CC0000"/>
              </a:solidFill>
              <a:latin typeface="宋体" panose="02010600030101010101" pitchFamily="2" charset="-122"/>
              <a:ea typeface="宋体" panose="02010600030101010101" pitchFamily="2" charset="-122"/>
            </a:endParaRPr>
          </a:p>
        </p:txBody>
      </p:sp>
      <p:sp>
        <p:nvSpPr>
          <p:cNvPr id="335876" name="文本框 335875"/>
          <p:cNvSpPr txBox="1"/>
          <p:nvPr/>
        </p:nvSpPr>
        <p:spPr>
          <a:xfrm>
            <a:off x="565150" y="1443038"/>
            <a:ext cx="2133600" cy="519112"/>
          </a:xfrm>
          <a:prstGeom prst="rect">
            <a:avLst/>
          </a:prstGeom>
          <a:noFill/>
          <a:ln w="9525">
            <a:noFill/>
          </a:ln>
        </p:spPr>
        <p:txBody>
          <a:bodyPr anchor="t">
            <a:spAutoFit/>
          </a:bodyPr>
          <a:p>
            <a:pPr>
              <a:spcBef>
                <a:spcPct val="50000"/>
              </a:spcBef>
            </a:pPr>
            <a:r>
              <a:rPr lang="zh-CN" altLang="en-US" dirty="0">
                <a:latin typeface="Times New Roman" panose="02020603050405020304" pitchFamily="18" charset="0"/>
                <a:ea typeface="宋体" panose="02010600030101010101" pitchFamily="2" charset="-122"/>
              </a:rPr>
              <a:t>内容：</a:t>
            </a:r>
            <a:endParaRPr lang="zh-CN" altLang="en-US" b="0">
              <a:latin typeface="Times New Roman" panose="02020603050405020304" pitchFamily="18" charset="0"/>
              <a:ea typeface="宋体" panose="02010600030101010101" pitchFamily="2" charset="-122"/>
            </a:endParaRPr>
          </a:p>
        </p:txBody>
      </p:sp>
      <p:graphicFrame>
        <p:nvGraphicFramePr>
          <p:cNvPr id="335877" name="对象 335876"/>
          <p:cNvGraphicFramePr/>
          <p:nvPr/>
        </p:nvGraphicFramePr>
        <p:xfrm>
          <a:off x="2725738" y="1352550"/>
          <a:ext cx="1573212" cy="660400"/>
        </p:xfrm>
        <a:graphic>
          <a:graphicData uri="http://schemas.openxmlformats.org/presentationml/2006/ole">
            <mc:AlternateContent xmlns:mc="http://schemas.openxmlformats.org/markup-compatibility/2006">
              <mc:Choice xmlns:v="urn:schemas-microsoft-com:vml" Requires="v">
                <p:oleObj spid="_x0000_s3078" name="" r:id="rId1" imgW="508000" imgH="215900" progId="Equation.3">
                  <p:embed/>
                </p:oleObj>
              </mc:Choice>
              <mc:Fallback>
                <p:oleObj name="" r:id="rId1" imgW="508000" imgH="215900" progId="Equation.3">
                  <p:embed/>
                  <p:pic>
                    <p:nvPicPr>
                      <p:cNvPr id="0" name="图片 3077"/>
                      <p:cNvPicPr/>
                      <p:nvPr/>
                    </p:nvPicPr>
                    <p:blipFill>
                      <a:blip r:embed="rId2"/>
                      <a:stretch>
                        <a:fillRect/>
                      </a:stretch>
                    </p:blipFill>
                    <p:spPr>
                      <a:xfrm>
                        <a:off x="2725738" y="1352550"/>
                        <a:ext cx="1573212" cy="660400"/>
                      </a:xfrm>
                      <a:prstGeom prst="rect">
                        <a:avLst/>
                      </a:prstGeom>
                      <a:noFill/>
                      <a:ln w="38100">
                        <a:noFill/>
                        <a:miter/>
                      </a:ln>
                    </p:spPr>
                  </p:pic>
                </p:oleObj>
              </mc:Fallback>
            </mc:AlternateContent>
          </a:graphicData>
        </a:graphic>
      </p:graphicFrame>
      <p:sp>
        <p:nvSpPr>
          <p:cNvPr id="335884" name="文本框 335883"/>
          <p:cNvSpPr txBox="1"/>
          <p:nvPr/>
        </p:nvSpPr>
        <p:spPr>
          <a:xfrm>
            <a:off x="274638" y="2791460"/>
            <a:ext cx="8801100" cy="608013"/>
          </a:xfrm>
          <a:prstGeom prst="rect">
            <a:avLst/>
          </a:prstGeom>
          <a:noFill/>
          <a:ln w="9525">
            <a:noFill/>
          </a:ln>
        </p:spPr>
        <p:txBody>
          <a:bodyPr wrap="square" anchor="t">
            <a:spAutoFit/>
          </a:bodyPr>
          <a:p>
            <a:pPr>
              <a:lnSpc>
                <a:spcPct val="120000"/>
              </a:lnSpc>
            </a:pPr>
            <a:r>
              <a:rPr lang="zh-CN" altLang="en-US" dirty="0">
                <a:latin typeface="Times New Roman" panose="02020603050405020304" pitchFamily="18" charset="0"/>
                <a:ea typeface="宋体" panose="02010600030101010101" pitchFamily="2" charset="-122"/>
              </a:rPr>
              <a:t>在直角坐标系中： </a:t>
            </a:r>
            <a:r>
              <a:rPr lang="en-US" altLang="zh-CN" i="1" err="1">
                <a:latin typeface="Times New Roman" panose="02020603050405020304" pitchFamily="18" charset="0"/>
                <a:ea typeface="宋体" panose="02010600030101010101" pitchFamily="2" charset="-122"/>
              </a:rPr>
              <a:t>F</a:t>
            </a:r>
            <a:r>
              <a:rPr lang="en-US" altLang="zh-CN" i="1" baseline="-25000" err="1">
                <a:latin typeface="Times New Roman" panose="02020603050405020304" pitchFamily="18" charset="0"/>
                <a:ea typeface="宋体" panose="02010600030101010101" pitchFamily="2" charset="-122"/>
              </a:rPr>
              <a:t>x</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ma</a:t>
            </a:r>
            <a:r>
              <a:rPr lang="en-US" altLang="zh-CN" i="1" baseline="-25000">
                <a:latin typeface="Times New Roman" panose="02020603050405020304" pitchFamily="18" charset="0"/>
                <a:ea typeface="宋体" panose="02010600030101010101" pitchFamily="2" charset="-122"/>
              </a:rPr>
              <a:t>x</a:t>
            </a:r>
            <a:r>
              <a:rPr lang="en-US" altLang="zh-CN" baseline="-25000">
                <a:latin typeface="Times New Roman" panose="02020603050405020304" pitchFamily="18" charset="0"/>
                <a:ea typeface="宋体" panose="02010600030101010101" pitchFamily="2" charset="-122"/>
              </a:rPr>
              <a:t> </a:t>
            </a:r>
            <a:r>
              <a:rPr lang="en-US" altLang="zh-CN">
                <a:latin typeface="Times New Roman" panose="02020603050405020304" pitchFamily="18" charset="0"/>
                <a:ea typeface="宋体" panose="02010600030101010101" pitchFamily="2" charset="-122"/>
              </a:rPr>
              <a:t> , </a:t>
            </a:r>
            <a:r>
              <a:rPr lang="en-US" altLang="zh-CN" i="1" err="1">
                <a:latin typeface="Times New Roman" panose="02020603050405020304" pitchFamily="18" charset="0"/>
                <a:ea typeface="宋体" panose="02010600030101010101" pitchFamily="2" charset="-122"/>
              </a:rPr>
              <a:t>F</a:t>
            </a:r>
            <a:r>
              <a:rPr lang="en-US" altLang="zh-CN" i="1" baseline="-25000" err="1">
                <a:latin typeface="Times New Roman" panose="02020603050405020304" pitchFamily="18" charset="0"/>
                <a:ea typeface="宋体" panose="02010600030101010101" pitchFamily="2" charset="-122"/>
              </a:rPr>
              <a:t>y</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ma</a:t>
            </a:r>
            <a:r>
              <a:rPr lang="en-US" altLang="zh-CN" i="1" baseline="-25000">
                <a:latin typeface="Times New Roman" panose="02020603050405020304" pitchFamily="18" charset="0"/>
                <a:ea typeface="宋体" panose="02010600030101010101" pitchFamily="2" charset="-122"/>
              </a:rPr>
              <a:t>y</a:t>
            </a:r>
            <a:r>
              <a:rPr lang="en-US" altLang="zh-CN">
                <a:latin typeface="Times New Roman" panose="02020603050405020304" pitchFamily="18" charset="0"/>
                <a:ea typeface="宋体" panose="02010600030101010101" pitchFamily="2" charset="-122"/>
              </a:rPr>
              <a:t> , </a:t>
            </a:r>
            <a:r>
              <a:rPr lang="en-US" altLang="zh-CN" i="1">
                <a:latin typeface="Times New Roman" panose="02020603050405020304" pitchFamily="18" charset="0"/>
                <a:ea typeface="宋体" panose="02010600030101010101" pitchFamily="2" charset="-122"/>
              </a:rPr>
              <a:t>F</a:t>
            </a:r>
            <a:r>
              <a:rPr lang="en-US" altLang="zh-CN" i="1" baseline="-25000">
                <a:latin typeface="Times New Roman" panose="02020603050405020304" pitchFamily="18" charset="0"/>
                <a:ea typeface="宋体" panose="02010600030101010101" pitchFamily="2" charset="-122"/>
              </a:rPr>
              <a:t>z</a:t>
            </a:r>
            <a:r>
              <a:rPr lang="en-US" altLang="zh-CN">
                <a:latin typeface="Times New Roman" panose="02020603050405020304" pitchFamily="18" charset="0"/>
                <a:ea typeface="宋体" panose="02010600030101010101" pitchFamily="2" charset="-122"/>
              </a:rPr>
              <a:t> =</a:t>
            </a:r>
            <a:r>
              <a:rPr lang="en-US" altLang="zh-CN" i="1" err="1">
                <a:latin typeface="Times New Roman" panose="02020603050405020304" pitchFamily="18" charset="0"/>
                <a:ea typeface="宋体" panose="02010600030101010101" pitchFamily="2" charset="-122"/>
              </a:rPr>
              <a:t>ma</a:t>
            </a:r>
            <a:r>
              <a:rPr lang="en-US" altLang="zh-CN" i="1" baseline="-25000" err="1">
                <a:latin typeface="Times New Roman" panose="02020603050405020304" pitchFamily="18" charset="0"/>
                <a:ea typeface="宋体" panose="02010600030101010101" pitchFamily="2" charset="-122"/>
              </a:rPr>
              <a:t>z</a:t>
            </a:r>
            <a:endParaRPr lang="zh-CN" altLang="en-US" dirty="0">
              <a:latin typeface="Times New Roman" panose="02020603050405020304" pitchFamily="18" charset="0"/>
              <a:ea typeface="宋体" panose="02010600030101010101" pitchFamily="2" charset="-122"/>
            </a:endParaRPr>
          </a:p>
        </p:txBody>
      </p:sp>
      <p:graphicFrame>
        <p:nvGraphicFramePr>
          <p:cNvPr id="17415" name="对象 335884"/>
          <p:cNvGraphicFramePr/>
          <p:nvPr/>
        </p:nvGraphicFramePr>
        <p:xfrm>
          <a:off x="4618038" y="2987675"/>
          <a:ext cx="114300" cy="215900"/>
        </p:xfrm>
        <a:graphic>
          <a:graphicData uri="http://schemas.openxmlformats.org/presentationml/2006/ole">
            <mc:AlternateContent xmlns:mc="http://schemas.openxmlformats.org/markup-compatibility/2006">
              <mc:Choice xmlns:v="urn:schemas-microsoft-com:vml" Requires="v">
                <p:oleObj spid="_x0000_s3079" name="" r:id="rId3" imgW="114300" imgH="215900" progId="Equation.3">
                  <p:embed/>
                </p:oleObj>
              </mc:Choice>
              <mc:Fallback>
                <p:oleObj name="" r:id="rId3" imgW="114300" imgH="215900" progId="Equation.3">
                  <p:embed/>
                  <p:pic>
                    <p:nvPicPr>
                      <p:cNvPr id="0" name="图片 3078"/>
                      <p:cNvPicPr/>
                      <p:nvPr/>
                    </p:nvPicPr>
                    <p:blipFill>
                      <a:blip r:embed="rId4"/>
                      <a:stretch>
                        <a:fillRect/>
                      </a:stretch>
                    </p:blipFill>
                    <p:spPr>
                      <a:xfrm>
                        <a:off x="4618038" y="2987675"/>
                        <a:ext cx="114300" cy="215900"/>
                      </a:xfrm>
                      <a:prstGeom prst="rect">
                        <a:avLst/>
                      </a:prstGeom>
                      <a:noFill/>
                      <a:ln w="38100">
                        <a:noFill/>
                        <a:miter/>
                      </a:ln>
                    </p:spPr>
                  </p:pic>
                </p:oleObj>
              </mc:Fallback>
            </mc:AlternateContent>
          </a:graphicData>
        </a:graphic>
      </p:graphicFrame>
      <p:sp>
        <p:nvSpPr>
          <p:cNvPr id="17416" name="灯片编号占位符 1"/>
          <p:cNvSpPr/>
          <p:nvPr>
            <p:ph type="sldNum" sz="quarter" idx="12"/>
          </p:nvPr>
        </p:nvSpPr>
        <p:spPr>
          <a:xfrm>
            <a:off x="7010400" y="6508750"/>
            <a:ext cx="2133600" cy="476250"/>
          </a:xfrm>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400" b="0" dirty="0"/>
            </a:fld>
            <a:endParaRPr lang="zh-CN" altLang="en-US" sz="1400" b="0" dirty="0"/>
          </a:p>
        </p:txBody>
      </p:sp>
      <p:graphicFrame>
        <p:nvGraphicFramePr>
          <p:cNvPr id="7183" name="对象 3">
            <a:hlinkClick r:id="" action="ppaction://ole?verb="/>
          </p:cNvPr>
          <p:cNvGraphicFramePr>
            <a:graphicFrameLocks noChangeAspect="1"/>
          </p:cNvGraphicFramePr>
          <p:nvPr/>
        </p:nvGraphicFramePr>
        <p:xfrm>
          <a:off x="3175000" y="4206875"/>
          <a:ext cx="4949825" cy="898525"/>
        </p:xfrm>
        <a:graphic>
          <a:graphicData uri="http://schemas.openxmlformats.org/presentationml/2006/ole">
            <mc:AlternateContent xmlns:mc="http://schemas.openxmlformats.org/markup-compatibility/2006">
              <mc:Choice xmlns:v="urn:schemas-microsoft-com:vml" Requires="v">
                <p:oleObj spid="_x0000_s3085" name="" r:id="rId5" imgW="2247900" imgH="444500" progId="Equation.3">
                  <p:embed/>
                </p:oleObj>
              </mc:Choice>
              <mc:Fallback>
                <p:oleObj name="" r:id="rId5" imgW="2247900" imgH="444500" progId="Equation.3">
                  <p:embed/>
                  <p:pic>
                    <p:nvPicPr>
                      <p:cNvPr id="0" name="图片 3084"/>
                      <p:cNvPicPr/>
                      <p:nvPr/>
                    </p:nvPicPr>
                    <p:blipFill>
                      <a:blip r:embed="rId6"/>
                      <a:stretch>
                        <a:fillRect/>
                      </a:stretch>
                    </p:blipFill>
                    <p:spPr>
                      <a:xfrm>
                        <a:off x="3175000" y="4206875"/>
                        <a:ext cx="4949825" cy="898525"/>
                      </a:xfrm>
                      <a:prstGeom prst="rect">
                        <a:avLst/>
                      </a:prstGeom>
                      <a:noFill/>
                      <a:ln w="38100">
                        <a:noFill/>
                        <a:miter/>
                      </a:ln>
                    </p:spPr>
                  </p:pic>
                </p:oleObj>
              </mc:Fallback>
            </mc:AlternateContent>
          </a:graphicData>
        </a:graphic>
      </p:graphicFrame>
      <p:sp>
        <p:nvSpPr>
          <p:cNvPr id="7186" name="矩形 7185"/>
          <p:cNvSpPr/>
          <p:nvPr/>
        </p:nvSpPr>
        <p:spPr>
          <a:xfrm>
            <a:off x="179388" y="4341813"/>
            <a:ext cx="3041650" cy="519112"/>
          </a:xfrm>
          <a:prstGeom prst="rect">
            <a:avLst/>
          </a:prstGeom>
          <a:noFill/>
          <a:ln w="9525">
            <a:noFill/>
          </a:ln>
        </p:spPr>
        <p:txBody>
          <a:bodyPr wrap="none" anchor="t">
            <a:spAutoFit/>
          </a:bodyPr>
          <a:p>
            <a:r>
              <a:rPr lang="zh-CN" altLang="en-US" dirty="0">
                <a:latin typeface="Arial" panose="020B0604020202020204" pitchFamily="34" charset="0"/>
                <a:ea typeface="宋体" panose="02010600030101010101" pitchFamily="2" charset="-122"/>
              </a:rPr>
              <a:t>在自然坐标系中：</a:t>
            </a:r>
            <a:endParaRPr lang="zh-CN" altLang="en-US" dirty="0">
              <a:latin typeface="Arial" panose="020B0604020202020204" pitchFamily="34" charset="0"/>
              <a:ea typeface="宋体" panose="02010600030101010101" pitchFamily="2" charset="-122"/>
            </a:endParaRPr>
          </a:p>
        </p:txBody>
      </p:sp>
      <p:graphicFrame>
        <p:nvGraphicFramePr>
          <p:cNvPr id="2" name="对象 1"/>
          <p:cNvGraphicFramePr/>
          <p:nvPr/>
        </p:nvGraphicFramePr>
        <p:xfrm>
          <a:off x="4391660" y="1260475"/>
          <a:ext cx="1238250" cy="1035050"/>
        </p:xfrm>
        <a:graphic>
          <a:graphicData uri="http://schemas.openxmlformats.org/presentationml/2006/ole">
            <mc:AlternateContent xmlns:mc="http://schemas.openxmlformats.org/markup-compatibility/2006">
              <mc:Choice xmlns:v="urn:schemas-microsoft-com:vml" Requires="v">
                <p:oleObj spid="_x0000_s3087" name="" r:id="rId7" imgW="482600" imgH="393700" progId="Equation.3">
                  <p:embed/>
                </p:oleObj>
              </mc:Choice>
              <mc:Fallback>
                <p:oleObj name="" r:id="rId7" imgW="482600" imgH="393700" progId="Equation.3">
                  <p:embed/>
                  <p:pic>
                    <p:nvPicPr>
                      <p:cNvPr id="0" name="图片 3086"/>
                      <p:cNvPicPr/>
                      <p:nvPr/>
                    </p:nvPicPr>
                    <p:blipFill>
                      <a:blip r:embed="rId8"/>
                      <a:stretch>
                        <a:fillRect/>
                      </a:stretch>
                    </p:blipFill>
                    <p:spPr>
                      <a:xfrm>
                        <a:off x="4391660" y="1260475"/>
                        <a:ext cx="1238250" cy="10350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5874"/>
                                        </p:tgtEl>
                                        <p:attrNameLst>
                                          <p:attrName>style.visibility</p:attrName>
                                        </p:attrNameLst>
                                      </p:cBhvr>
                                      <p:to>
                                        <p:strVal val="visible"/>
                                      </p:to>
                                    </p:set>
                                    <p:animEffect transition="in" filter="wipe(left)">
                                      <p:cBhvr>
                                        <p:cTn id="7" dur="1000"/>
                                        <p:tgtEl>
                                          <p:spTgt spid="3358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5876"/>
                                        </p:tgtEl>
                                        <p:attrNameLst>
                                          <p:attrName>style.visibility</p:attrName>
                                        </p:attrNameLst>
                                      </p:cBhvr>
                                      <p:to>
                                        <p:strVal val="visible"/>
                                      </p:to>
                                    </p:set>
                                    <p:animEffect transition="in" filter="wipe(left)">
                                      <p:cBhvr>
                                        <p:cTn id="12" dur="1000"/>
                                        <p:tgtEl>
                                          <p:spTgt spid="3358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35877"/>
                                        </p:tgtEl>
                                        <p:attrNameLst>
                                          <p:attrName>style.visibility</p:attrName>
                                        </p:attrNameLst>
                                      </p:cBhvr>
                                      <p:to>
                                        <p:strVal val="visible"/>
                                      </p:to>
                                    </p:set>
                                    <p:animEffect transition="in" filter="wipe(left)">
                                      <p:cBhvr>
                                        <p:cTn id="17" dur="1000"/>
                                        <p:tgtEl>
                                          <p:spTgt spid="33587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1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35884"/>
                                        </p:tgtEl>
                                        <p:attrNameLst>
                                          <p:attrName>style.visibility</p:attrName>
                                        </p:attrNameLst>
                                      </p:cBhvr>
                                      <p:to>
                                        <p:strVal val="visible"/>
                                      </p:to>
                                    </p:set>
                                    <p:animEffect transition="in" filter="wipe(left)">
                                      <p:cBhvr>
                                        <p:cTn id="27" dur="1000"/>
                                        <p:tgtEl>
                                          <p:spTgt spid="33588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183"/>
                                        </p:tgtEl>
                                        <p:attrNameLst>
                                          <p:attrName>style.visibility</p:attrName>
                                        </p:attrNameLst>
                                      </p:cBhvr>
                                      <p:to>
                                        <p:strVal val="visible"/>
                                      </p:to>
                                    </p:set>
                                    <p:animEffect transition="in" filter="blinds(horizontal)">
                                      <p:cBhvr>
                                        <p:cTn id="32" dur="500"/>
                                        <p:tgtEl>
                                          <p:spTgt spid="718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7186"/>
                                        </p:tgtEl>
                                        <p:attrNameLst>
                                          <p:attrName>style.visibility</p:attrName>
                                        </p:attrNameLst>
                                      </p:cBhvr>
                                      <p:to>
                                        <p:strVal val="visible"/>
                                      </p:to>
                                    </p:set>
                                    <p:animEffect transition="in" filter="blinds(horizontal)">
                                      <p:cBhvr>
                                        <p:cTn id="35" dur="500"/>
                                        <p:tgtEl>
                                          <p:spTgt spid="7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4" grpId="0"/>
      <p:bldP spid="335876" grpId="0"/>
      <p:bldP spid="335884" grpId="0"/>
      <p:bldP spid="718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1445" y="1007745"/>
            <a:ext cx="8881110" cy="2734310"/>
          </a:xfrm>
          <a:prstGeom prst="rect">
            <a:avLst/>
          </a:prstGeom>
        </p:spPr>
      </p:pic>
      <p:grpSp>
        <p:nvGrpSpPr>
          <p:cNvPr id="57350" name="Group 6"/>
          <p:cNvGrpSpPr/>
          <p:nvPr/>
        </p:nvGrpSpPr>
        <p:grpSpPr>
          <a:xfrm>
            <a:off x="179705" y="169545"/>
            <a:ext cx="1676400" cy="838200"/>
            <a:chOff x="192" y="384"/>
            <a:chExt cx="1056" cy="528"/>
          </a:xfrm>
        </p:grpSpPr>
        <p:sp>
          <p:nvSpPr>
            <p:cNvPr id="57351" name="AutoShape 7"/>
            <p:cNvSpPr/>
            <p:nvPr/>
          </p:nvSpPr>
          <p:spPr>
            <a:xfrm>
              <a:off x="192" y="384"/>
              <a:ext cx="960" cy="528"/>
            </a:xfrm>
            <a:prstGeom prst="horizontalScroll">
              <a:avLst>
                <a:gd name="adj" fmla="val 12500"/>
              </a:avLst>
            </a:prstGeom>
            <a:solidFill>
              <a:schemeClr val="accent1"/>
            </a:solidFill>
            <a:ln w="9525" cap="flat" cmpd="sng">
              <a:solidFill>
                <a:schemeClr val="tx1"/>
              </a:solidFill>
              <a:prstDash val="solid"/>
              <a:round/>
              <a:headEnd type="none" w="med" len="med"/>
              <a:tailEnd type="none" w="med" len="med"/>
            </a:ln>
            <a:effectLst>
              <a:outerShdw dist="107763" dir="13499999" algn="ctr" rotWithShape="0">
                <a:schemeClr val="tx2"/>
              </a:outerShdw>
            </a:effectLst>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57352" name="Text Box 8"/>
            <p:cNvSpPr txBox="1"/>
            <p:nvPr/>
          </p:nvSpPr>
          <p:spPr>
            <a:xfrm>
              <a:off x="336" y="480"/>
              <a:ext cx="912" cy="406"/>
            </a:xfrm>
            <a:prstGeom prst="rect">
              <a:avLst/>
            </a:prstGeom>
            <a:noFill/>
            <a:ln w="9525">
              <a:noFill/>
            </a:ln>
          </p:spPr>
          <p:txBody>
            <a:bodyPr anchor="t">
              <a:spAutoFit/>
            </a:bodyPr>
            <a:p>
              <a:pPr>
                <a:spcBef>
                  <a:spcPct val="50000"/>
                </a:spcBef>
              </a:pPr>
              <a:r>
                <a:rPr lang="zh-CN" altLang="en-US" sz="3600" b="1" dirty="0">
                  <a:solidFill>
                    <a:srgbClr val="CC0000"/>
                  </a:solidFill>
                  <a:latin typeface="Times New Roman" panose="02020603050405020304" pitchFamily="18" charset="0"/>
                  <a:ea typeface="宋体" panose="02010600030101010101" pitchFamily="2" charset="-122"/>
                </a:rPr>
                <a:t>练习</a:t>
              </a:r>
              <a:endParaRPr lang="zh-CN" altLang="en-US" sz="3600" b="1" dirty="0">
                <a:solidFill>
                  <a:srgbClr val="CC0000"/>
                </a:solidFill>
                <a:latin typeface="Times New Roman" panose="02020603050405020304" pitchFamily="18" charset="0"/>
                <a:ea typeface="宋体" panose="02010600030101010101" pitchFamily="2" charset="-122"/>
              </a:endParaRPr>
            </a:p>
          </p:txBody>
        </p:sp>
      </p:grpSp>
    </p:spTree>
  </p:cSld>
  <p:clrMapOvr>
    <a:masterClrMapping/>
  </p:clrMapOvr>
</p:sld>
</file>

<file path=ppt/tags/tag1.xml><?xml version="1.0" encoding="utf-8"?>
<p:tagLst xmlns:p="http://schemas.openxmlformats.org/presentationml/2006/main">
  <p:tag name="KSO_WM_UNIT_PLACING_PICTURE_USER_VIEWPORT" val="{&quot;height&quot;:7128,&quot;width&quot;:5295}"/>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3349</Words>
  <Application>WPS 演示</Application>
  <PresentationFormat>在屏幕上显示</PresentationFormat>
  <Paragraphs>474</Paragraphs>
  <Slides>38</Slides>
  <Notes>1</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87</vt:i4>
      </vt:variant>
      <vt:variant>
        <vt:lpstr>幻灯片标题</vt:lpstr>
      </vt:variant>
      <vt:variant>
        <vt:i4>38</vt:i4>
      </vt:variant>
    </vt:vector>
  </HeadingPairs>
  <TitlesOfParts>
    <vt:vector size="148" baseType="lpstr">
      <vt:lpstr>Arial</vt:lpstr>
      <vt:lpstr>宋体</vt:lpstr>
      <vt:lpstr>Wingdings</vt:lpstr>
      <vt:lpstr>Times New Roman</vt:lpstr>
      <vt:lpstr>华文行楷</vt:lpstr>
      <vt:lpstr>Webdings</vt:lpstr>
      <vt:lpstr>Symbol</vt:lpstr>
      <vt:lpstr>仿宋_GB2312</vt:lpstr>
      <vt:lpstr>华文楷体</vt:lpstr>
      <vt:lpstr>Wingdings 2</vt:lpstr>
      <vt:lpstr>Wingdings</vt:lpstr>
      <vt:lpstr>微软雅黑</vt:lpstr>
      <vt:lpstr>Arial Unicode MS</vt:lpstr>
      <vt:lpstr>Calibri</vt:lpstr>
      <vt:lpstr>楷体_GB2312</vt:lpstr>
      <vt:lpstr>黑体</vt:lpstr>
      <vt:lpstr>Yu Mincho Demibold</vt:lpstr>
      <vt:lpstr>Algerian</vt:lpstr>
      <vt:lpstr>Brush Script MT</vt:lpstr>
      <vt:lpstr>AR BERKLEY</vt:lpstr>
      <vt:lpstr>Freestyle Script</vt:lpstr>
      <vt:lpstr>仿宋</vt:lpstr>
      <vt:lpstr>默认设计模板</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Equation.3</vt:lpstr>
      <vt:lpstr>Equation.3</vt:lpstr>
      <vt:lpstr>Equation.DSMT4</vt:lpstr>
      <vt:lpstr>Equation.3</vt:lpstr>
      <vt:lpstr>Equation.DSMT4</vt:lpstr>
      <vt:lpstr>Equation.3</vt:lpstr>
      <vt:lpstr>Equation.3</vt:lpstr>
      <vt:lpstr>Equation.3</vt:lpstr>
      <vt:lpstr>Equation.3</vt:lpstr>
      <vt:lpstr>Equation.3</vt:lpstr>
      <vt:lpstr>Equation.3</vt:lpstr>
      <vt:lpstr>Equation.3</vt:lpstr>
      <vt:lpstr>Equation.DSMT4</vt:lpstr>
      <vt:lpstr>Equation.3</vt:lpstr>
      <vt:lpstr>Equation.DSMT4</vt:lpstr>
      <vt:lpstr>Equation.DSMT4</vt:lpstr>
      <vt:lpstr>Equation.3</vt:lpstr>
      <vt:lpstr>Equation.3</vt:lpstr>
      <vt:lpstr>Equation.3</vt:lpstr>
      <vt:lpstr>Equation.DSMT4</vt:lpstr>
      <vt:lpstr>Equation.3</vt:lpstr>
      <vt:lpstr>Equation.DSMT4</vt:lpstr>
      <vt:lpstr>Equation.3</vt:lpstr>
      <vt:lpstr>Equation.3</vt:lpstr>
      <vt:lpstr>Equation.3</vt:lpstr>
      <vt:lpstr>Equation.3</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库仑扭秤实验</vt:lpstr>
      <vt:lpstr>卡文迪许扭秤实验</vt:lpstr>
      <vt:lpstr>杨氏模量的测量</vt:lpstr>
      <vt:lpstr>罗俊院士团队： 引力常数G的测量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yang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ylz</dc:creator>
  <cp:lastModifiedBy>zls</cp:lastModifiedBy>
  <cp:revision>195</cp:revision>
  <dcterms:created xsi:type="dcterms:W3CDTF">2007-12-31T08:55:00Z</dcterms:created>
  <dcterms:modified xsi:type="dcterms:W3CDTF">2024-03-13T07:09:36Z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